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54"/>
  </p:notesMasterIdLst>
  <p:handoutMasterIdLst>
    <p:handoutMasterId r:id="rId55"/>
  </p:handoutMasterIdLst>
  <p:sldIdLst>
    <p:sldId id="256" r:id="rId2"/>
    <p:sldId id="265" r:id="rId3"/>
    <p:sldId id="257" r:id="rId4"/>
    <p:sldId id="271" r:id="rId5"/>
    <p:sldId id="272" r:id="rId6"/>
    <p:sldId id="266" r:id="rId7"/>
    <p:sldId id="273" r:id="rId8"/>
    <p:sldId id="276" r:id="rId9"/>
    <p:sldId id="275" r:id="rId10"/>
    <p:sldId id="274"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03" r:id="rId34"/>
    <p:sldId id="300" r:id="rId35"/>
    <p:sldId id="301" r:id="rId36"/>
    <p:sldId id="304" r:id="rId37"/>
    <p:sldId id="299" r:id="rId38"/>
    <p:sldId id="302"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AFD7"/>
    <a:srgbClr val="E65A98"/>
    <a:srgbClr val="D48BC8"/>
    <a:srgbClr val="83C293"/>
    <a:srgbClr val="5CB8B2"/>
    <a:srgbClr val="41A078"/>
    <a:srgbClr val="00AFB4"/>
    <a:srgbClr val="998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660"/>
  </p:normalViewPr>
  <p:slideViewPr>
    <p:cSldViewPr snapToGrid="0" snapToObjects="1">
      <p:cViewPr>
        <p:scale>
          <a:sx n="100" d="100"/>
          <a:sy n="100" d="100"/>
        </p:scale>
        <p:origin x="-288" y="-276"/>
      </p:cViewPr>
      <p:guideLst>
        <p:guide orient="horz" pos="2160"/>
        <p:guide pos="2880"/>
      </p:guideLst>
    </p:cSldViewPr>
  </p:slideViewPr>
  <p:outlineViewPr>
    <p:cViewPr>
      <p:scale>
        <a:sx n="33" d="100"/>
        <a:sy n="33" d="100"/>
      </p:scale>
      <p:origin x="0" y="210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6C10DE7-9BE3-40DF-9F0B-84A65F706AC7}" type="datetime1">
              <a:rPr lang="fr-LU"/>
              <a:pPr>
                <a:defRPr/>
              </a:pPr>
              <a:t>28/09/2020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64F645-D1B9-4ABA-9D27-608FE4C20CF9}" type="slidenum">
              <a:rPr lang="fr-FR"/>
              <a:pPr>
                <a:defRPr/>
              </a:pPr>
              <a:t>‹N°›</a:t>
            </a:fld>
            <a:endParaRPr lang="fr-FR"/>
          </a:p>
        </p:txBody>
      </p:sp>
    </p:spTree>
    <p:extLst>
      <p:ext uri="{BB962C8B-B14F-4D97-AF65-F5344CB8AC3E}">
        <p14:creationId xmlns:p14="http://schemas.microsoft.com/office/powerpoint/2010/main" val="3393942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EEFEBBB-B804-44FD-AE33-F5030F57868E}" type="datetime1">
              <a:rPr lang="fr-LU"/>
              <a:pPr>
                <a:defRPr/>
              </a:pPr>
              <a:t>28/09/2020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345DB96-D8B9-43A8-90E4-2D98E062C4C6}" type="slidenum">
              <a:rPr lang="fr-FR"/>
              <a:pPr>
                <a:defRPr/>
              </a:pPr>
              <a:t>‹N°›</a:t>
            </a:fld>
            <a:endParaRPr lang="fr-FR"/>
          </a:p>
        </p:txBody>
      </p:sp>
    </p:spTree>
    <p:extLst>
      <p:ext uri="{BB962C8B-B14F-4D97-AF65-F5344CB8AC3E}">
        <p14:creationId xmlns:p14="http://schemas.microsoft.com/office/powerpoint/2010/main" val="33304384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3BC4A04-91A2-43F6-9C56-24FD1048B37D}" type="slidenum">
              <a:rPr lang="fr-FR" smtClean="0"/>
              <a:pPr eaLnBrk="1" hangingPunct="1"/>
              <a:t>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fr-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484E68BA-D80D-4663-B945-DBCAB44FBCAB}" type="datetime1">
              <a:rPr lang="fr-LU"/>
              <a:pPr>
                <a:defRPr/>
              </a:pPr>
              <a:t>28/09/2020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E8FA916-AFBB-4A07-A49B-9393DB2F1B60}" type="slidenum">
              <a:rPr lang="de-DE"/>
              <a:pPr>
                <a:defRPr/>
              </a:pPr>
              <a:t>‹N°›</a:t>
            </a:fld>
            <a:endParaRPr lang="de-DE"/>
          </a:p>
        </p:txBody>
      </p:sp>
    </p:spTree>
    <p:extLst>
      <p:ext uri="{BB962C8B-B14F-4D97-AF65-F5344CB8AC3E}">
        <p14:creationId xmlns:p14="http://schemas.microsoft.com/office/powerpoint/2010/main" val="30736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6435C88-7629-4CAA-954E-07F532264962}" type="datetime1">
              <a:rPr lang="fr-LU"/>
              <a:pPr>
                <a:defRPr/>
              </a:pPr>
              <a:t>28/09/2020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E42E5F1-DDF7-42FC-96EA-EC7263E23ABF}" type="slidenum">
              <a:rPr lang="de-DE"/>
              <a:pPr>
                <a:defRPr/>
              </a:pPr>
              <a:t>‹N°›</a:t>
            </a:fld>
            <a:endParaRPr lang="de-DE"/>
          </a:p>
        </p:txBody>
      </p:sp>
    </p:spTree>
    <p:extLst>
      <p:ext uri="{BB962C8B-B14F-4D97-AF65-F5344CB8AC3E}">
        <p14:creationId xmlns:p14="http://schemas.microsoft.com/office/powerpoint/2010/main" val="290826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fr-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C40573B-8BBC-40BC-9A35-57D685A6082F}" type="datetime1">
              <a:rPr lang="fr-LU"/>
              <a:pPr>
                <a:defRPr/>
              </a:pPr>
              <a:t>28/09/2020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F73DD98-512F-4DD7-B10D-F45B3E245D61}" type="slidenum">
              <a:rPr lang="de-DE"/>
              <a:pPr>
                <a:defRPr/>
              </a:pPr>
              <a:t>‹N°›</a:t>
            </a:fld>
            <a:endParaRPr lang="de-DE"/>
          </a:p>
        </p:txBody>
      </p:sp>
    </p:spTree>
    <p:extLst>
      <p:ext uri="{BB962C8B-B14F-4D97-AF65-F5344CB8AC3E}">
        <p14:creationId xmlns:p14="http://schemas.microsoft.com/office/powerpoint/2010/main" val="264754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Mastertitelformat bearbeiten</a:t>
            </a:r>
            <a:endParaRPr lang="de-DE"/>
          </a:p>
        </p:txBody>
      </p:sp>
      <p:sp>
        <p:nvSpPr>
          <p:cNvPr id="3" name="Inhaltsplatzhalter 2"/>
          <p:cNvSpPr>
            <a:spLocks noGrp="1"/>
          </p:cNvSpPr>
          <p:nvPr>
            <p:ph idx="1"/>
          </p:nvPr>
        </p:nvSpPr>
        <p:spPr/>
        <p:txBody>
          <a:body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301C5C0-0B39-4A37-8BF5-FBF32E892FC0}" type="datetime1">
              <a:rPr lang="fr-LU"/>
              <a:pPr>
                <a:defRPr/>
              </a:pPr>
              <a:t>28/09/2020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C481344-D158-40F9-B5A4-D91960402E8D}" type="slidenum">
              <a:rPr lang="de-DE"/>
              <a:pPr>
                <a:defRPr/>
              </a:pPr>
              <a:t>‹N°›</a:t>
            </a:fld>
            <a:endParaRPr lang="de-DE"/>
          </a:p>
        </p:txBody>
      </p:sp>
    </p:spTree>
    <p:extLst>
      <p:ext uri="{BB962C8B-B14F-4D97-AF65-F5344CB8AC3E}">
        <p14:creationId xmlns:p14="http://schemas.microsoft.com/office/powerpoint/2010/main" val="49542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fr-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CBC9359D-F935-4079-9919-E0BD7732E2AA}" type="datetime1">
              <a:rPr lang="fr-LU"/>
              <a:pPr>
                <a:defRPr/>
              </a:pPr>
              <a:t>28/09/2020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FCEC6A-63F0-49D1-8718-4DA046723BA6}" type="slidenum">
              <a:rPr lang="de-DE"/>
              <a:pPr>
                <a:defRPr/>
              </a:pPr>
              <a:t>‹N°›</a:t>
            </a:fld>
            <a:endParaRPr lang="de-DE"/>
          </a:p>
        </p:txBody>
      </p:sp>
    </p:spTree>
    <p:extLst>
      <p:ext uri="{BB962C8B-B14F-4D97-AF65-F5344CB8AC3E}">
        <p14:creationId xmlns:p14="http://schemas.microsoft.com/office/powerpoint/2010/main" val="34013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04A3A4D6-26E7-4040-BE4E-DD2008540324}" type="datetime1">
              <a:rPr lang="fr-LU"/>
              <a:pPr>
                <a:defRPr/>
              </a:pPr>
              <a:t>28/09/2020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8B19758-78E5-483A-B8F3-C774887F0116}" type="slidenum">
              <a:rPr lang="de-DE"/>
              <a:pPr>
                <a:defRPr/>
              </a:pPr>
              <a:t>‹N°›</a:t>
            </a:fld>
            <a:endParaRPr lang="de-DE"/>
          </a:p>
        </p:txBody>
      </p:sp>
    </p:spTree>
    <p:extLst>
      <p:ext uri="{BB962C8B-B14F-4D97-AF65-F5344CB8AC3E}">
        <p14:creationId xmlns:p14="http://schemas.microsoft.com/office/powerpoint/2010/main" val="297694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fr-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62ABC87-73FF-47C8-8A2A-3E93DE792494}" type="datetime1">
              <a:rPr lang="fr-LU"/>
              <a:pPr>
                <a:defRPr/>
              </a:pPr>
              <a:t>28/09/2020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AA94CF8-4193-4A69-9F6D-B0A0C7C021D6}" type="slidenum">
              <a:rPr lang="de-DE"/>
              <a:pPr>
                <a:defRPr/>
              </a:pPr>
              <a:t>‹N°›</a:t>
            </a:fld>
            <a:endParaRPr lang="de-DE"/>
          </a:p>
        </p:txBody>
      </p:sp>
    </p:spTree>
    <p:extLst>
      <p:ext uri="{BB962C8B-B14F-4D97-AF65-F5344CB8AC3E}">
        <p14:creationId xmlns:p14="http://schemas.microsoft.com/office/powerpoint/2010/main" val="350328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321244CE-6FC3-45AF-8F73-33313D48830D}" type="datetime1">
              <a:rPr lang="fr-LU"/>
              <a:pPr>
                <a:defRPr/>
              </a:pPr>
              <a:t>28/09/2020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7CF1118-993A-4A91-B9DA-CDD21BBC63BD}" type="slidenum">
              <a:rPr lang="de-DE"/>
              <a:pPr>
                <a:defRPr/>
              </a:pPr>
              <a:t>‹N°›</a:t>
            </a:fld>
            <a:endParaRPr lang="de-DE"/>
          </a:p>
        </p:txBody>
      </p:sp>
    </p:spTree>
    <p:extLst>
      <p:ext uri="{BB962C8B-B14F-4D97-AF65-F5344CB8AC3E}">
        <p14:creationId xmlns:p14="http://schemas.microsoft.com/office/powerpoint/2010/main" val="83134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1D2EC0F-2ADF-482D-9D59-84965C469B7B}" type="datetime1">
              <a:rPr lang="fr-LU"/>
              <a:pPr>
                <a:defRPr/>
              </a:pPr>
              <a:t>28/09/2020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92EB41D9-DECE-4EAA-BBFA-266EE0B41DB2}" type="slidenum">
              <a:rPr lang="de-DE"/>
              <a:pPr>
                <a:defRPr/>
              </a:pPr>
              <a:t>‹N°›</a:t>
            </a:fld>
            <a:endParaRPr lang="de-DE"/>
          </a:p>
        </p:txBody>
      </p:sp>
    </p:spTree>
    <p:extLst>
      <p:ext uri="{BB962C8B-B14F-4D97-AF65-F5344CB8AC3E}">
        <p14:creationId xmlns:p14="http://schemas.microsoft.com/office/powerpoint/2010/main" val="398336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fr-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423EF39A-9D5E-4CE9-98A8-0400BA4A8E20}" type="datetime1">
              <a:rPr lang="fr-LU"/>
              <a:pPr>
                <a:defRPr/>
              </a:pPr>
              <a:t>28/09/2020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C196328-BFE5-4C9A-BF0E-76138BA2A2C8}" type="slidenum">
              <a:rPr lang="de-DE"/>
              <a:pPr>
                <a:defRPr/>
              </a:pPr>
              <a:t>‹N°›</a:t>
            </a:fld>
            <a:endParaRPr lang="de-DE"/>
          </a:p>
        </p:txBody>
      </p:sp>
    </p:spTree>
    <p:extLst>
      <p:ext uri="{BB962C8B-B14F-4D97-AF65-F5344CB8AC3E}">
        <p14:creationId xmlns:p14="http://schemas.microsoft.com/office/powerpoint/2010/main" val="369087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Bild auf Platzhalter ziehen oder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0BD4894E-2BC8-4CDA-869C-2C68E8E1AB37}" type="datetime1">
              <a:rPr lang="fr-LU"/>
              <a:pPr>
                <a:defRPr/>
              </a:pPr>
              <a:t>28/09/2020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6C73DEA-431E-4722-A824-6BF298E40B51}" type="slidenum">
              <a:rPr lang="de-DE"/>
              <a:pPr>
                <a:defRPr/>
              </a:pPr>
              <a:t>‹N°›</a:t>
            </a:fld>
            <a:endParaRPr lang="de-DE"/>
          </a:p>
        </p:txBody>
      </p:sp>
    </p:spTree>
    <p:extLst>
      <p:ext uri="{BB962C8B-B14F-4D97-AF65-F5344CB8AC3E}">
        <p14:creationId xmlns:p14="http://schemas.microsoft.com/office/powerpoint/2010/main" val="157320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H" smtClean="0"/>
              <a:t>Mastertitelformat bearbeiten</a:t>
            </a:r>
            <a:endParaRPr lang="de-DE"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Mastertextformat bearbeiten</a:t>
            </a:r>
          </a:p>
          <a:p>
            <a:pPr lvl="1"/>
            <a:r>
              <a:rPr lang="fr-CH" smtClean="0"/>
              <a:t>Zweite Ebene</a:t>
            </a:r>
          </a:p>
          <a:p>
            <a:pPr lvl="2"/>
            <a:r>
              <a:rPr lang="fr-CH" smtClean="0"/>
              <a:t>Dritte Ebene</a:t>
            </a:r>
          </a:p>
          <a:p>
            <a:pPr lvl="3"/>
            <a:r>
              <a:rPr lang="fr-CH" smtClean="0"/>
              <a:t>Vierte Ebene</a:t>
            </a:r>
          </a:p>
          <a:p>
            <a:pPr lvl="4"/>
            <a:r>
              <a:rPr lang="fr-CH" smtClean="0"/>
              <a:t>Fünfte Ebene</a:t>
            </a:r>
            <a:endParaRPr 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8963822-8C99-440A-A6C5-C2A09301EDC8}" type="datetime1">
              <a:rPr lang="fr-LU"/>
              <a:pPr>
                <a:defRPr/>
              </a:pPr>
              <a:t>28/09/2020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67B9217-1F4A-4493-AFA1-56DC22DB9A11}" type="slidenum">
              <a:rPr lang="de-DE"/>
              <a:pPr>
                <a:defRPr/>
              </a:pPr>
              <a:t>‹N°›</a:t>
            </a:fld>
            <a:endParaRPr lang="de-DE"/>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S2I2r47bZAhWEesAKHTj8DZwQjRx6BAgAEAY&amp;url=https%3A%2F%2Fwww.veganostomy.ca%2Fexplain-ostomy-to-kids%2F&amp;psig=AOvVaw2An8W9-97ichvDpSBIEMCV&amp;ust=1519294477044460"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platzhalter 1" descr="CHL_LOGO_RGB-01.jpg"/>
          <p:cNvPicPr>
            <a:picLocks noGrp="1" noChangeAspect="1"/>
          </p:cNvPicPr>
          <p:nvPr>
            <p:ph type="pic" idx="1"/>
          </p:nvPr>
        </p:nvPicPr>
        <p:blipFill>
          <a:blip r:embed="rId3">
            <a:extLst>
              <a:ext uri="{28A0092B-C50C-407E-A947-70E740481C1C}">
                <a14:useLocalDpi xmlns:a14="http://schemas.microsoft.com/office/drawing/2010/main" val="0"/>
              </a:ext>
            </a:extLst>
          </a:blip>
          <a:srcRect t="-16441" b="-16441"/>
          <a:stretch>
            <a:fillRect/>
          </a:stretch>
        </p:blipFill>
        <p:spPr>
          <a:xfrm>
            <a:off x="1792288" y="1270000"/>
            <a:ext cx="5486400" cy="4310063"/>
          </a:xfrm>
        </p:spPr>
      </p:pic>
      <p:sp>
        <p:nvSpPr>
          <p:cNvPr id="205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60EC73D-2DC2-42CB-BDC6-CB3A6AE8C66F}" type="slidenum">
              <a:rPr lang="de-DE" smtClean="0">
                <a:solidFill>
                  <a:srgbClr val="898989"/>
                </a:solidFill>
              </a:rPr>
              <a:pPr eaLnBrk="1" hangingPunct="1"/>
              <a:t>1</a:t>
            </a:fld>
            <a:endParaRPr lang="de-DE"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fr-FR" sz="3200" b="1" dirty="0" smtClean="0"/>
              <a:t>L’intervention de </a:t>
            </a:r>
            <a:r>
              <a:rPr lang="fr-FR" sz="3200" b="1" dirty="0" err="1" smtClean="0"/>
              <a:t>Bricker</a:t>
            </a:r>
            <a:endParaRPr lang="lb-LU" sz="2000" b="1" dirty="0" smtClean="0"/>
          </a:p>
          <a:p>
            <a:pPr marL="0" indent="0" eaLnBrk="1" fontAlgn="auto" hangingPunct="1">
              <a:spcAft>
                <a:spcPts val="0"/>
              </a:spcAft>
              <a:buFont typeface="Arial"/>
              <a:buNone/>
              <a:defRPr/>
            </a:pPr>
            <a:endParaRPr lang="lb-LU" sz="2000" b="1" dirty="0" smtClean="0"/>
          </a:p>
          <a:p>
            <a:pPr marL="0" indent="0" eaLnBrk="1" fontAlgn="auto" hangingPunct="1">
              <a:spcAft>
                <a:spcPts val="0"/>
              </a:spcAft>
              <a:buFont typeface="Arial"/>
              <a:buNone/>
              <a:defRPr/>
            </a:pPr>
            <a:endParaRPr lang="lb-LU" sz="2000" b="1" dirty="0" smtClean="0"/>
          </a:p>
          <a:p>
            <a:pPr eaLnBrk="1" hangingPunct="1">
              <a:buFont typeface="Arial" charset="0"/>
              <a:buNone/>
              <a:defRPr/>
            </a:pPr>
            <a:r>
              <a:rPr lang="fr-FR" sz="2000" dirty="0" smtClean="0"/>
              <a:t>Les uretères qui sortent des reins sont abouchés à un segment d’intestin grêle qui a été isolé; il est alors utilisé comme canal de passage (conduit iléal). </a:t>
            </a:r>
          </a:p>
          <a:p>
            <a:pPr eaLnBrk="1" hangingPunct="1">
              <a:buFont typeface="Arial" charset="0"/>
              <a:buNone/>
              <a:defRPr/>
            </a:pPr>
            <a:r>
              <a:rPr lang="fr-FR" sz="2000" dirty="0" smtClean="0"/>
              <a:t>L’extrémité ouverte du segment d’intestin débouche ensuite vers l’extérieur à travers la paroi abdominale, à un emplacement approprié.</a:t>
            </a:r>
          </a:p>
        </p:txBody>
      </p:sp>
      <p:sp>
        <p:nvSpPr>
          <p:cNvPr id="1126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BF140BC-C126-43FF-825C-10E6DAE5BFE9}" type="slidenum">
              <a:rPr lang="de-DE" smtClean="0">
                <a:solidFill>
                  <a:srgbClr val="898989"/>
                </a:solidFill>
              </a:rPr>
              <a:pPr eaLnBrk="1" hangingPunct="1"/>
              <a:t>10</a:t>
            </a:fld>
            <a:endParaRPr lang="de-DE" smtClean="0">
              <a:solidFill>
                <a:srgbClr val="898989"/>
              </a:solidFill>
            </a:endParaRPr>
          </a:p>
        </p:txBody>
      </p:sp>
      <p:sp>
        <p:nvSpPr>
          <p:cNvPr id="1126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E74C08E-A3DB-48CB-9BFC-745CD72397E2}" type="slidenum">
              <a:rPr lang="de-DE" smtClean="0">
                <a:solidFill>
                  <a:srgbClr val="898989"/>
                </a:solidFill>
              </a:rPr>
              <a:pPr eaLnBrk="1" hangingPunct="1"/>
              <a:t>11</a:t>
            </a:fld>
            <a:endParaRPr lang="de-DE" smtClean="0">
              <a:solidFill>
                <a:srgbClr val="898989"/>
              </a:solidFill>
            </a:endParaRPr>
          </a:p>
        </p:txBody>
      </p:sp>
      <p:sp>
        <p:nvSpPr>
          <p:cNvPr id="12292" name="Rectangle 10"/>
          <p:cNvSpPr>
            <a:spLocks noChangeArrowheads="1"/>
          </p:cNvSpPr>
          <p:nvPr/>
        </p:nvSpPr>
        <p:spPr bwMode="auto">
          <a:xfrm>
            <a:off x="12700" y="6351588"/>
            <a:ext cx="847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Opération de BRICKER</a:t>
            </a:r>
            <a:endParaRPr lang="fr-FR" sz="2400" b="1"/>
          </a:p>
        </p:txBody>
      </p:sp>
      <p:pic>
        <p:nvPicPr>
          <p:cNvPr id="1229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008063"/>
            <a:ext cx="3984625" cy="4102100"/>
          </a:xfrm>
        </p:spPr>
      </p:pic>
      <p:pic>
        <p:nvPicPr>
          <p:cNvPr id="12294"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984625" y="1008063"/>
            <a:ext cx="4241800" cy="4102100"/>
          </a:xfrm>
        </p:spPr>
      </p:pic>
      <p:sp>
        <p:nvSpPr>
          <p:cNvPr id="12295"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Inhaltsplatzhalter 13"/>
          <p:cNvSpPr>
            <a:spLocks noGrp="1"/>
          </p:cNvSpPr>
          <p:nvPr>
            <p:ph sz="half" idx="2"/>
          </p:nvPr>
        </p:nvSpPr>
        <p:spPr>
          <a:xfrm>
            <a:off x="457200" y="1236663"/>
            <a:ext cx="8064500" cy="5156200"/>
          </a:xfrm>
        </p:spPr>
        <p:txBody>
          <a:bodyPr/>
          <a:lstStyle/>
          <a:p>
            <a:pPr marL="0" indent="0" algn="ctr" eaLnBrk="1" hangingPunct="1">
              <a:buFont typeface="Arial" charset="0"/>
              <a:buNone/>
            </a:pPr>
            <a:r>
              <a:rPr lang="lb-LU" sz="3200" b="1" smtClean="0"/>
              <a:t>Les types de stomie</a:t>
            </a:r>
          </a:p>
          <a:p>
            <a:pPr marL="0" indent="0" eaLnBrk="1" hangingPunct="1">
              <a:buFont typeface="Arial" charset="0"/>
              <a:buNone/>
            </a:pPr>
            <a:endParaRPr lang="lb-LU" sz="2000" b="1" smtClean="0"/>
          </a:p>
          <a:p>
            <a:pPr marL="0" indent="0" eaLnBrk="1" hangingPunct="1"/>
            <a:r>
              <a:rPr lang="lb-LU" sz="2000" smtClean="0"/>
              <a:t> L’iléostomie</a:t>
            </a:r>
          </a:p>
          <a:p>
            <a:pPr marL="0" indent="0" eaLnBrk="1" hangingPunct="1"/>
            <a:r>
              <a:rPr lang="lb-LU" sz="2000" smtClean="0"/>
              <a:t> La colostomie transverse</a:t>
            </a:r>
          </a:p>
          <a:p>
            <a:pPr marL="0" indent="0" eaLnBrk="1" hangingPunct="1"/>
            <a:r>
              <a:rPr lang="lb-LU" sz="2000" smtClean="0"/>
              <a:t> La colostomie sigmoïde</a:t>
            </a:r>
          </a:p>
          <a:p>
            <a:pPr marL="0" indent="0" eaLnBrk="1" hangingPunct="1"/>
            <a:r>
              <a:rPr lang="lb-LU" sz="2000" smtClean="0"/>
              <a:t> L’urostomie</a:t>
            </a:r>
            <a:endParaRPr lang="fr-FR" sz="2000" smtClean="0"/>
          </a:p>
        </p:txBody>
      </p:sp>
      <p:sp>
        <p:nvSpPr>
          <p:cNvPr id="1331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356AB59-8F42-443B-A9E9-61AC9A31A701}" type="slidenum">
              <a:rPr lang="de-DE" smtClean="0">
                <a:solidFill>
                  <a:srgbClr val="898989"/>
                </a:solidFill>
              </a:rPr>
              <a:pPr eaLnBrk="1" hangingPunct="1"/>
              <a:t>12</a:t>
            </a:fld>
            <a:endParaRPr lang="de-DE" smtClean="0">
              <a:solidFill>
                <a:srgbClr val="898989"/>
              </a:solidFill>
            </a:endParaRPr>
          </a:p>
        </p:txBody>
      </p:sp>
      <p:sp>
        <p:nvSpPr>
          <p:cNvPr id="13317"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b="1" dirty="0" smtClean="0"/>
              <a:t>L’iléostomie</a:t>
            </a:r>
            <a:endParaRPr lang="lb-LU" sz="2000" b="1" dirty="0" smtClean="0"/>
          </a:p>
          <a:p>
            <a:pPr eaLnBrk="1" hangingPunct="1">
              <a:buFont typeface="Arial" charset="0"/>
              <a:buNone/>
              <a:defRPr/>
            </a:pPr>
            <a:endParaRPr lang="fr-FR" sz="2000" dirty="0" smtClean="0"/>
          </a:p>
          <a:p>
            <a:pPr eaLnBrk="1" hangingPunct="1">
              <a:buFont typeface="Arial" charset="0"/>
              <a:buNone/>
              <a:defRPr/>
            </a:pPr>
            <a:r>
              <a:rPr lang="fr-FR" sz="2000" dirty="0" smtClean="0"/>
              <a:t>Une </a:t>
            </a:r>
            <a:r>
              <a:rPr lang="fr-FR" sz="2000" b="1" dirty="0" err="1" smtClean="0"/>
              <a:t>iléostomie</a:t>
            </a:r>
            <a:r>
              <a:rPr lang="fr-FR" sz="2000" b="1" dirty="0" smtClean="0"/>
              <a:t> est pratiquée sur l’intestin  grêle jusqu’à la jonction avec le </a:t>
            </a:r>
            <a:r>
              <a:rPr lang="fr-FR" sz="2000" b="1" dirty="0" err="1" smtClean="0"/>
              <a:t>caecum</a:t>
            </a:r>
            <a:r>
              <a:rPr lang="fr-FR" sz="2000" b="1" dirty="0" smtClean="0"/>
              <a:t>.</a:t>
            </a:r>
          </a:p>
          <a:p>
            <a:pPr eaLnBrk="1" hangingPunct="1">
              <a:buFont typeface="Arial" charset="0"/>
              <a:buNone/>
              <a:defRPr/>
            </a:pPr>
            <a:r>
              <a:rPr lang="fr-FR" sz="2000" dirty="0" smtClean="0"/>
              <a:t>Les selles sont de consistance liquides à semi-liquides et contiennent des enzymes digestives qui risquent d'irriter la peau autour de la </a:t>
            </a:r>
            <a:r>
              <a:rPr lang="fr-FR" sz="2000" dirty="0" err="1" smtClean="0"/>
              <a:t>stomie</a:t>
            </a:r>
            <a:r>
              <a:rPr lang="fr-FR" sz="2000" dirty="0" smtClean="0"/>
              <a:t>. </a:t>
            </a:r>
          </a:p>
          <a:p>
            <a:pPr eaLnBrk="1" hangingPunct="1">
              <a:buFont typeface="Arial" charset="0"/>
              <a:buNone/>
              <a:defRPr/>
            </a:pPr>
            <a:r>
              <a:rPr lang="fr-FR" sz="2000" dirty="0" smtClean="0"/>
              <a:t>Vidange de la </a:t>
            </a:r>
            <a:r>
              <a:rPr lang="fr-FR" sz="2000" dirty="0" err="1" smtClean="0"/>
              <a:t>stomie</a:t>
            </a:r>
            <a:r>
              <a:rPr lang="fr-FR" sz="2000" dirty="0" smtClean="0"/>
              <a:t> quatre à six fois par jour.</a:t>
            </a:r>
          </a:p>
        </p:txBody>
      </p:sp>
      <p:sp>
        <p:nvSpPr>
          <p:cNvPr id="1434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955FA20-33D8-4F36-BAD0-09BF7737DDE7}" type="slidenum">
              <a:rPr lang="de-DE" smtClean="0">
                <a:solidFill>
                  <a:srgbClr val="898989"/>
                </a:solidFill>
              </a:rPr>
              <a:pPr eaLnBrk="1" hangingPunct="1"/>
              <a:t>13</a:t>
            </a:fld>
            <a:endParaRPr lang="de-DE" smtClean="0">
              <a:solidFill>
                <a:srgbClr val="898989"/>
              </a:solidFill>
            </a:endParaRPr>
          </a:p>
        </p:txBody>
      </p:sp>
      <p:sp>
        <p:nvSpPr>
          <p:cNvPr id="14341"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7E7F79F-2A04-4132-A4EE-04DA3BE81D32}" type="slidenum">
              <a:rPr lang="de-DE" smtClean="0">
                <a:solidFill>
                  <a:srgbClr val="898989"/>
                </a:solidFill>
              </a:rPr>
              <a:pPr eaLnBrk="1" hangingPunct="1"/>
              <a:t>14</a:t>
            </a:fld>
            <a:endParaRPr lang="de-DE" smtClean="0">
              <a:solidFill>
                <a:srgbClr val="898989"/>
              </a:solidFill>
            </a:endParaRPr>
          </a:p>
        </p:txBody>
      </p:sp>
      <p:sp>
        <p:nvSpPr>
          <p:cNvPr id="15364" name="Rectangle 10"/>
          <p:cNvSpPr>
            <a:spLocks noChangeArrowheads="1"/>
          </p:cNvSpPr>
          <p:nvPr/>
        </p:nvSpPr>
        <p:spPr bwMode="auto">
          <a:xfrm>
            <a:off x="12700" y="6351588"/>
            <a:ext cx="847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800" b="1"/>
              <a:t>L’iléostomie</a:t>
            </a:r>
            <a:endParaRPr lang="fr-FR" sz="2400" b="1"/>
          </a:p>
        </p:txBody>
      </p:sp>
      <p:sp>
        <p:nvSpPr>
          <p:cNvPr id="15365"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15366" name="Image 1"/>
          <p:cNvPicPr>
            <a:picLocks noChangeAspect="1"/>
          </p:cNvPicPr>
          <p:nvPr/>
        </p:nvPicPr>
        <p:blipFill>
          <a:blip r:embed="rId3">
            <a:extLst>
              <a:ext uri="{28A0092B-C50C-407E-A947-70E740481C1C}">
                <a14:useLocalDpi xmlns:a14="http://schemas.microsoft.com/office/drawing/2010/main" val="0"/>
              </a:ext>
            </a:extLst>
          </a:blip>
          <a:srcRect l="33492" r="33018" b="12186"/>
          <a:stretch>
            <a:fillRect/>
          </a:stretch>
        </p:blipFill>
        <p:spPr bwMode="auto">
          <a:xfrm>
            <a:off x="2339975" y="1008063"/>
            <a:ext cx="3819525"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b="1" dirty="0" smtClean="0"/>
              <a:t>La colostomie transverse</a:t>
            </a:r>
          </a:p>
          <a:p>
            <a:pPr eaLnBrk="1" hangingPunct="1">
              <a:buFont typeface="Arial" charset="0"/>
              <a:buNone/>
              <a:defRPr/>
            </a:pPr>
            <a:endParaRPr lang="fr-FR" sz="2000" dirty="0" smtClean="0"/>
          </a:p>
          <a:p>
            <a:pPr eaLnBrk="1" hangingPunct="1">
              <a:buFont typeface="Arial" charset="0"/>
              <a:buNone/>
              <a:defRPr/>
            </a:pPr>
            <a:r>
              <a:rPr lang="fr-FR" sz="2000" dirty="0" smtClean="0"/>
              <a:t>Une </a:t>
            </a:r>
            <a:r>
              <a:rPr lang="fr-FR" sz="2000" b="1" dirty="0" smtClean="0"/>
              <a:t>colostomie transversale est pratiquée sur le côlon transverse.</a:t>
            </a:r>
          </a:p>
          <a:p>
            <a:pPr eaLnBrk="1" hangingPunct="1">
              <a:buFont typeface="Arial" charset="0"/>
              <a:buNone/>
              <a:defRPr/>
            </a:pPr>
            <a:r>
              <a:rPr lang="fr-FR" sz="2000" dirty="0" smtClean="0"/>
              <a:t>Les selles sont généralement liquides à semi moulées (pâteuses), le côlon aura absorbé une partie de l'eau des selles. </a:t>
            </a:r>
          </a:p>
          <a:p>
            <a:pPr eaLnBrk="1" hangingPunct="1">
              <a:buFont typeface="Arial" charset="0"/>
              <a:buNone/>
              <a:defRPr/>
            </a:pPr>
            <a:r>
              <a:rPr lang="fr-FR" sz="2000" dirty="0" smtClean="0"/>
              <a:t>Vidange deux à quatre fois par jour</a:t>
            </a:r>
          </a:p>
        </p:txBody>
      </p:sp>
      <p:sp>
        <p:nvSpPr>
          <p:cNvPr id="1638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4A71B6D-C775-4B8E-BE66-45855FF05B9D}" type="slidenum">
              <a:rPr lang="de-DE" smtClean="0">
                <a:solidFill>
                  <a:srgbClr val="898989"/>
                </a:solidFill>
              </a:rPr>
              <a:pPr eaLnBrk="1" hangingPunct="1"/>
              <a:t>15</a:t>
            </a:fld>
            <a:endParaRPr lang="de-DE" smtClean="0">
              <a:solidFill>
                <a:srgbClr val="898989"/>
              </a:solidFill>
            </a:endParaRPr>
          </a:p>
        </p:txBody>
      </p:sp>
      <p:sp>
        <p:nvSpPr>
          <p:cNvPr id="1638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B957F3-1259-4C4F-9C4D-792DE0E3B104}" type="slidenum">
              <a:rPr lang="de-DE" smtClean="0">
                <a:solidFill>
                  <a:srgbClr val="898989"/>
                </a:solidFill>
              </a:rPr>
              <a:pPr eaLnBrk="1" hangingPunct="1"/>
              <a:t>16</a:t>
            </a:fld>
            <a:endParaRPr lang="de-DE" smtClean="0">
              <a:solidFill>
                <a:srgbClr val="898989"/>
              </a:solidFill>
            </a:endParaRPr>
          </a:p>
        </p:txBody>
      </p:sp>
      <p:sp>
        <p:nvSpPr>
          <p:cNvPr id="17412" name="Rectangle 10"/>
          <p:cNvSpPr>
            <a:spLocks noChangeArrowheads="1"/>
          </p:cNvSpPr>
          <p:nvPr/>
        </p:nvSpPr>
        <p:spPr bwMode="auto">
          <a:xfrm>
            <a:off x="12700" y="6351588"/>
            <a:ext cx="847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800" b="1"/>
              <a:t>La colostomie transverse</a:t>
            </a:r>
            <a:endParaRPr lang="fr-FR" sz="2400" b="1"/>
          </a:p>
        </p:txBody>
      </p:sp>
      <p:sp>
        <p:nvSpPr>
          <p:cNvPr id="17413"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17414" name="Image 1"/>
          <p:cNvPicPr>
            <a:picLocks noChangeAspect="1"/>
          </p:cNvPicPr>
          <p:nvPr/>
        </p:nvPicPr>
        <p:blipFill>
          <a:blip r:embed="rId3">
            <a:extLst>
              <a:ext uri="{28A0092B-C50C-407E-A947-70E740481C1C}">
                <a14:useLocalDpi xmlns:a14="http://schemas.microsoft.com/office/drawing/2010/main" val="0"/>
              </a:ext>
            </a:extLst>
          </a:blip>
          <a:srcRect b="14301"/>
          <a:stretch>
            <a:fillRect/>
          </a:stretch>
        </p:blipFill>
        <p:spPr bwMode="auto">
          <a:xfrm>
            <a:off x="12700" y="1008063"/>
            <a:ext cx="30607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008063"/>
            <a:ext cx="5464175"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 6"/>
          <p:cNvPicPr>
            <a:picLocks noChangeAspect="1"/>
          </p:cNvPicPr>
          <p:nvPr/>
        </p:nvPicPr>
        <p:blipFill>
          <a:blip r:embed="rId5">
            <a:extLst>
              <a:ext uri="{28A0092B-C50C-407E-A947-70E740481C1C}">
                <a14:useLocalDpi xmlns:a14="http://schemas.microsoft.com/office/drawing/2010/main" val="0"/>
              </a:ext>
            </a:extLst>
          </a:blip>
          <a:srcRect l="19408" t="16963" r="20148" b="20815"/>
          <a:stretch>
            <a:fillRect/>
          </a:stretch>
        </p:blipFill>
        <p:spPr bwMode="auto">
          <a:xfrm>
            <a:off x="0" y="3905250"/>
            <a:ext cx="2336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dirty="0" smtClean="0"/>
              <a:t>La colostomie du sigmoïde</a:t>
            </a:r>
          </a:p>
          <a:p>
            <a:pPr marL="0" indent="0" algn="ctr" eaLnBrk="1" fontAlgn="auto" hangingPunct="1">
              <a:spcAft>
                <a:spcPts val="0"/>
              </a:spcAft>
              <a:buFont typeface="Arial"/>
              <a:buNone/>
              <a:defRPr/>
            </a:pPr>
            <a:endParaRPr lang="fr-FR" sz="2000" dirty="0" smtClean="0"/>
          </a:p>
          <a:p>
            <a:pPr eaLnBrk="1" hangingPunct="1">
              <a:buFont typeface="Arial" charset="0"/>
              <a:buNone/>
              <a:defRPr/>
            </a:pPr>
            <a:r>
              <a:rPr lang="fr-FR" sz="2000" dirty="0" smtClean="0"/>
              <a:t>Une </a:t>
            </a:r>
            <a:r>
              <a:rPr lang="fr-FR" sz="2000" b="1" dirty="0" smtClean="0"/>
              <a:t>colostomie sigmoïdienne est pratiquée sur le côlon sigmoïde.</a:t>
            </a:r>
          </a:p>
          <a:p>
            <a:pPr eaLnBrk="1" hangingPunct="1">
              <a:buFont typeface="Arial" charset="0"/>
              <a:buNone/>
              <a:defRPr/>
            </a:pPr>
            <a:r>
              <a:rPr lang="fr-FR" sz="2000" dirty="0" smtClean="0"/>
              <a:t>Les selles d'une colostomie sigmoïde sont moulées, l'eau contenue dans les matières fécales a été absorbée dans le côlon. </a:t>
            </a:r>
          </a:p>
          <a:p>
            <a:pPr eaLnBrk="1" hangingPunct="1">
              <a:buFont typeface="Arial" charset="0"/>
              <a:buNone/>
              <a:defRPr/>
            </a:pPr>
            <a:r>
              <a:rPr lang="fr-FR" sz="2000" dirty="0" smtClean="0"/>
              <a:t>Vidange ou changement de poche une ou deux fois par jour.</a:t>
            </a:r>
          </a:p>
        </p:txBody>
      </p:sp>
      <p:sp>
        <p:nvSpPr>
          <p:cNvPr id="1843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3E2BBFB-6DB0-4FB8-AA59-9D7C8660AA13}" type="slidenum">
              <a:rPr lang="de-DE" smtClean="0">
                <a:solidFill>
                  <a:srgbClr val="898989"/>
                </a:solidFill>
              </a:rPr>
              <a:pPr eaLnBrk="1" hangingPunct="1"/>
              <a:t>17</a:t>
            </a:fld>
            <a:endParaRPr lang="de-DE" smtClean="0">
              <a:solidFill>
                <a:srgbClr val="898989"/>
              </a:solidFill>
            </a:endParaRPr>
          </a:p>
        </p:txBody>
      </p:sp>
      <p:sp>
        <p:nvSpPr>
          <p:cNvPr id="18437"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EE801C5-5E5C-4963-8912-E5F8D7072FC5}" type="slidenum">
              <a:rPr lang="de-DE" smtClean="0">
                <a:solidFill>
                  <a:srgbClr val="898989"/>
                </a:solidFill>
              </a:rPr>
              <a:pPr eaLnBrk="1" hangingPunct="1"/>
              <a:t>18</a:t>
            </a:fld>
            <a:endParaRPr lang="de-DE" smtClean="0">
              <a:solidFill>
                <a:srgbClr val="898989"/>
              </a:solidFill>
            </a:endParaRPr>
          </a:p>
        </p:txBody>
      </p:sp>
      <p:sp>
        <p:nvSpPr>
          <p:cNvPr id="19460" name="Rectangle 10"/>
          <p:cNvSpPr>
            <a:spLocks noChangeArrowheads="1"/>
          </p:cNvSpPr>
          <p:nvPr/>
        </p:nvSpPr>
        <p:spPr bwMode="auto">
          <a:xfrm>
            <a:off x="12700" y="6351588"/>
            <a:ext cx="847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800" b="1"/>
              <a:t>La colostomie du sigmoïde</a:t>
            </a:r>
            <a:endParaRPr lang="fr-FR" sz="2400" b="1"/>
          </a:p>
        </p:txBody>
      </p:sp>
      <p:sp>
        <p:nvSpPr>
          <p:cNvPr id="19461"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19462" name="Image 1"/>
          <p:cNvPicPr>
            <a:picLocks noChangeAspect="1"/>
          </p:cNvPicPr>
          <p:nvPr/>
        </p:nvPicPr>
        <p:blipFill>
          <a:blip r:embed="rId3">
            <a:extLst>
              <a:ext uri="{28A0092B-C50C-407E-A947-70E740481C1C}">
                <a14:useLocalDpi xmlns:a14="http://schemas.microsoft.com/office/drawing/2010/main" val="0"/>
              </a:ext>
            </a:extLst>
          </a:blip>
          <a:srcRect r="67648" b="11580"/>
          <a:stretch>
            <a:fillRect/>
          </a:stretch>
        </p:blipFill>
        <p:spPr bwMode="auto">
          <a:xfrm>
            <a:off x="2432050" y="1146175"/>
            <a:ext cx="36353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b="1" dirty="0" smtClean="0"/>
              <a:t>L’urostomie</a:t>
            </a:r>
          </a:p>
          <a:p>
            <a:pPr marL="0" indent="0" algn="ctr" eaLnBrk="1" fontAlgn="auto" hangingPunct="1">
              <a:spcAft>
                <a:spcPts val="0"/>
              </a:spcAft>
              <a:buFont typeface="Arial"/>
              <a:buNone/>
              <a:defRPr/>
            </a:pPr>
            <a:endParaRPr lang="fr-FR" sz="2000" dirty="0" smtClean="0"/>
          </a:p>
          <a:p>
            <a:pPr eaLnBrk="1" hangingPunct="1">
              <a:buFont typeface="Arial" charset="0"/>
              <a:buNone/>
              <a:defRPr/>
            </a:pPr>
            <a:r>
              <a:rPr lang="lb-LU" sz="2000" dirty="0" smtClean="0"/>
              <a:t>Ecoulement des urines en continue.</a:t>
            </a:r>
          </a:p>
          <a:p>
            <a:pPr eaLnBrk="1" hangingPunct="1">
              <a:buFont typeface="Arial" charset="0"/>
              <a:buNone/>
              <a:defRPr/>
            </a:pPr>
            <a:r>
              <a:rPr lang="lb-LU" sz="2000" dirty="0" smtClean="0"/>
              <a:t>Urines légèrement troubles, présence de mucus (lubrifiant naturel) dans les urines, produit par l’intestin. </a:t>
            </a:r>
          </a:p>
          <a:p>
            <a:pPr eaLnBrk="1" hangingPunct="1">
              <a:buFont typeface="Arial" charset="0"/>
              <a:buNone/>
              <a:defRPr/>
            </a:pPr>
            <a:r>
              <a:rPr lang="lb-LU" sz="2000" dirty="0" smtClean="0"/>
              <a:t>En post op, présence de sondes urétérales (dans chaque rein)</a:t>
            </a:r>
            <a:endParaRPr lang="fr-FR" sz="2000" dirty="0" smtClean="0"/>
          </a:p>
        </p:txBody>
      </p:sp>
      <p:sp>
        <p:nvSpPr>
          <p:cNvPr id="2048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360107B-C469-4BE3-B072-A031E365EDDA}" type="slidenum">
              <a:rPr lang="de-DE" smtClean="0">
                <a:solidFill>
                  <a:srgbClr val="898989"/>
                </a:solidFill>
              </a:rPr>
              <a:pPr eaLnBrk="1" hangingPunct="1"/>
              <a:t>19</a:t>
            </a:fld>
            <a:endParaRPr lang="de-DE" smtClean="0">
              <a:solidFill>
                <a:srgbClr val="898989"/>
              </a:solidFill>
            </a:endParaRPr>
          </a:p>
        </p:txBody>
      </p:sp>
      <p:sp>
        <p:nvSpPr>
          <p:cNvPr id="20485"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nhaltsplatzhalter 3" descr="page-39-instances-pilotage.jpg"/>
          <p:cNvPicPr>
            <a:picLocks noGrp="1" noChangeAspect="1"/>
          </p:cNvPicPr>
          <p:nvPr>
            <p:ph idx="1"/>
          </p:nvPr>
        </p:nvPicPr>
        <p:blipFill>
          <a:blip r:embed="rId2">
            <a:extLst>
              <a:ext uri="{28A0092B-C50C-407E-A947-70E740481C1C}">
                <a14:useLocalDpi xmlns:a14="http://schemas.microsoft.com/office/drawing/2010/main" val="0"/>
              </a:ext>
            </a:extLst>
          </a:blip>
          <a:srcRect l="-8420" r="-8420"/>
          <a:stretch>
            <a:fillRect/>
          </a:stretch>
        </p:blipFill>
        <p:spPr>
          <a:xfrm>
            <a:off x="-774700" y="1027113"/>
            <a:ext cx="10693400" cy="5881687"/>
          </a:xfrm>
        </p:spPr>
      </p:pic>
      <p:sp>
        <p:nvSpPr>
          <p:cNvPr id="10" name="Abgerundetes Rechteck 9"/>
          <p:cNvSpPr/>
          <p:nvPr/>
        </p:nvSpPr>
        <p:spPr>
          <a:xfrm>
            <a:off x="-1041400" y="2578100"/>
            <a:ext cx="7277100" cy="5232400"/>
          </a:xfrm>
          <a:prstGeom prst="roundRect">
            <a:avLst/>
          </a:prstGeom>
          <a:solidFill>
            <a:srgbClr val="83C293">
              <a:alpha val="70000"/>
            </a:srgb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lgn="r">
              <a:defRPr/>
            </a:pPr>
            <a:r>
              <a:rPr lang="de-DE" sz="2400" b="1" dirty="0">
                <a:solidFill>
                  <a:srgbClr val="FFFFFF"/>
                </a:solidFill>
                <a:latin typeface="Arial" charset="0"/>
                <a:ea typeface="MS PGothic" pitchFamily="34" charset="-128"/>
                <a:cs typeface="Arial" charset="0"/>
              </a:rPr>
              <a:t>			</a:t>
            </a:r>
            <a:r>
              <a:rPr lang="lb-LU" sz="2400" dirty="0">
                <a:solidFill>
                  <a:srgbClr val="FFFFFF"/>
                </a:solidFill>
                <a:ea typeface="MS PGothic" pitchFamily="34" charset="-128"/>
              </a:rPr>
              <a:t>LA STOMATHERAPIE :</a:t>
            </a:r>
            <a:br>
              <a:rPr lang="lb-LU" sz="2400" dirty="0">
                <a:solidFill>
                  <a:srgbClr val="FFFFFF"/>
                </a:solidFill>
                <a:ea typeface="MS PGothic" pitchFamily="34" charset="-128"/>
              </a:rPr>
            </a:br>
            <a:r>
              <a:rPr lang="lb-LU" sz="2400" dirty="0">
                <a:solidFill>
                  <a:srgbClr val="FFFFFF"/>
                </a:solidFill>
                <a:ea typeface="MS PGothic" pitchFamily="34" charset="-128"/>
              </a:rPr>
              <a:t>SOINS AUX PORTEURS DE STOMIE</a:t>
            </a:r>
            <a:endParaRPr lang="de-DE" sz="2400" b="1" dirty="0">
              <a:solidFill>
                <a:srgbClr val="FFFFFF"/>
              </a:solidFill>
              <a:latin typeface="Arial" charset="0"/>
              <a:ea typeface="MS PGothic" pitchFamily="34" charset="-128"/>
              <a:cs typeface="Arial" charset="0"/>
            </a:endParaRPr>
          </a:p>
          <a:p>
            <a:pPr algn="r">
              <a:buFont typeface="Arial" charset="0"/>
              <a:buNone/>
              <a:defRPr/>
            </a:pPr>
            <a:r>
              <a:rPr lang="de-DE" sz="2400" dirty="0">
                <a:solidFill>
                  <a:srgbClr val="FFFFFF"/>
                </a:solidFill>
                <a:latin typeface="Arial" charset="0"/>
                <a:ea typeface="MS PGothic" pitchFamily="34" charset="-128"/>
                <a:cs typeface="Arial" charset="0"/>
              </a:rPr>
              <a:t>			</a:t>
            </a:r>
          </a:p>
          <a:p>
            <a:pPr algn="r">
              <a:buFont typeface="Arial" charset="0"/>
              <a:buNone/>
              <a:defRPr/>
            </a:pPr>
            <a:r>
              <a:rPr lang="lb-LU" sz="2400">
                <a:solidFill>
                  <a:srgbClr val="FFFFFF"/>
                </a:solidFill>
                <a:ea typeface="MS PGothic" pitchFamily="34" charset="-128"/>
              </a:rPr>
              <a:t>PAR </a:t>
            </a:r>
            <a:r>
              <a:rPr lang="lb-LU" sz="2400" dirty="0">
                <a:solidFill>
                  <a:srgbClr val="FFFFFF"/>
                </a:solidFill>
                <a:ea typeface="MS PGothic" pitchFamily="34" charset="-128"/>
              </a:rPr>
              <a:t>WEITZ NICOLAS</a:t>
            </a:r>
            <a:endParaRPr lang="fr-FR" sz="2400" dirty="0">
              <a:solidFill>
                <a:srgbClr val="FFFFFF"/>
              </a:solidFill>
              <a:ea typeface="MS PGothic" pitchFamily="34" charset="-128"/>
            </a:endParaRPr>
          </a:p>
          <a:p>
            <a:pPr algn="r">
              <a:defRPr/>
            </a:pPr>
            <a:endParaRPr lang="de-DE" sz="2400" dirty="0">
              <a:solidFill>
                <a:srgbClr val="FFFFFF"/>
              </a:solidFill>
              <a:latin typeface="Arial" charset="0"/>
              <a:ea typeface="MS PGothic" pitchFamily="34" charset="-128"/>
              <a:cs typeface="Arial" charset="0"/>
            </a:endParaRPr>
          </a:p>
        </p:txBody>
      </p:sp>
      <p:pic>
        <p:nvPicPr>
          <p:cNvPr id="3076" name="Bild 11" descr="CHL_Header_white.jpg"/>
          <p:cNvPicPr>
            <a:picLocks noChangeAspect="1"/>
          </p:cNvPicPr>
          <p:nvPr/>
        </p:nvPicPr>
        <p:blipFill>
          <a:blip r:embed="rId3">
            <a:extLst>
              <a:ext uri="{28A0092B-C50C-407E-A947-70E740481C1C}">
                <a14:useLocalDpi xmlns:a14="http://schemas.microsoft.com/office/drawing/2010/main" val="0"/>
              </a:ext>
            </a:extLst>
          </a:blip>
          <a:srcRect t="1314" b="-1314"/>
          <a:stretch>
            <a:fillRect/>
          </a:stretch>
        </p:blipFill>
        <p:spPr bwMode="auto">
          <a:xfrm>
            <a:off x="0" y="-1270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feld 12"/>
          <p:cNvSpPr txBox="1">
            <a:spLocks noChangeArrowheads="1"/>
          </p:cNvSpPr>
          <p:nvPr/>
        </p:nvSpPr>
        <p:spPr bwMode="auto">
          <a:xfrm>
            <a:off x="-38100" y="38100"/>
            <a:ext cx="4749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rgbClr val="8A8D8F"/>
                </a:solidFill>
                <a:latin typeface="Arial" charset="0"/>
                <a:cs typeface="Arial" charset="0"/>
              </a:rPr>
              <a:t>	</a:t>
            </a:r>
          </a:p>
          <a:p>
            <a:pPr eaLnBrk="1" hangingPunct="1"/>
            <a:r>
              <a:rPr lang="de-DE" sz="1200" dirty="0">
                <a:solidFill>
                  <a:srgbClr val="8A8D8F"/>
                </a:solidFill>
                <a:latin typeface="Arial" charset="0"/>
                <a:cs typeface="Arial" charset="0"/>
              </a:rPr>
              <a:t>	</a:t>
            </a:r>
            <a:r>
              <a:rPr lang="de-DE" sz="1200" dirty="0" err="1">
                <a:solidFill>
                  <a:srgbClr val="8A8D8F"/>
                </a:solidFill>
                <a:latin typeface="Arial" charset="0"/>
                <a:cs typeface="Arial" charset="0"/>
              </a:rPr>
              <a:t>Association</a:t>
            </a:r>
            <a:r>
              <a:rPr lang="de-DE" sz="1200" dirty="0">
                <a:solidFill>
                  <a:srgbClr val="8A8D8F"/>
                </a:solidFill>
                <a:latin typeface="Arial" charset="0"/>
                <a:cs typeface="Arial" charset="0"/>
              </a:rPr>
              <a:t> des </a:t>
            </a:r>
            <a:r>
              <a:rPr lang="de-DE" sz="1200" dirty="0" err="1" smtClean="0">
                <a:solidFill>
                  <a:srgbClr val="8A8D8F"/>
                </a:solidFill>
                <a:latin typeface="Arial" charset="0"/>
                <a:cs typeface="Arial" charset="0"/>
              </a:rPr>
              <a:t>pharmaciens</a:t>
            </a:r>
            <a:r>
              <a:rPr lang="de-DE" sz="1200" dirty="0" smtClean="0">
                <a:solidFill>
                  <a:srgbClr val="8A8D8F"/>
                </a:solidFill>
                <a:latin typeface="Arial" charset="0"/>
                <a:cs typeface="Arial" charset="0"/>
              </a:rPr>
              <a:t> </a:t>
            </a:r>
            <a:r>
              <a:rPr lang="de-DE" sz="1200" dirty="0" err="1" smtClean="0">
                <a:solidFill>
                  <a:srgbClr val="8A8D8F"/>
                </a:solidFill>
                <a:latin typeface="Arial" charset="0"/>
                <a:cs typeface="Arial" charset="0"/>
              </a:rPr>
              <a:t>hospitaliers</a:t>
            </a:r>
            <a:r>
              <a:rPr lang="de-DE" sz="1200" dirty="0" smtClean="0">
                <a:solidFill>
                  <a:srgbClr val="8A8D8F"/>
                </a:solidFill>
                <a:latin typeface="Arial" charset="0"/>
                <a:cs typeface="Arial" charset="0"/>
              </a:rPr>
              <a:t> </a:t>
            </a:r>
            <a:r>
              <a:rPr lang="de-DE" sz="1200" dirty="0">
                <a:solidFill>
                  <a:srgbClr val="8A8D8F"/>
                </a:solidFill>
                <a:latin typeface="Arial" charset="0"/>
                <a:cs typeface="Arial" charset="0"/>
              </a:rPr>
              <a:t>Ι 24/09/2020</a:t>
            </a:r>
            <a:br>
              <a:rPr lang="de-DE" sz="1200" dirty="0">
                <a:solidFill>
                  <a:srgbClr val="8A8D8F"/>
                </a:solidFill>
                <a:latin typeface="Arial" charset="0"/>
                <a:cs typeface="Arial" charset="0"/>
              </a:rPr>
            </a:br>
            <a:r>
              <a:rPr lang="de-DE" sz="1200" dirty="0">
                <a:solidFill>
                  <a:srgbClr val="8A8D8F"/>
                </a:solidFill>
                <a:latin typeface="Arial" charset="0"/>
                <a:cs typeface="Arial" charset="0"/>
              </a:rPr>
              <a:t>	</a:t>
            </a:r>
            <a:r>
              <a:rPr lang="de-DE" sz="800" b="1" dirty="0">
                <a:solidFill>
                  <a:srgbClr val="8A8D8F"/>
                </a:solidFill>
                <a:latin typeface="Arial" charset="0"/>
                <a:cs typeface="Arial" charset="0"/>
              </a:rPr>
              <a:t>Centre Hospitalier de Luxembourg</a:t>
            </a:r>
            <a:r>
              <a:rPr lang="de-DE" sz="6000" dirty="0">
                <a:latin typeface="Arial" charset="0"/>
                <a:cs typeface="Arial" charset="0"/>
              </a:rPr>
              <a:t/>
            </a:r>
            <a:br>
              <a:rPr lang="de-DE" sz="6000" dirty="0">
                <a:latin typeface="Arial" charset="0"/>
                <a:cs typeface="Arial" charset="0"/>
              </a:rPr>
            </a:br>
            <a:endParaRPr lang="de-DE" dirty="0"/>
          </a:p>
        </p:txBody>
      </p:sp>
      <p:sp>
        <p:nvSpPr>
          <p:cNvPr id="307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D5AA91E-0A92-445A-98B0-50A2994F4537}" type="slidenum">
              <a:rPr lang="de-DE" smtClean="0">
                <a:solidFill>
                  <a:srgbClr val="898989"/>
                </a:solidFill>
              </a:rPr>
              <a:pPr eaLnBrk="1" hangingPunct="1"/>
              <a:t>2</a:t>
            </a:fld>
            <a:endParaRPr lang="de-DE"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9C0F7E2A-E12D-45D1-8E50-E26B8D0ADE6D}" type="slidenum">
              <a:rPr lang="de-DE" sz="1200">
                <a:solidFill>
                  <a:srgbClr val="898989"/>
                </a:solidFill>
              </a:rPr>
              <a:pPr algn="r" eaLnBrk="1" hangingPunct="1"/>
              <a:t>20</a:t>
            </a:fld>
            <a:endParaRPr lang="de-DE" sz="1200">
              <a:solidFill>
                <a:srgbClr val="898989"/>
              </a:solidFill>
            </a:endParaRPr>
          </a:p>
        </p:txBody>
      </p:sp>
      <p:sp>
        <p:nvSpPr>
          <p:cNvPr id="21508"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Urostomie</a:t>
            </a:r>
            <a:endParaRPr lang="fr-FR" sz="2400" b="1"/>
          </a:p>
        </p:txBody>
      </p:sp>
      <p:sp>
        <p:nvSpPr>
          <p:cNvPr id="2150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21510" name="Image 3"/>
          <p:cNvPicPr>
            <a:picLocks noChangeAspect="1"/>
          </p:cNvPicPr>
          <p:nvPr/>
        </p:nvPicPr>
        <p:blipFill>
          <a:blip r:embed="rId3">
            <a:extLst>
              <a:ext uri="{28A0092B-C50C-407E-A947-70E740481C1C}">
                <a14:useLocalDpi xmlns:a14="http://schemas.microsoft.com/office/drawing/2010/main" val="0"/>
              </a:ext>
            </a:extLst>
          </a:blip>
          <a:srcRect l="67316" t="6741" b="11456"/>
          <a:stretch>
            <a:fillRect/>
          </a:stretch>
        </p:blipFill>
        <p:spPr bwMode="auto">
          <a:xfrm>
            <a:off x="2268538" y="1122363"/>
            <a:ext cx="39624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Le marquage</a:t>
            </a:r>
          </a:p>
          <a:p>
            <a:pPr marL="0" indent="0" algn="ctr" eaLnBrk="1" hangingPunct="1">
              <a:buFont typeface="Arial" charset="0"/>
              <a:buNone/>
            </a:pPr>
            <a:endParaRPr lang="fr-FR" b="1" smtClean="0"/>
          </a:p>
          <a:p>
            <a:pPr marL="0" indent="0" eaLnBrk="1" hangingPunct="1">
              <a:buFont typeface="Arial" charset="0"/>
              <a:buNone/>
            </a:pPr>
            <a:r>
              <a:rPr lang="fr-FR" sz="2800" smtClean="0"/>
              <a:t>Il est important que l’emplacement de la stomie sur la peau soit minutieusement choisi et marqué avant l’opération. Il doit être bien visible du patient, loin des plis cutanés et des bords osseux (côtes, crête iliaque), pour faciliter les soins et l’autonomie du patient. Le repérage de la futur stomie se réalise en position couchée, debout et assise. </a:t>
            </a:r>
          </a:p>
        </p:txBody>
      </p:sp>
      <p:sp>
        <p:nvSpPr>
          <p:cNvPr id="22532"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539C0114-9641-4F28-96EC-6E8C7C342469}" type="slidenum">
              <a:rPr lang="de-DE" sz="1200">
                <a:solidFill>
                  <a:srgbClr val="898989"/>
                </a:solidFill>
              </a:rPr>
              <a:pPr algn="r" eaLnBrk="1" hangingPunct="1"/>
              <a:t>21</a:t>
            </a:fld>
            <a:endParaRPr lang="de-DE" sz="1200">
              <a:solidFill>
                <a:srgbClr val="898989"/>
              </a:solidFill>
            </a:endParaRPr>
          </a:p>
        </p:txBody>
      </p:sp>
      <p:sp>
        <p:nvSpPr>
          <p:cNvPr id="22533"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endParaRPr lang="de-DE" sz="1200" dirty="0" smtClean="0">
              <a:solidFill>
                <a:schemeClr val="bg1"/>
              </a:solidFill>
              <a:latin typeface="Arial" charset="0"/>
              <a:cs typeface="Arial" charset="0"/>
            </a:endParaRPr>
          </a:p>
          <a:p>
            <a:pPr eaLnBrk="1" hangingPunct="1"/>
            <a:r>
              <a:rPr lang="de-DE" sz="1200" dirty="0" smtClean="0">
                <a:solidFill>
                  <a:schemeClr val="bg1"/>
                </a:solidFill>
                <a:latin typeface="Arial" charset="0"/>
                <a:cs typeface="Arial" charset="0"/>
              </a:rPr>
              <a:t>	</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smtClean="0">
                <a:solidFill>
                  <a:schemeClr val="bg1"/>
                </a:solidFill>
                <a:latin typeface="Arial" charset="0"/>
                <a:cs typeface="Arial" charset="0"/>
              </a:rPr>
              <a:t/>
            </a:r>
            <a:br>
              <a:rPr lang="de-DE" sz="6000" dirty="0" smtClean="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1B6536BA-8F79-408D-804B-548160FE00B3}" type="slidenum">
              <a:rPr lang="de-DE" sz="1200">
                <a:solidFill>
                  <a:srgbClr val="898989"/>
                </a:solidFill>
              </a:rPr>
              <a:pPr algn="r" eaLnBrk="1" hangingPunct="1"/>
              <a:t>22</a:t>
            </a:fld>
            <a:endParaRPr lang="de-DE" sz="1200">
              <a:solidFill>
                <a:srgbClr val="898989"/>
              </a:solidFill>
            </a:endParaRPr>
          </a:p>
        </p:txBody>
      </p:sp>
      <p:sp>
        <p:nvSpPr>
          <p:cNvPr id="23556"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Visualisation des muscles grand droit</a:t>
            </a:r>
            <a:endParaRPr lang="fr-FR" sz="2400" b="1"/>
          </a:p>
        </p:txBody>
      </p:sp>
      <p:pic>
        <p:nvPicPr>
          <p:cNvPr id="23557" name="Espace réservé pour une image  10" descr="gd droit.jpg"/>
          <p:cNvPicPr>
            <a:picLocks noChangeAspect="1"/>
          </p:cNvPicPr>
          <p:nvPr/>
        </p:nvPicPr>
        <p:blipFill>
          <a:blip r:embed="rId3">
            <a:extLst>
              <a:ext uri="{28A0092B-C50C-407E-A947-70E740481C1C}">
                <a14:useLocalDpi xmlns:a14="http://schemas.microsoft.com/office/drawing/2010/main" val="0"/>
              </a:ext>
            </a:extLst>
          </a:blip>
          <a:srcRect l="2571" r="2571"/>
          <a:stretch>
            <a:fillRect/>
          </a:stretch>
        </p:blipFill>
        <p:spPr bwMode="auto">
          <a:xfrm>
            <a:off x="677863" y="1008063"/>
            <a:ext cx="6910387"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45055078-9D4E-4512-A680-FC22EF327581}" type="slidenum">
              <a:rPr lang="de-DE" sz="1200">
                <a:solidFill>
                  <a:srgbClr val="898989"/>
                </a:solidFill>
              </a:rPr>
              <a:pPr algn="r" eaLnBrk="1" hangingPunct="1"/>
              <a:t>23</a:t>
            </a:fld>
            <a:endParaRPr lang="de-DE" sz="1200">
              <a:solidFill>
                <a:srgbClr val="898989"/>
              </a:solidFill>
            </a:endParaRPr>
          </a:p>
        </p:txBody>
      </p:sp>
      <p:sp>
        <p:nvSpPr>
          <p:cNvPr id="24580"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Marquage colostomie</a:t>
            </a:r>
            <a:endParaRPr lang="fr-FR" sz="2400" b="1"/>
          </a:p>
        </p:txBody>
      </p:sp>
      <p:pic>
        <p:nvPicPr>
          <p:cNvPr id="24581" name="Espace réservé pour une image  4" descr="marquage colostomie.jpg"/>
          <p:cNvPicPr>
            <a:picLocks noChangeAspect="1"/>
          </p:cNvPicPr>
          <p:nvPr/>
        </p:nvPicPr>
        <p:blipFill>
          <a:blip r:embed="rId3">
            <a:extLst>
              <a:ext uri="{28A0092B-C50C-407E-A947-70E740481C1C}">
                <a14:useLocalDpi xmlns:a14="http://schemas.microsoft.com/office/drawing/2010/main" val="0"/>
              </a:ext>
            </a:extLst>
          </a:blip>
          <a:srcRect t="1208" b="1208"/>
          <a:stretch>
            <a:fillRect/>
          </a:stretch>
        </p:blipFill>
        <p:spPr bwMode="auto">
          <a:xfrm>
            <a:off x="249238" y="1008063"/>
            <a:ext cx="7037387"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B7C9C078-A438-428A-BB2E-4DF409F47C1E}" type="slidenum">
              <a:rPr lang="de-DE" sz="1200">
                <a:solidFill>
                  <a:srgbClr val="898989"/>
                </a:solidFill>
              </a:rPr>
              <a:pPr algn="r" eaLnBrk="1" hangingPunct="1"/>
              <a:t>24</a:t>
            </a:fld>
            <a:endParaRPr lang="de-DE" sz="1200">
              <a:solidFill>
                <a:srgbClr val="898989"/>
              </a:solidFill>
            </a:endParaRPr>
          </a:p>
        </p:txBody>
      </p:sp>
      <p:sp>
        <p:nvSpPr>
          <p:cNvPr id="25604"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Marquage iléo et urostomie</a:t>
            </a:r>
            <a:endParaRPr lang="fr-FR" sz="2400" b="1"/>
          </a:p>
        </p:txBody>
      </p:sp>
      <p:pic>
        <p:nvPicPr>
          <p:cNvPr id="25605" name="Espace réservé pour une image  4" descr="marquage ileo-urostomie.jpg"/>
          <p:cNvPicPr>
            <a:picLocks noChangeAspect="1"/>
          </p:cNvPicPr>
          <p:nvPr/>
        </p:nvPicPr>
        <p:blipFill>
          <a:blip r:embed="rId3">
            <a:extLst>
              <a:ext uri="{28A0092B-C50C-407E-A947-70E740481C1C}">
                <a14:useLocalDpi xmlns:a14="http://schemas.microsoft.com/office/drawing/2010/main" val="0"/>
              </a:ext>
            </a:extLst>
          </a:blip>
          <a:srcRect l="95" r="95"/>
          <a:stretch>
            <a:fillRect/>
          </a:stretch>
        </p:blipFill>
        <p:spPr bwMode="auto">
          <a:xfrm>
            <a:off x="296863" y="1008063"/>
            <a:ext cx="6961187"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Le matériel et les protecteurs cutanés</a:t>
            </a:r>
          </a:p>
          <a:p>
            <a:pPr marL="0" indent="0" eaLnBrk="1" hangingPunct="1">
              <a:buFont typeface="Arial" charset="0"/>
              <a:buNone/>
            </a:pPr>
            <a:endParaRPr lang="fr-FR" b="1" smtClean="0"/>
          </a:p>
          <a:p>
            <a:pPr marL="0" indent="0" eaLnBrk="1" hangingPunct="1">
              <a:buFont typeface="Arial" charset="0"/>
              <a:buNone/>
            </a:pPr>
            <a:r>
              <a:rPr lang="fr-FR" sz="2800" smtClean="0"/>
              <a:t>La stomathérapeute va conseiller le type de poche le mieux adapté à la stomie en présentant plusieurs modèles, le patient aura donc le choix de son appareillage.</a:t>
            </a:r>
          </a:p>
        </p:txBody>
      </p:sp>
      <p:sp>
        <p:nvSpPr>
          <p:cNvPr id="26628"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ADFDFF82-A560-48CD-AADA-C1ED5CEA5699}" type="slidenum">
              <a:rPr lang="de-DE" sz="1200">
                <a:solidFill>
                  <a:srgbClr val="898989"/>
                </a:solidFill>
              </a:rPr>
              <a:pPr algn="r" eaLnBrk="1" hangingPunct="1"/>
              <a:t>25</a:t>
            </a:fld>
            <a:endParaRPr lang="de-DE" sz="1200">
              <a:solidFill>
                <a:srgbClr val="898989"/>
              </a:solidFill>
            </a:endParaRPr>
          </a:p>
        </p:txBody>
      </p:sp>
      <p:sp>
        <p:nvSpPr>
          <p:cNvPr id="2662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Le matériel et les protecteurs cutanés</a:t>
            </a:r>
          </a:p>
          <a:p>
            <a:pPr marL="0" indent="0" eaLnBrk="1" hangingPunct="1">
              <a:buFont typeface="Arial" charset="0"/>
              <a:buNone/>
            </a:pPr>
            <a:endParaRPr lang="fr-FR" b="1" smtClean="0"/>
          </a:p>
          <a:p>
            <a:pPr lvl="1" eaLnBrk="1" hangingPunct="1"/>
            <a:r>
              <a:rPr lang="fr-FR" b="1" smtClean="0"/>
              <a:t> Système 1 pièce  </a:t>
            </a:r>
          </a:p>
          <a:p>
            <a:pPr lvl="2" eaLnBrk="1" hangingPunct="1"/>
            <a:r>
              <a:rPr lang="fr-FR" sz="2800" smtClean="0"/>
              <a:t>Poche vidable : Tous les 2 jours </a:t>
            </a:r>
          </a:p>
          <a:p>
            <a:pPr lvl="2" eaLnBrk="1" hangingPunct="1"/>
            <a:r>
              <a:rPr lang="fr-FR" sz="2800" smtClean="0"/>
              <a:t>Poche fermée : 1-2 fois par jour selon besoin</a:t>
            </a:r>
            <a:r>
              <a:rPr lang="fr-FR" sz="4200" smtClean="0"/>
              <a:t> </a:t>
            </a:r>
          </a:p>
        </p:txBody>
      </p:sp>
      <p:sp>
        <p:nvSpPr>
          <p:cNvPr id="27652"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3E7576B4-2591-4658-BDC5-B012943BF76F}" type="slidenum">
              <a:rPr lang="de-DE" sz="1200">
                <a:solidFill>
                  <a:srgbClr val="898989"/>
                </a:solidFill>
              </a:rPr>
              <a:pPr algn="r" eaLnBrk="1" hangingPunct="1"/>
              <a:t>26</a:t>
            </a:fld>
            <a:endParaRPr lang="de-DE" sz="1200">
              <a:solidFill>
                <a:srgbClr val="898989"/>
              </a:solidFill>
            </a:endParaRPr>
          </a:p>
        </p:txBody>
      </p:sp>
      <p:sp>
        <p:nvSpPr>
          <p:cNvPr id="27653"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CD2F35DC-D097-4F39-9FEF-DBA663379ABF}" type="slidenum">
              <a:rPr lang="de-DE" sz="1200">
                <a:solidFill>
                  <a:srgbClr val="898989"/>
                </a:solidFill>
              </a:rPr>
              <a:pPr algn="r" eaLnBrk="1" hangingPunct="1"/>
              <a:t>27</a:t>
            </a:fld>
            <a:endParaRPr lang="de-DE" sz="1200">
              <a:solidFill>
                <a:srgbClr val="898989"/>
              </a:solidFill>
            </a:endParaRPr>
          </a:p>
        </p:txBody>
      </p:sp>
      <p:sp>
        <p:nvSpPr>
          <p:cNvPr id="28676"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Système 1 pièce fermée</a:t>
            </a:r>
            <a:endParaRPr lang="fr-FR" sz="2400" b="1"/>
          </a:p>
        </p:txBody>
      </p:sp>
      <p:pic>
        <p:nvPicPr>
          <p:cNvPr id="28677" name="Espace réservé pour une image  9" descr="coloplast 1 piece.jpg"/>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987425"/>
            <a:ext cx="4352925"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Inhaltsplatzhalter 13"/>
          <p:cNvSpPr>
            <a:spLocks noGrp="1"/>
          </p:cNvSpPr>
          <p:nvPr>
            <p:ph sz="half" idx="4294967295"/>
          </p:nvPr>
        </p:nvSpPr>
        <p:spPr>
          <a:xfrm>
            <a:off x="457200" y="1236663"/>
            <a:ext cx="8064500" cy="5156200"/>
          </a:xfrm>
        </p:spPr>
        <p:txBody>
          <a:bodyPr/>
          <a:lstStyle/>
          <a:p>
            <a:pPr marL="0" indent="0" eaLnBrk="1" hangingPunct="1">
              <a:buFont typeface="Arial" charset="0"/>
              <a:buNone/>
            </a:pPr>
            <a:endParaRPr lang="fr-LU" b="1" smtClean="0"/>
          </a:p>
          <a:p>
            <a:pPr marL="0" indent="0" eaLnBrk="1" hangingPunct="1">
              <a:buFont typeface="Arial" charset="0"/>
              <a:buNone/>
            </a:pPr>
            <a:endParaRPr lang="fr-FR" b="1" smtClean="0"/>
          </a:p>
          <a:p>
            <a:pPr lvl="1" eaLnBrk="1" hangingPunct="1">
              <a:lnSpc>
                <a:spcPct val="80000"/>
              </a:lnSpc>
            </a:pPr>
            <a:r>
              <a:rPr lang="fr-FR" b="1" smtClean="0"/>
              <a:t> Système 2 pièces  </a:t>
            </a:r>
          </a:p>
          <a:p>
            <a:pPr lvl="2" eaLnBrk="1" hangingPunct="1">
              <a:lnSpc>
                <a:spcPct val="80000"/>
              </a:lnSpc>
            </a:pPr>
            <a:r>
              <a:rPr lang="fr-FR" sz="2800" smtClean="0"/>
              <a:t>Plaque/support : Tous les 2-4 jours </a:t>
            </a:r>
          </a:p>
          <a:p>
            <a:pPr lvl="2" eaLnBrk="1" hangingPunct="1">
              <a:lnSpc>
                <a:spcPct val="80000"/>
              </a:lnSpc>
            </a:pPr>
            <a:r>
              <a:rPr lang="fr-FR" sz="2800" smtClean="0"/>
              <a:t>Poche vidable : Tous les 1-3 jours </a:t>
            </a:r>
          </a:p>
          <a:p>
            <a:pPr lvl="2" eaLnBrk="1" hangingPunct="1">
              <a:lnSpc>
                <a:spcPct val="80000"/>
              </a:lnSpc>
            </a:pPr>
            <a:r>
              <a:rPr lang="fr-FR" sz="2800" smtClean="0"/>
              <a:t>Poche fermée : 1-2 fois par jour selon besoin</a:t>
            </a:r>
            <a:r>
              <a:rPr lang="fr-FR" sz="3900" smtClean="0"/>
              <a:t> </a:t>
            </a:r>
          </a:p>
          <a:p>
            <a:pPr lvl="2" eaLnBrk="1" hangingPunct="1">
              <a:lnSpc>
                <a:spcPct val="80000"/>
              </a:lnSpc>
            </a:pPr>
            <a:endParaRPr lang="fr-FR" sz="4200" smtClean="0"/>
          </a:p>
        </p:txBody>
      </p:sp>
      <p:sp>
        <p:nvSpPr>
          <p:cNvPr id="29700"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2ED2EC0D-5093-4F03-A280-4F39C83774F0}" type="slidenum">
              <a:rPr lang="de-DE" sz="1200">
                <a:solidFill>
                  <a:srgbClr val="898989"/>
                </a:solidFill>
              </a:rPr>
              <a:pPr algn="r" eaLnBrk="1" hangingPunct="1"/>
              <a:t>28</a:t>
            </a:fld>
            <a:endParaRPr lang="de-DE" sz="1200">
              <a:solidFill>
                <a:srgbClr val="898989"/>
              </a:solidFill>
            </a:endParaRPr>
          </a:p>
        </p:txBody>
      </p:sp>
      <p:sp>
        <p:nvSpPr>
          <p:cNvPr id="29701"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533BFDB4-F471-45D1-A327-60834A3E443E}" type="slidenum">
              <a:rPr lang="de-DE" sz="1200">
                <a:solidFill>
                  <a:srgbClr val="898989"/>
                </a:solidFill>
              </a:rPr>
              <a:pPr algn="r" eaLnBrk="1" hangingPunct="1"/>
              <a:t>29</a:t>
            </a:fld>
            <a:endParaRPr lang="de-DE" sz="1200">
              <a:solidFill>
                <a:srgbClr val="898989"/>
              </a:solidFill>
            </a:endParaRPr>
          </a:p>
        </p:txBody>
      </p:sp>
      <p:sp>
        <p:nvSpPr>
          <p:cNvPr id="30724"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Système 2 pièces (poche fermée, vidable et uro)</a:t>
            </a:r>
            <a:endParaRPr lang="fr-FR" sz="2400" b="1"/>
          </a:p>
        </p:txBody>
      </p:sp>
      <p:pic>
        <p:nvPicPr>
          <p:cNvPr id="30725" name="Espace réservé pour une image  6" descr="coloplast 2 pieces.jpg"/>
          <p:cNvPicPr>
            <a:picLocks noChangeAspect="1"/>
          </p:cNvPicPr>
          <p:nvPr/>
        </p:nvPicPr>
        <p:blipFill>
          <a:blip r:embed="rId3">
            <a:extLst>
              <a:ext uri="{28A0092B-C50C-407E-A947-70E740481C1C}">
                <a14:useLocalDpi xmlns:a14="http://schemas.microsoft.com/office/drawing/2010/main" val="0"/>
              </a:ext>
            </a:extLst>
          </a:blip>
          <a:srcRect t="12500" b="12500"/>
          <a:stretch>
            <a:fillRect/>
          </a:stretch>
        </p:blipFill>
        <p:spPr bwMode="auto">
          <a:xfrm>
            <a:off x="760413" y="1008063"/>
            <a:ext cx="6251575"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a:spLocks noChangeArrowheads="1"/>
          </p:cNvSpPr>
          <p:nvPr/>
        </p:nvSpPr>
        <p:spPr bwMode="auto">
          <a:xfrm>
            <a:off x="12700" y="1054100"/>
            <a:ext cx="9131300" cy="5803900"/>
          </a:xfrm>
          <a:prstGeom prst="rect">
            <a:avLst/>
          </a:prstGeom>
          <a:solidFill>
            <a:srgbClr val="83C293">
              <a:alpha val="50195"/>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de-DE">
              <a:solidFill>
                <a:schemeClr val="lt1"/>
              </a:solidFill>
              <a:latin typeface="+mn-lt"/>
              <a:ea typeface="+mn-ea"/>
            </a:endParaRPr>
          </a:p>
        </p:txBody>
      </p:sp>
      <p:sp>
        <p:nvSpPr>
          <p:cNvPr id="4099" name="Textfeld 2"/>
          <p:cNvSpPr txBox="1">
            <a:spLocks noChangeArrowheads="1"/>
          </p:cNvSpPr>
          <p:nvPr/>
        </p:nvSpPr>
        <p:spPr bwMode="auto">
          <a:xfrm>
            <a:off x="-1219200" y="1282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fr-FR"/>
          </a:p>
        </p:txBody>
      </p:sp>
      <p:sp>
        <p:nvSpPr>
          <p:cNvPr id="7" name="Abgerundetes Rechteck 6"/>
          <p:cNvSpPr/>
          <p:nvPr/>
        </p:nvSpPr>
        <p:spPr>
          <a:xfrm>
            <a:off x="12700" y="1625600"/>
            <a:ext cx="7277100" cy="5232400"/>
          </a:xfrm>
          <a:prstGeom prst="roundRect">
            <a:avLst/>
          </a:prstGeom>
          <a:solidFill>
            <a:srgbClr val="83C293"/>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de-DE" sz="2400" b="1" dirty="0">
                <a:latin typeface="Arial"/>
                <a:cs typeface="Arial"/>
              </a:rPr>
              <a:t>			</a:t>
            </a:r>
            <a:r>
              <a:rPr lang="lb-LU" sz="2400" dirty="0"/>
              <a:t>PLAN DU COURS</a:t>
            </a:r>
            <a:endParaRPr lang="de-DE" sz="2400" b="1" dirty="0">
              <a:latin typeface="Arial"/>
              <a:cs typeface="Arial"/>
            </a:endParaRPr>
          </a:p>
          <a:p>
            <a:pPr fontAlgn="auto">
              <a:spcBef>
                <a:spcPts val="0"/>
              </a:spcBef>
              <a:spcAft>
                <a:spcPts val="0"/>
              </a:spcAft>
              <a:defRPr/>
            </a:pPr>
            <a:r>
              <a:rPr lang="de-DE" sz="2400" dirty="0">
                <a:latin typeface="Arial"/>
                <a:cs typeface="Arial"/>
              </a:rPr>
              <a:t>			</a:t>
            </a:r>
          </a:p>
          <a:p>
            <a:pPr fontAlgn="auto">
              <a:spcBef>
                <a:spcPts val="0"/>
              </a:spcBef>
              <a:spcAft>
                <a:spcPts val="0"/>
              </a:spcAft>
              <a:tabLst>
                <a:tab pos="804863" algn="l"/>
              </a:tabLst>
              <a:defRPr/>
            </a:pPr>
            <a:endParaRPr lang="de-DE" sz="2400" dirty="0">
              <a:latin typeface="Arial"/>
              <a:cs typeface="Arial"/>
            </a:endParaRPr>
          </a:p>
          <a:p>
            <a:pPr fontAlgn="auto">
              <a:spcAft>
                <a:spcPts val="0"/>
              </a:spcAft>
              <a:buFont typeface="Arial" pitchFamily="34" charset="0"/>
              <a:buChar char="•"/>
              <a:defRPr/>
            </a:pPr>
            <a:r>
              <a:rPr lang="lb-LU" dirty="0"/>
              <a:t>La stomie : De quoi s’agit-il ?</a:t>
            </a:r>
          </a:p>
          <a:p>
            <a:pPr fontAlgn="auto">
              <a:spcAft>
                <a:spcPts val="0"/>
              </a:spcAft>
              <a:buFont typeface="Arial" pitchFamily="34" charset="0"/>
              <a:buChar char="•"/>
              <a:defRPr/>
            </a:pPr>
            <a:r>
              <a:rPr lang="lb-LU" dirty="0"/>
              <a:t>L’historique</a:t>
            </a:r>
          </a:p>
          <a:p>
            <a:pPr fontAlgn="auto">
              <a:spcAft>
                <a:spcPts val="0"/>
              </a:spcAft>
              <a:buFont typeface="Arial" pitchFamily="34" charset="0"/>
              <a:buChar char="•"/>
              <a:defRPr/>
            </a:pPr>
            <a:r>
              <a:rPr lang="lb-LU" dirty="0"/>
              <a:t>Les interventions chirurgicales principales</a:t>
            </a:r>
          </a:p>
          <a:p>
            <a:pPr fontAlgn="auto">
              <a:spcAft>
                <a:spcPts val="0"/>
              </a:spcAft>
              <a:buFont typeface="Arial" pitchFamily="34" charset="0"/>
              <a:buChar char="•"/>
              <a:defRPr/>
            </a:pPr>
            <a:r>
              <a:rPr lang="lb-LU" dirty="0"/>
              <a:t>Les types de stomie</a:t>
            </a:r>
          </a:p>
          <a:p>
            <a:pPr fontAlgn="auto">
              <a:spcAft>
                <a:spcPts val="0"/>
              </a:spcAft>
              <a:buFont typeface="Arial" pitchFamily="34" charset="0"/>
              <a:buChar char="•"/>
              <a:defRPr/>
            </a:pPr>
            <a:r>
              <a:rPr lang="lb-LU" dirty="0"/>
              <a:t>Le marquage</a:t>
            </a:r>
          </a:p>
          <a:p>
            <a:pPr fontAlgn="auto">
              <a:spcAft>
                <a:spcPts val="0"/>
              </a:spcAft>
              <a:buFont typeface="Arial" pitchFamily="34" charset="0"/>
              <a:buChar char="•"/>
              <a:defRPr/>
            </a:pPr>
            <a:r>
              <a:rPr lang="lb-LU" dirty="0"/>
              <a:t>Les matériels et les protecteurs cutanés </a:t>
            </a:r>
          </a:p>
          <a:p>
            <a:pPr fontAlgn="auto">
              <a:spcAft>
                <a:spcPts val="0"/>
              </a:spcAft>
              <a:buFont typeface="Arial" pitchFamily="34" charset="0"/>
              <a:buChar char="•"/>
              <a:defRPr/>
            </a:pPr>
            <a:r>
              <a:rPr lang="lb-LU" dirty="0"/>
              <a:t>Les soins aux patients :</a:t>
            </a:r>
          </a:p>
          <a:p>
            <a:pPr lvl="1" fontAlgn="auto">
              <a:spcAft>
                <a:spcPts val="0"/>
              </a:spcAft>
              <a:buFont typeface="Arial" pitchFamily="34" charset="0"/>
              <a:buChar char="–"/>
              <a:defRPr/>
            </a:pPr>
            <a:r>
              <a:rPr lang="lb-LU" dirty="0"/>
              <a:t> Le Post OP et sa surveillance</a:t>
            </a:r>
          </a:p>
          <a:p>
            <a:pPr lvl="1" fontAlgn="auto">
              <a:spcAft>
                <a:spcPts val="0"/>
              </a:spcAft>
              <a:buFont typeface="Arial" pitchFamily="34" charset="0"/>
              <a:buChar char="–"/>
              <a:defRPr/>
            </a:pPr>
            <a:r>
              <a:rPr lang="lb-LU" dirty="0"/>
              <a:t> Réalisation d’un soins</a:t>
            </a:r>
          </a:p>
          <a:p>
            <a:pPr lvl="1" fontAlgn="auto">
              <a:spcAft>
                <a:spcPts val="0"/>
              </a:spcAft>
              <a:buFont typeface="Arial" pitchFamily="34" charset="0"/>
              <a:buChar char="–"/>
              <a:defRPr/>
            </a:pPr>
            <a:r>
              <a:rPr lang="lb-LU" dirty="0"/>
              <a:t> Les complications : Précoses et tardives </a:t>
            </a:r>
          </a:p>
          <a:p>
            <a:pPr lvl="1" fontAlgn="auto">
              <a:spcAft>
                <a:spcPts val="0"/>
              </a:spcAft>
              <a:buFont typeface="Arial" pitchFamily="34" charset="0"/>
              <a:buChar char="–"/>
              <a:defRPr/>
            </a:pPr>
            <a:r>
              <a:rPr lang="lb-LU" dirty="0"/>
              <a:t> L’irrigation colique</a:t>
            </a:r>
          </a:p>
          <a:p>
            <a:pPr lvl="1" fontAlgn="auto">
              <a:spcAft>
                <a:spcPts val="0"/>
              </a:spcAft>
              <a:buFont typeface="Arial" pitchFamily="34" charset="0"/>
              <a:buChar char="–"/>
              <a:defRPr/>
            </a:pPr>
            <a:r>
              <a:rPr lang="lb-LU" dirty="0"/>
              <a:t> L’urostomie</a:t>
            </a:r>
          </a:p>
          <a:p>
            <a:pPr fontAlgn="auto">
              <a:spcBef>
                <a:spcPts val="0"/>
              </a:spcBef>
              <a:spcAft>
                <a:spcPts val="0"/>
              </a:spcAft>
              <a:defRPr/>
            </a:pPr>
            <a:endParaRPr lang="de-DE" sz="2400" dirty="0">
              <a:latin typeface="Arial"/>
              <a:cs typeface="Arial"/>
            </a:endParaRPr>
          </a:p>
        </p:txBody>
      </p:sp>
      <p:sp>
        <p:nvSpPr>
          <p:cNvPr id="410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B88056B-EC88-414E-B2E7-2C812FCC0FEB}" type="slidenum">
              <a:rPr lang="de-DE" smtClean="0">
                <a:solidFill>
                  <a:srgbClr val="898989"/>
                </a:solidFill>
              </a:rPr>
              <a:pPr eaLnBrk="1" hangingPunct="1"/>
              <a:t>3</a:t>
            </a:fld>
            <a:endParaRPr lang="de-DE" smtClean="0">
              <a:solidFill>
                <a:srgbClr val="898989"/>
              </a:solidFill>
            </a:endParaRPr>
          </a:p>
        </p:txBody>
      </p:sp>
      <p:sp>
        <p:nvSpPr>
          <p:cNvPr id="4102"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rgbClr val="8A8D8F"/>
                </a:solidFill>
                <a:latin typeface="Arial" charset="0"/>
                <a:cs typeface="Arial" charset="0"/>
              </a:rPr>
              <a:t>	</a:t>
            </a:r>
          </a:p>
          <a:p>
            <a:pPr eaLnBrk="1" hangingPunct="1"/>
            <a:r>
              <a:rPr lang="de-DE" sz="1200" dirty="0">
                <a:solidFill>
                  <a:srgbClr val="8A8D8F"/>
                </a:solidFill>
                <a:latin typeface="Arial" charset="0"/>
                <a:cs typeface="Arial" charset="0"/>
              </a:rPr>
              <a:t>	 </a:t>
            </a:r>
            <a:r>
              <a:rPr lang="de-DE" sz="1200" dirty="0" err="1" smtClean="0">
                <a:solidFill>
                  <a:srgbClr val="8A8D8F"/>
                </a:solidFill>
                <a:latin typeface="Arial" charset="0"/>
                <a:cs typeface="Arial" charset="0"/>
              </a:rPr>
              <a:t>Association</a:t>
            </a:r>
            <a:r>
              <a:rPr lang="de-DE" sz="1200" dirty="0" smtClean="0">
                <a:solidFill>
                  <a:srgbClr val="8A8D8F"/>
                </a:solidFill>
                <a:latin typeface="Arial" charset="0"/>
                <a:cs typeface="Arial" charset="0"/>
              </a:rPr>
              <a:t> des </a:t>
            </a:r>
            <a:r>
              <a:rPr lang="de-DE" sz="1200" dirty="0" err="1" smtClean="0">
                <a:solidFill>
                  <a:srgbClr val="8A8D8F"/>
                </a:solidFill>
                <a:latin typeface="Arial" charset="0"/>
                <a:cs typeface="Arial" charset="0"/>
              </a:rPr>
              <a:t>pharmaciens</a:t>
            </a:r>
            <a:r>
              <a:rPr lang="de-DE" sz="1200" dirty="0" smtClean="0">
                <a:solidFill>
                  <a:srgbClr val="8A8D8F"/>
                </a:solidFill>
                <a:latin typeface="Arial" charset="0"/>
                <a:cs typeface="Arial" charset="0"/>
              </a:rPr>
              <a:t> </a:t>
            </a:r>
            <a:r>
              <a:rPr lang="de-DE" sz="1200" dirty="0" err="1" smtClean="0">
                <a:solidFill>
                  <a:srgbClr val="8A8D8F"/>
                </a:solidFill>
                <a:latin typeface="Arial" charset="0"/>
                <a:cs typeface="Arial" charset="0"/>
              </a:rPr>
              <a:t>hospitaliers</a:t>
            </a:r>
            <a:r>
              <a:rPr lang="de-DE" sz="1200" dirty="0" smtClean="0">
                <a:solidFill>
                  <a:srgbClr val="8A8D8F"/>
                </a:solidFill>
                <a:latin typeface="Arial" charset="0"/>
                <a:cs typeface="Arial" charset="0"/>
              </a:rPr>
              <a:t> </a:t>
            </a:r>
            <a:r>
              <a:rPr lang="de-DE" sz="1200" dirty="0" smtClean="0">
                <a:solidFill>
                  <a:srgbClr val="8A8D8F"/>
                </a:solidFill>
                <a:latin typeface="Arial" charset="0"/>
                <a:cs typeface="Arial" charset="0"/>
              </a:rPr>
              <a:t>Ι </a:t>
            </a:r>
            <a:r>
              <a:rPr lang="de-DE" sz="1200" dirty="0">
                <a:solidFill>
                  <a:srgbClr val="8A8D8F"/>
                </a:solidFill>
                <a:latin typeface="Arial" charset="0"/>
                <a:cs typeface="Arial" charset="0"/>
              </a:rPr>
              <a:t>24/09/2020</a:t>
            </a:r>
            <a:br>
              <a:rPr lang="de-DE" sz="1200" dirty="0">
                <a:solidFill>
                  <a:srgbClr val="8A8D8F"/>
                </a:solidFill>
                <a:latin typeface="Arial" charset="0"/>
                <a:cs typeface="Arial" charset="0"/>
              </a:rPr>
            </a:br>
            <a:r>
              <a:rPr lang="de-DE" sz="1200" dirty="0">
                <a:solidFill>
                  <a:srgbClr val="8A8D8F"/>
                </a:solidFill>
                <a:latin typeface="Arial" charset="0"/>
                <a:cs typeface="Arial" charset="0"/>
              </a:rPr>
              <a:t>	</a:t>
            </a:r>
            <a:r>
              <a:rPr lang="de-DE" sz="800" b="1" dirty="0">
                <a:solidFill>
                  <a:srgbClr val="8A8D8F"/>
                </a:solidFill>
                <a:latin typeface="Arial" charset="0"/>
                <a:cs typeface="Arial" charset="0"/>
              </a:rPr>
              <a:t>Centre Hospitalier de Luxembourg</a:t>
            </a:r>
            <a:r>
              <a:rPr lang="de-DE" sz="6000" dirty="0">
                <a:latin typeface="Arial" charset="0"/>
                <a:cs typeface="Arial" charset="0"/>
              </a:rPr>
              <a:t/>
            </a:r>
            <a:br>
              <a:rPr lang="de-DE" sz="6000" dirty="0">
                <a:latin typeface="Arial" charset="0"/>
                <a:cs typeface="Arial" charset="0"/>
              </a:rPr>
            </a:b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fr-FR" b="1" i="1" smtClean="0"/>
              <a:t>Protecteurs cutanés</a:t>
            </a:r>
            <a:endParaRPr lang="fr-LU" b="1" smtClean="0"/>
          </a:p>
          <a:p>
            <a:pPr marL="0" indent="0" eaLnBrk="1" hangingPunct="1">
              <a:buFont typeface="Arial" charset="0"/>
              <a:buNone/>
            </a:pPr>
            <a:endParaRPr lang="fr-FR" b="1" smtClean="0"/>
          </a:p>
          <a:p>
            <a:pPr marL="0" indent="0" eaLnBrk="1" hangingPunct="1"/>
            <a:r>
              <a:rPr lang="fr-FR" sz="2800" b="1" i="1" smtClean="0"/>
              <a:t>Protecteur cutané en pâte :</a:t>
            </a:r>
          </a:p>
          <a:p>
            <a:pPr lvl="1" eaLnBrk="1" hangingPunct="1"/>
            <a:r>
              <a:rPr lang="lb-LU" i="1" smtClean="0"/>
              <a:t>Avec ou sans alcool</a:t>
            </a:r>
          </a:p>
          <a:p>
            <a:pPr lvl="1" eaLnBrk="1" hangingPunct="1"/>
            <a:r>
              <a:rPr lang="lb-LU" i="1" smtClean="0"/>
              <a:t>Font office de joints d’étanchéité</a:t>
            </a:r>
          </a:p>
          <a:p>
            <a:pPr lvl="1" eaLnBrk="1" hangingPunct="1"/>
            <a:r>
              <a:rPr lang="fr-FR" smtClean="0"/>
              <a:t>protection cutanée des effluents </a:t>
            </a:r>
          </a:p>
          <a:p>
            <a:pPr lvl="1" eaLnBrk="1" hangingPunct="1"/>
            <a:r>
              <a:rPr lang="fr-FR" smtClean="0"/>
              <a:t> ne pas utiliser lors d’urostomie (la pâte se délite) </a:t>
            </a:r>
          </a:p>
          <a:p>
            <a:pPr lvl="1" eaLnBrk="1" hangingPunct="1"/>
            <a:endParaRPr lang="fr-FR" sz="4300" smtClean="0"/>
          </a:p>
          <a:p>
            <a:pPr lvl="2" eaLnBrk="1" hangingPunct="1">
              <a:lnSpc>
                <a:spcPct val="80000"/>
              </a:lnSpc>
            </a:pPr>
            <a:endParaRPr lang="fr-FR" sz="4200" smtClean="0"/>
          </a:p>
        </p:txBody>
      </p:sp>
      <p:sp>
        <p:nvSpPr>
          <p:cNvPr id="31748"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DC4F5020-1611-458B-8C33-FA4C6313F4B3}" type="slidenum">
              <a:rPr lang="de-DE" sz="1200">
                <a:solidFill>
                  <a:srgbClr val="898989"/>
                </a:solidFill>
              </a:rPr>
              <a:pPr algn="r" eaLnBrk="1" hangingPunct="1"/>
              <a:t>30</a:t>
            </a:fld>
            <a:endParaRPr lang="de-DE" sz="1200">
              <a:solidFill>
                <a:srgbClr val="898989"/>
              </a:solidFill>
            </a:endParaRPr>
          </a:p>
        </p:txBody>
      </p:sp>
      <p:sp>
        <p:nvSpPr>
          <p:cNvPr id="3174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D6953DE8-3EE1-4564-BF3D-457931727ED1}" type="slidenum">
              <a:rPr lang="de-DE" sz="1200">
                <a:solidFill>
                  <a:srgbClr val="898989"/>
                </a:solidFill>
              </a:rPr>
              <a:pPr algn="r" eaLnBrk="1" hangingPunct="1"/>
              <a:t>31</a:t>
            </a:fld>
            <a:endParaRPr lang="de-DE" sz="1200">
              <a:solidFill>
                <a:srgbClr val="898989"/>
              </a:solidFill>
            </a:endParaRPr>
          </a:p>
        </p:txBody>
      </p:sp>
      <p:sp>
        <p:nvSpPr>
          <p:cNvPr id="32772"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Protecteur cutané en pâte</a:t>
            </a:r>
          </a:p>
        </p:txBody>
      </p:sp>
      <p:pic>
        <p:nvPicPr>
          <p:cNvPr id="32773" name="Espace réservé pour une image  10" descr="stomahesive.jpg"/>
          <p:cNvPicPr>
            <a:picLocks noChangeAspect="1"/>
          </p:cNvPicPr>
          <p:nvPr/>
        </p:nvPicPr>
        <p:blipFill>
          <a:blip r:embed="rId3">
            <a:extLst>
              <a:ext uri="{28A0092B-C50C-407E-A947-70E740481C1C}">
                <a14:useLocalDpi xmlns:a14="http://schemas.microsoft.com/office/drawing/2010/main" val="0"/>
              </a:ext>
            </a:extLst>
          </a:blip>
          <a:srcRect t="12500" b="12500"/>
          <a:stretch>
            <a:fillRect/>
          </a:stretch>
        </p:blipFill>
        <p:spPr bwMode="auto">
          <a:xfrm>
            <a:off x="373063" y="1008063"/>
            <a:ext cx="6894512"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Inhaltsplatzhalter 13"/>
          <p:cNvSpPr>
            <a:spLocks noGrp="1"/>
          </p:cNvSpPr>
          <p:nvPr>
            <p:ph sz="half" idx="4294967295"/>
          </p:nvPr>
        </p:nvSpPr>
        <p:spPr>
          <a:xfrm>
            <a:off x="457200" y="1236663"/>
            <a:ext cx="8064500" cy="5156200"/>
          </a:xfrm>
        </p:spPr>
        <p:txBody>
          <a:bodyPr/>
          <a:lstStyle/>
          <a:p>
            <a:pPr marL="0" indent="0" eaLnBrk="1" hangingPunct="1">
              <a:buFont typeface="Arial" charset="0"/>
              <a:buNone/>
            </a:pPr>
            <a:endParaRPr lang="fr-LU" b="1" smtClean="0"/>
          </a:p>
          <a:p>
            <a:pPr marL="0" indent="0" eaLnBrk="1" hangingPunct="1">
              <a:buFont typeface="Arial" charset="0"/>
              <a:buNone/>
            </a:pPr>
            <a:endParaRPr lang="fr-FR" b="1" smtClean="0"/>
          </a:p>
          <a:p>
            <a:pPr marL="0" indent="0" eaLnBrk="1" hangingPunct="1"/>
            <a:r>
              <a:rPr lang="fr-FR" sz="2800" b="1" i="1" smtClean="0"/>
              <a:t>Protecteur cutané en spray  :</a:t>
            </a:r>
          </a:p>
          <a:p>
            <a:pPr lvl="1" eaLnBrk="1" hangingPunct="1"/>
            <a:r>
              <a:rPr lang="lb-LU" i="1" smtClean="0"/>
              <a:t>Renforce une peau fragilisé</a:t>
            </a:r>
          </a:p>
          <a:p>
            <a:pPr lvl="1" eaLnBrk="1" hangingPunct="1"/>
            <a:r>
              <a:rPr lang="lb-LU" i="1" smtClean="0"/>
              <a:t>Créé un film isolant</a:t>
            </a:r>
            <a:endParaRPr lang="fr-FR" smtClean="0"/>
          </a:p>
          <a:p>
            <a:pPr lvl="1" eaLnBrk="1" hangingPunct="1">
              <a:buFont typeface="Arial" charset="0"/>
              <a:buNone/>
            </a:pPr>
            <a:endParaRPr lang="fr-FR" smtClean="0"/>
          </a:p>
          <a:p>
            <a:pPr lvl="1" eaLnBrk="1" hangingPunct="1"/>
            <a:endParaRPr lang="fr-FR" sz="4300" smtClean="0"/>
          </a:p>
          <a:p>
            <a:pPr lvl="2" eaLnBrk="1" hangingPunct="1">
              <a:lnSpc>
                <a:spcPct val="80000"/>
              </a:lnSpc>
            </a:pPr>
            <a:endParaRPr lang="fr-FR" sz="4200" smtClean="0"/>
          </a:p>
        </p:txBody>
      </p:sp>
      <p:sp>
        <p:nvSpPr>
          <p:cNvPr id="33796"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73BAD662-4802-4CDB-A589-96FDB89CCBC7}" type="slidenum">
              <a:rPr lang="de-DE" sz="1200">
                <a:solidFill>
                  <a:srgbClr val="898989"/>
                </a:solidFill>
              </a:rPr>
              <a:pPr algn="r" eaLnBrk="1" hangingPunct="1"/>
              <a:t>32</a:t>
            </a:fld>
            <a:endParaRPr lang="de-DE" sz="1200">
              <a:solidFill>
                <a:srgbClr val="898989"/>
              </a:solidFill>
            </a:endParaRPr>
          </a:p>
        </p:txBody>
      </p:sp>
      <p:sp>
        <p:nvSpPr>
          <p:cNvPr id="33797" name="Textfeld 12"/>
          <p:cNvSpPr txBox="1">
            <a:spLocks noChangeArrowheads="1"/>
          </p:cNvSpPr>
          <p:nvPr/>
        </p:nvSpPr>
        <p:spPr bwMode="auto">
          <a:xfrm>
            <a:off x="-38100" y="38100"/>
            <a:ext cx="474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endParaRPr lang="de-DE"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82263EBD-FCF1-4458-B99A-F10C9A88F972}" type="slidenum">
              <a:rPr lang="de-DE" sz="1200">
                <a:solidFill>
                  <a:srgbClr val="898989"/>
                </a:solidFill>
              </a:rPr>
              <a:pPr algn="r" eaLnBrk="1" hangingPunct="1"/>
              <a:t>33</a:t>
            </a:fld>
            <a:endParaRPr lang="de-DE" sz="1200">
              <a:solidFill>
                <a:srgbClr val="898989"/>
              </a:solidFill>
            </a:endParaRPr>
          </a:p>
        </p:txBody>
      </p:sp>
      <p:sp>
        <p:nvSpPr>
          <p:cNvPr id="38916"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Protecteur cutané en anneau</a:t>
            </a:r>
          </a:p>
        </p:txBody>
      </p:sp>
      <p:pic>
        <p:nvPicPr>
          <p:cNvPr id="38917" name="Espace réservé pour une image  4" descr="anneau pate.bmp"/>
          <p:cNvPicPr>
            <a:picLocks noChangeAspect="1"/>
          </p:cNvPicPr>
          <p:nvPr/>
        </p:nvPicPr>
        <p:blipFill>
          <a:blip r:embed="rId3">
            <a:extLst>
              <a:ext uri="{28A0092B-C50C-407E-A947-70E740481C1C}">
                <a14:useLocalDpi xmlns:a14="http://schemas.microsoft.com/office/drawing/2010/main" val="0"/>
              </a:ext>
            </a:extLst>
          </a:blip>
          <a:srcRect t="12500" b="12500"/>
          <a:stretch>
            <a:fillRect/>
          </a:stretch>
        </p:blipFill>
        <p:spPr bwMode="auto">
          <a:xfrm>
            <a:off x="673100" y="1008063"/>
            <a:ext cx="68262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Inhaltsplatzhalter 13"/>
          <p:cNvSpPr>
            <a:spLocks noGrp="1"/>
          </p:cNvSpPr>
          <p:nvPr>
            <p:ph sz="half" idx="4294967295"/>
          </p:nvPr>
        </p:nvSpPr>
        <p:spPr>
          <a:xfrm>
            <a:off x="457200" y="1236663"/>
            <a:ext cx="8064500" cy="5156200"/>
          </a:xfrm>
        </p:spPr>
        <p:txBody>
          <a:bodyPr/>
          <a:lstStyle/>
          <a:p>
            <a:pPr marL="0" indent="0" eaLnBrk="1" hangingPunct="1">
              <a:buFont typeface="Arial" charset="0"/>
              <a:buNone/>
            </a:pPr>
            <a:endParaRPr lang="fr-LU" b="1" smtClean="0"/>
          </a:p>
          <a:p>
            <a:pPr marL="0" indent="0" eaLnBrk="1" hangingPunct="1">
              <a:buFont typeface="Arial" charset="0"/>
              <a:buNone/>
            </a:pPr>
            <a:endParaRPr lang="fr-FR" b="1" smtClean="0"/>
          </a:p>
          <a:p>
            <a:pPr marL="0" indent="0" eaLnBrk="1" hangingPunct="1"/>
            <a:r>
              <a:rPr lang="fr-FR" sz="2800" b="1" i="1" smtClean="0"/>
              <a:t> Protecteur cutané en poudre :</a:t>
            </a:r>
          </a:p>
          <a:p>
            <a:pPr lvl="1" eaLnBrk="1" hangingPunct="1"/>
            <a:r>
              <a:rPr lang="fr-FR" smtClean="0"/>
              <a:t>absorption des suintements pour permettre l’adhésivité des protecteurs cutanés</a:t>
            </a:r>
          </a:p>
          <a:p>
            <a:pPr lvl="1" eaLnBrk="1" hangingPunct="1"/>
            <a:r>
              <a:rPr lang="fr-FR" smtClean="0"/>
              <a:t>séchage de la pâte de protecteur cutané</a:t>
            </a:r>
          </a:p>
          <a:p>
            <a:pPr lvl="1" eaLnBrk="1" hangingPunct="1">
              <a:buFont typeface="Arial" charset="0"/>
              <a:buNone/>
            </a:pPr>
            <a:endParaRPr lang="fr-FR" smtClean="0"/>
          </a:p>
          <a:p>
            <a:pPr lvl="1" eaLnBrk="1" hangingPunct="1"/>
            <a:endParaRPr lang="fr-FR" sz="4300" smtClean="0"/>
          </a:p>
          <a:p>
            <a:pPr lvl="2" eaLnBrk="1" hangingPunct="1">
              <a:lnSpc>
                <a:spcPct val="80000"/>
              </a:lnSpc>
            </a:pPr>
            <a:endParaRPr lang="fr-FR" sz="4200" smtClean="0"/>
          </a:p>
        </p:txBody>
      </p:sp>
      <p:sp>
        <p:nvSpPr>
          <p:cNvPr id="35844"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E2CDF4C1-B6C3-4A48-966F-A2A53AE77D0A}" type="slidenum">
              <a:rPr lang="de-DE" sz="1200">
                <a:solidFill>
                  <a:srgbClr val="898989"/>
                </a:solidFill>
              </a:rPr>
              <a:pPr algn="r" eaLnBrk="1" hangingPunct="1"/>
              <a:t>34</a:t>
            </a:fld>
            <a:endParaRPr lang="de-DE" sz="1200">
              <a:solidFill>
                <a:srgbClr val="898989"/>
              </a:solidFill>
            </a:endParaRPr>
          </a:p>
        </p:txBody>
      </p:sp>
      <p:sp>
        <p:nvSpPr>
          <p:cNvPr id="35845" name="Textfeld 12"/>
          <p:cNvSpPr txBox="1">
            <a:spLocks noChangeArrowheads="1"/>
          </p:cNvSpPr>
          <p:nvPr/>
        </p:nvSpPr>
        <p:spPr bwMode="auto">
          <a:xfrm>
            <a:off x="-38100" y="38100"/>
            <a:ext cx="474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endParaRPr lang="de-DE"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1F05F203-EE50-4A50-991A-BE65A7A3317A}" type="slidenum">
              <a:rPr lang="de-DE" sz="1200">
                <a:solidFill>
                  <a:srgbClr val="898989"/>
                </a:solidFill>
              </a:rPr>
              <a:pPr algn="r" eaLnBrk="1" hangingPunct="1"/>
              <a:t>35</a:t>
            </a:fld>
            <a:endParaRPr lang="de-DE" sz="1200">
              <a:solidFill>
                <a:srgbClr val="898989"/>
              </a:solidFill>
            </a:endParaRPr>
          </a:p>
        </p:txBody>
      </p:sp>
      <p:sp>
        <p:nvSpPr>
          <p:cNvPr id="36868"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Protecteur cutané en poudre</a:t>
            </a:r>
          </a:p>
        </p:txBody>
      </p:sp>
      <p:sp>
        <p:nvSpPr>
          <p:cNvPr id="3686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3687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008063"/>
            <a:ext cx="7197725"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Inhaltsplatzhalter 13"/>
          <p:cNvSpPr>
            <a:spLocks noGrp="1"/>
          </p:cNvSpPr>
          <p:nvPr>
            <p:ph sz="half" idx="4294967295"/>
          </p:nvPr>
        </p:nvSpPr>
        <p:spPr>
          <a:xfrm>
            <a:off x="457200" y="1236663"/>
            <a:ext cx="8064500" cy="5156200"/>
          </a:xfrm>
        </p:spPr>
        <p:txBody>
          <a:bodyPr/>
          <a:lstStyle/>
          <a:p>
            <a:pPr marL="0" indent="0" eaLnBrk="1" hangingPunct="1">
              <a:buFont typeface="Arial" charset="0"/>
              <a:buNone/>
            </a:pPr>
            <a:endParaRPr lang="fr-LU" b="1" smtClean="0"/>
          </a:p>
          <a:p>
            <a:pPr marL="0" indent="0" eaLnBrk="1" hangingPunct="1">
              <a:buFont typeface="Arial" charset="0"/>
              <a:buNone/>
            </a:pPr>
            <a:endParaRPr lang="fr-FR" b="1" smtClean="0"/>
          </a:p>
          <a:p>
            <a:pPr marL="0" indent="0" eaLnBrk="1" hangingPunct="1"/>
            <a:r>
              <a:rPr lang="fr-FR" sz="2800" b="1" i="1" smtClean="0"/>
              <a:t> Protecteur cutané en anneau :</a:t>
            </a:r>
          </a:p>
          <a:p>
            <a:pPr lvl="1" eaLnBrk="1" hangingPunct="1"/>
            <a:r>
              <a:rPr lang="lb-LU" i="1" smtClean="0"/>
              <a:t>Permet de combler des plis cutanés ou creux</a:t>
            </a:r>
          </a:p>
          <a:p>
            <a:pPr lvl="1" eaLnBrk="1" hangingPunct="1"/>
            <a:r>
              <a:rPr lang="lb-LU" i="1" smtClean="0"/>
              <a:t>Protection cutanée des effluents</a:t>
            </a:r>
          </a:p>
          <a:p>
            <a:pPr lvl="1" eaLnBrk="1" hangingPunct="1"/>
            <a:r>
              <a:rPr lang="lb-LU" i="1" smtClean="0"/>
              <a:t>A utiliser si nécessaire en présence d’une urostomie</a:t>
            </a:r>
            <a:endParaRPr lang="fr-FR" sz="4600" smtClean="0"/>
          </a:p>
        </p:txBody>
      </p:sp>
      <p:sp>
        <p:nvSpPr>
          <p:cNvPr id="39940"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8A07C6EF-DA50-48D2-B008-3A4947FF4174}" type="slidenum">
              <a:rPr lang="de-DE" sz="1200">
                <a:solidFill>
                  <a:srgbClr val="898989"/>
                </a:solidFill>
              </a:rPr>
              <a:pPr algn="r" eaLnBrk="1" hangingPunct="1"/>
              <a:t>36</a:t>
            </a:fld>
            <a:endParaRPr lang="de-DE" sz="1200">
              <a:solidFill>
                <a:srgbClr val="898989"/>
              </a:solidFill>
            </a:endParaRPr>
          </a:p>
        </p:txBody>
      </p:sp>
      <p:sp>
        <p:nvSpPr>
          <p:cNvPr id="39941"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feld 9"/>
          <p:cNvSpPr txBox="1">
            <a:spLocks noChangeArrowheads="1"/>
          </p:cNvSpPr>
          <p:nvPr/>
        </p:nvSpPr>
        <p:spPr bwMode="auto">
          <a:xfrm>
            <a:off x="12700" y="0"/>
            <a:ext cx="457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rgbClr val="8A8D8F"/>
                </a:solidFill>
                <a:latin typeface="Arial" charset="0"/>
                <a:cs typeface="Arial" charset="0"/>
              </a:rPr>
              <a:t>	</a:t>
            </a:r>
          </a:p>
          <a:p>
            <a:pPr eaLnBrk="1" hangingPunct="1"/>
            <a:r>
              <a:rPr lang="de-DE" sz="1200" dirty="0">
                <a:solidFill>
                  <a:srgbClr val="8A8D8F"/>
                </a:solidFill>
                <a:latin typeface="Arial" charset="0"/>
                <a:cs typeface="Arial" charset="0"/>
              </a:rPr>
              <a:t>	</a:t>
            </a:r>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
        <p:nvSpPr>
          <p:cNvPr id="34820"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D014B7D6-D2DF-466F-A460-B3F96C5FA58E}" type="slidenum">
              <a:rPr lang="de-DE" sz="1200">
                <a:solidFill>
                  <a:srgbClr val="898989"/>
                </a:solidFill>
              </a:rPr>
              <a:pPr algn="r" eaLnBrk="1" hangingPunct="1"/>
              <a:t>37</a:t>
            </a:fld>
            <a:endParaRPr lang="de-DE" sz="1200">
              <a:solidFill>
                <a:srgbClr val="898989"/>
              </a:solidFill>
            </a:endParaRPr>
          </a:p>
        </p:txBody>
      </p:sp>
      <p:sp>
        <p:nvSpPr>
          <p:cNvPr id="34821"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Protecteur cutané en spray</a:t>
            </a:r>
          </a:p>
        </p:txBody>
      </p:sp>
      <p:pic>
        <p:nvPicPr>
          <p:cNvPr id="34822" name="Espace réservé pour une image  6" descr="CavilonNSBF_pkg04_cmyk_P.jpg"/>
          <p:cNvPicPr>
            <a:picLocks noChangeAspect="1"/>
          </p:cNvPicPr>
          <p:nvPr/>
        </p:nvPicPr>
        <p:blipFill>
          <a:blip r:embed="rId3">
            <a:extLst>
              <a:ext uri="{28A0092B-C50C-407E-A947-70E740481C1C}">
                <a14:useLocalDpi xmlns:a14="http://schemas.microsoft.com/office/drawing/2010/main" val="0"/>
              </a:ext>
            </a:extLst>
          </a:blip>
          <a:srcRect t="7143" b="7143"/>
          <a:stretch>
            <a:fillRect/>
          </a:stretch>
        </p:blipFill>
        <p:spPr bwMode="auto">
          <a:xfrm>
            <a:off x="490538" y="1008063"/>
            <a:ext cx="6924675"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Inhaltsplatzhalter 13"/>
          <p:cNvSpPr>
            <a:spLocks noGrp="1"/>
          </p:cNvSpPr>
          <p:nvPr>
            <p:ph sz="half" idx="4294967295"/>
          </p:nvPr>
        </p:nvSpPr>
        <p:spPr>
          <a:xfrm>
            <a:off x="457200" y="1236663"/>
            <a:ext cx="8064500" cy="5156200"/>
          </a:xfrm>
        </p:spPr>
        <p:txBody>
          <a:bodyPr/>
          <a:lstStyle/>
          <a:p>
            <a:pPr marL="0" indent="0" eaLnBrk="1" hangingPunct="1">
              <a:buFont typeface="Arial" charset="0"/>
              <a:buNone/>
            </a:pPr>
            <a:endParaRPr lang="fr-LU" b="1" smtClean="0"/>
          </a:p>
          <a:p>
            <a:pPr marL="0" indent="0" eaLnBrk="1" hangingPunct="1">
              <a:buFont typeface="Arial" charset="0"/>
              <a:buNone/>
            </a:pPr>
            <a:endParaRPr lang="fr-FR" b="1" smtClean="0"/>
          </a:p>
          <a:p>
            <a:pPr marL="0" indent="0" eaLnBrk="1" hangingPunct="1"/>
            <a:r>
              <a:rPr lang="fr-FR" sz="2800" b="1" i="1" smtClean="0"/>
              <a:t> Protecteur cutané en anneau :</a:t>
            </a:r>
          </a:p>
          <a:p>
            <a:pPr lvl="1" eaLnBrk="1" hangingPunct="1"/>
            <a:r>
              <a:rPr lang="lb-LU" i="1" smtClean="0"/>
              <a:t>Permet de combler des plis cutanés ou creux</a:t>
            </a:r>
          </a:p>
          <a:p>
            <a:pPr lvl="1" eaLnBrk="1" hangingPunct="1"/>
            <a:r>
              <a:rPr lang="lb-LU" i="1" smtClean="0"/>
              <a:t>Protection cutanée des effluents</a:t>
            </a:r>
          </a:p>
          <a:p>
            <a:pPr lvl="1" eaLnBrk="1" hangingPunct="1"/>
            <a:r>
              <a:rPr lang="lb-LU" i="1" smtClean="0"/>
              <a:t>A utiliser si nécessaire en présence d’une urostomie</a:t>
            </a:r>
            <a:endParaRPr lang="fr-FR" sz="4600" smtClean="0"/>
          </a:p>
        </p:txBody>
      </p:sp>
      <p:sp>
        <p:nvSpPr>
          <p:cNvPr id="37892"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268DBA80-9BA4-4C3E-BB83-C93120AE9E04}" type="slidenum">
              <a:rPr lang="de-DE" sz="1200">
                <a:solidFill>
                  <a:srgbClr val="898989"/>
                </a:solidFill>
              </a:rPr>
              <a:pPr algn="r" eaLnBrk="1" hangingPunct="1"/>
              <a:t>38</a:t>
            </a:fld>
            <a:endParaRPr lang="de-DE" sz="1200">
              <a:solidFill>
                <a:srgbClr val="898989"/>
              </a:solidFill>
            </a:endParaRPr>
          </a:p>
        </p:txBody>
      </p:sp>
      <p:sp>
        <p:nvSpPr>
          <p:cNvPr id="37893"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4294967295"/>
          </p:nvPr>
        </p:nvSpPr>
        <p:spPr>
          <a:xfrm>
            <a:off x="457200" y="1236663"/>
            <a:ext cx="8064500" cy="534987"/>
          </a:xfrm>
        </p:spPr>
        <p:txBody>
          <a:bodyPr>
            <a:normAutofit lnSpcReduction="10000"/>
          </a:bodyPr>
          <a:lstStyle/>
          <a:p>
            <a:pPr marL="0" indent="0" algn="ctr" eaLnBrk="1" hangingPunct="1">
              <a:buFont typeface="Arial" charset="0"/>
              <a:buNone/>
              <a:defRPr/>
            </a:pPr>
            <a:r>
              <a:rPr lang="lb-LU" b="1" smtClean="0"/>
              <a:t>Les soins aux patients</a:t>
            </a:r>
            <a:endParaRPr lang="fr-FR" b="1" smtClean="0"/>
          </a:p>
          <a:p>
            <a:pPr lvl="1" eaLnBrk="1" hangingPunct="1">
              <a:defRPr/>
            </a:pPr>
            <a:endParaRPr lang="fr-FR" sz="3200" b="1" smtClean="0"/>
          </a:p>
          <a:p>
            <a:pPr lvl="2" eaLnBrk="1" hangingPunct="1">
              <a:lnSpc>
                <a:spcPct val="80000"/>
              </a:lnSpc>
              <a:buFont typeface="Arial" charset="0"/>
              <a:buNone/>
              <a:defRPr/>
            </a:pPr>
            <a:endParaRPr lang="fr-FR" sz="4200" smtClean="0"/>
          </a:p>
        </p:txBody>
      </p:sp>
      <p:sp>
        <p:nvSpPr>
          <p:cNvPr id="40964"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F2A257C3-22DC-462E-93B2-46F86B702574}" type="slidenum">
              <a:rPr lang="de-DE" sz="1200">
                <a:solidFill>
                  <a:srgbClr val="898989"/>
                </a:solidFill>
              </a:rPr>
              <a:pPr algn="r" eaLnBrk="1" hangingPunct="1"/>
              <a:t>39</a:t>
            </a:fld>
            <a:endParaRPr lang="de-DE" sz="1200">
              <a:solidFill>
                <a:srgbClr val="898989"/>
              </a:solidFill>
            </a:endParaRPr>
          </a:p>
        </p:txBody>
      </p:sp>
      <p:pic>
        <p:nvPicPr>
          <p:cNvPr id="40965" name="Picture 7" descr="Irrigate-Your-Colostomy-Step-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771650"/>
            <a:ext cx="65405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b="1" dirty="0" smtClean="0"/>
              <a:t>De quoi s’agit-il ?</a:t>
            </a:r>
          </a:p>
          <a:p>
            <a:pPr marL="0" indent="0" eaLnBrk="1" fontAlgn="auto" hangingPunct="1">
              <a:spcAft>
                <a:spcPts val="0"/>
              </a:spcAft>
              <a:buFont typeface="Arial"/>
              <a:buNone/>
              <a:defRPr/>
            </a:pPr>
            <a:endParaRPr lang="lb-LU" sz="2000" b="1" dirty="0" smtClean="0"/>
          </a:p>
          <a:p>
            <a:pPr marL="0" indent="0" eaLnBrk="1" fontAlgn="auto" hangingPunct="1">
              <a:spcAft>
                <a:spcPts val="0"/>
              </a:spcAft>
              <a:buFont typeface="Arial"/>
              <a:buNone/>
              <a:defRPr/>
            </a:pPr>
            <a:endParaRPr lang="lb-LU" sz="2000" b="1" dirty="0" smtClean="0"/>
          </a:p>
          <a:p>
            <a:pPr marL="0" indent="0" eaLnBrk="1" fontAlgn="auto" hangingPunct="1">
              <a:spcAft>
                <a:spcPts val="0"/>
              </a:spcAft>
              <a:buFont typeface="Arial"/>
              <a:buNone/>
              <a:defRPr/>
            </a:pPr>
            <a:r>
              <a:rPr lang="fr-FR" sz="2000" b="1" dirty="0" smtClean="0"/>
              <a:t>Le mot </a:t>
            </a:r>
            <a:r>
              <a:rPr lang="fr-FR" sz="2000" b="1" dirty="0" err="1" smtClean="0"/>
              <a:t>stomie</a:t>
            </a:r>
            <a:r>
              <a:rPr lang="fr-FR" sz="2000" b="1" dirty="0" smtClean="0"/>
              <a:t> vient du grec «</a:t>
            </a:r>
            <a:r>
              <a:rPr lang="fr-FR" sz="2000" b="1" dirty="0" err="1" smtClean="0"/>
              <a:t>stoma</a:t>
            </a:r>
            <a:r>
              <a:rPr lang="fr-FR" sz="2000" b="1" dirty="0" smtClean="0"/>
              <a:t>», qui signifie «bouche» ou «orifice». </a:t>
            </a:r>
          </a:p>
          <a:p>
            <a:pPr eaLnBrk="1" hangingPunct="1">
              <a:buFont typeface="Arial" charset="0"/>
              <a:buNone/>
              <a:defRPr/>
            </a:pPr>
            <a:endParaRPr lang="fr-FR" sz="2000" b="1" dirty="0" smtClean="0"/>
          </a:p>
          <a:p>
            <a:pPr eaLnBrk="1" hangingPunct="1">
              <a:buFont typeface="Arial" charset="0"/>
              <a:buNone/>
              <a:defRPr/>
            </a:pPr>
            <a:r>
              <a:rPr lang="fr-FR" sz="2000" dirty="0" smtClean="0"/>
              <a:t>Ainsi, une dérivation des voies urinaires est</a:t>
            </a:r>
            <a:r>
              <a:rPr lang="fr-FR" sz="2000" b="1" dirty="0" smtClean="0"/>
              <a:t> une </a:t>
            </a:r>
            <a:r>
              <a:rPr lang="fr-FR" sz="2000" b="1" dirty="0" err="1" smtClean="0"/>
              <a:t>urostomie</a:t>
            </a:r>
            <a:r>
              <a:rPr lang="fr-FR" sz="2000" b="1" dirty="0" smtClean="0"/>
              <a:t>, </a:t>
            </a:r>
            <a:r>
              <a:rPr lang="fr-FR" sz="2000" dirty="0" smtClean="0"/>
              <a:t>une dérivation de l’intestin grêle se nomme</a:t>
            </a:r>
            <a:r>
              <a:rPr lang="fr-FR" sz="2000" b="1" dirty="0" smtClean="0"/>
              <a:t> une </a:t>
            </a:r>
            <a:r>
              <a:rPr lang="fr-FR" sz="2000" b="1" dirty="0" err="1" smtClean="0"/>
              <a:t>iléostomie</a:t>
            </a:r>
            <a:r>
              <a:rPr lang="fr-FR" sz="2000" b="1" dirty="0" smtClean="0"/>
              <a:t>,  </a:t>
            </a:r>
            <a:r>
              <a:rPr lang="fr-FR" sz="2000" dirty="0" smtClean="0"/>
              <a:t>et celle du gros intestin s’appelle </a:t>
            </a:r>
            <a:r>
              <a:rPr lang="fr-FR" sz="2000" b="1" dirty="0" smtClean="0"/>
              <a:t>une colostomie.</a:t>
            </a:r>
            <a:endParaRPr lang="fr-FR" sz="2000" dirty="0" smtClean="0"/>
          </a:p>
        </p:txBody>
      </p:sp>
      <p:sp>
        <p:nvSpPr>
          <p:cNvPr id="512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38BFE0C-A60F-4C3F-898D-EF262B29059E}" type="slidenum">
              <a:rPr lang="de-DE" smtClean="0">
                <a:solidFill>
                  <a:srgbClr val="898989"/>
                </a:solidFill>
              </a:rPr>
              <a:pPr eaLnBrk="1" hangingPunct="1"/>
              <a:t>4</a:t>
            </a:fld>
            <a:endParaRPr lang="de-DE" smtClean="0">
              <a:solidFill>
                <a:srgbClr val="898989"/>
              </a:solidFill>
            </a:endParaRPr>
          </a:p>
        </p:txBody>
      </p:sp>
      <p:sp>
        <p:nvSpPr>
          <p:cNvPr id="5125"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a:t>
            </a:r>
            <a:r>
              <a:rPr lang="de-DE" sz="1200" dirty="0" smtClean="0">
                <a:solidFill>
                  <a:schemeClr val="bg1"/>
                </a:solidFill>
                <a:latin typeface="Arial" charset="0"/>
                <a:cs typeface="Arial" charset="0"/>
              </a:rPr>
              <a:t>Ι </a:t>
            </a:r>
            <a:r>
              <a:rPr lang="de-DE" sz="1200" dirty="0">
                <a:solidFill>
                  <a:schemeClr val="bg1"/>
                </a:solidFill>
                <a:latin typeface="Arial" charset="0"/>
                <a:cs typeface="Arial" charset="0"/>
              </a:rPr>
              <a:t>24/09/2020</a:t>
            </a:r>
            <a:br>
              <a:rPr lang="de-DE" sz="1200" dirty="0">
                <a:solidFill>
                  <a:schemeClr val="bg1"/>
                </a:solidFill>
                <a:latin typeface="Arial" charset="0"/>
                <a:cs typeface="Arial" charset="0"/>
              </a:rPr>
            </a:br>
            <a:r>
              <a:rPr lang="de-DE" sz="1200" dirty="0">
                <a:solidFill>
                  <a:schemeClr val="bg1"/>
                </a:solidFill>
                <a:latin typeface="Arial" charset="0"/>
                <a:cs typeface="Arial" charset="0"/>
              </a:rPr>
              <a:t>	</a:t>
            </a:r>
            <a:r>
              <a:rPr lang="de-DE" sz="800" b="1" dirty="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4294967295"/>
          </p:nvPr>
        </p:nvSpPr>
        <p:spPr>
          <a:xfrm>
            <a:off x="457200" y="1236663"/>
            <a:ext cx="8064500" cy="5156200"/>
          </a:xfrm>
        </p:spPr>
        <p:txBody>
          <a:bodyPr>
            <a:normAutofit lnSpcReduction="10000"/>
          </a:bodyPr>
          <a:lstStyle/>
          <a:p>
            <a:pPr marL="0" indent="0" eaLnBrk="1" hangingPunct="1">
              <a:buFont typeface="Arial" charset="0"/>
              <a:buNone/>
              <a:defRPr/>
            </a:pPr>
            <a:r>
              <a:rPr lang="lb-LU" sz="2600" b="1" smtClean="0"/>
              <a:t>Le Post OP et sa surveillance :</a:t>
            </a:r>
          </a:p>
          <a:p>
            <a:pPr lvl="1" eaLnBrk="1" hangingPunct="1">
              <a:lnSpc>
                <a:spcPct val="90000"/>
              </a:lnSpc>
              <a:defRPr/>
            </a:pPr>
            <a:r>
              <a:rPr lang="fr-FR" sz="2600" smtClean="0"/>
              <a:t> Faire le soin en respectant l’intimité du patient</a:t>
            </a:r>
          </a:p>
          <a:p>
            <a:pPr lvl="1" eaLnBrk="1" hangingPunct="1">
              <a:lnSpc>
                <a:spcPct val="90000"/>
              </a:lnSpc>
              <a:defRPr/>
            </a:pPr>
            <a:r>
              <a:rPr lang="fr-FR" sz="2600" smtClean="0"/>
              <a:t> Séparer les soins de plaie opératoire des soins de la stomie</a:t>
            </a:r>
          </a:p>
          <a:p>
            <a:pPr lvl="1" eaLnBrk="1" hangingPunct="1">
              <a:lnSpc>
                <a:spcPct val="90000"/>
              </a:lnSpc>
              <a:defRPr/>
            </a:pPr>
            <a:r>
              <a:rPr lang="fr-FR" sz="2600" b="1" smtClean="0"/>
              <a:t>Pratiquer un soin propre mais pas stérile :</a:t>
            </a:r>
            <a:r>
              <a:rPr lang="fr-FR" sz="2600" smtClean="0"/>
              <a:t> Proscrire l’utilisation de substances telles que : benzine, alcool, teintures, pommades (risque d’allergies et/ou décollement de l’appareillage) </a:t>
            </a:r>
          </a:p>
          <a:p>
            <a:pPr lvl="1" eaLnBrk="1" hangingPunct="1">
              <a:lnSpc>
                <a:spcPct val="90000"/>
              </a:lnSpc>
              <a:defRPr/>
            </a:pPr>
            <a:r>
              <a:rPr lang="fr-FR" sz="2600" smtClean="0"/>
              <a:t>En postopératoire immédiat, utiliser un support 2 pièces POST OP : poche vidable transparente et sans filtre (pour observer la reprise du transit = gaz)</a:t>
            </a:r>
          </a:p>
          <a:p>
            <a:pPr marL="0" indent="0" eaLnBrk="1" hangingPunct="1">
              <a:lnSpc>
                <a:spcPct val="90000"/>
              </a:lnSpc>
              <a:buFont typeface="Arial" charset="0"/>
              <a:buNone/>
              <a:defRPr/>
            </a:pPr>
            <a:r>
              <a:rPr lang="fr-FR" sz="2600" smtClean="0"/>
              <a:t> </a:t>
            </a:r>
          </a:p>
          <a:p>
            <a:pPr marL="0" indent="0" algn="ctr" eaLnBrk="1" hangingPunct="1">
              <a:lnSpc>
                <a:spcPct val="90000"/>
              </a:lnSpc>
              <a:buFont typeface="Arial" charset="0"/>
              <a:buNone/>
              <a:defRPr/>
            </a:pPr>
            <a:r>
              <a:rPr lang="fr-FR" sz="2600" b="1" smtClean="0"/>
              <a:t>NB : les douches peuvent se faire avec la poche en place</a:t>
            </a:r>
            <a:endParaRPr lang="fr-FR" sz="5000" smtClean="0"/>
          </a:p>
        </p:txBody>
      </p:sp>
      <p:sp>
        <p:nvSpPr>
          <p:cNvPr id="41988"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ECA2C768-8DE7-4036-8B6B-AADD99EE1B3B}" type="slidenum">
              <a:rPr lang="de-DE" sz="1200">
                <a:solidFill>
                  <a:srgbClr val="898989"/>
                </a:solidFill>
              </a:rPr>
              <a:pPr algn="r" eaLnBrk="1" hangingPunct="1"/>
              <a:t>40</a:t>
            </a:fld>
            <a:endParaRPr lang="de-DE" sz="1200">
              <a:solidFill>
                <a:srgbClr val="898989"/>
              </a:solidFill>
            </a:endParaRPr>
          </a:p>
        </p:txBody>
      </p:sp>
      <p:sp>
        <p:nvSpPr>
          <p:cNvPr id="41989" name="Textfeld 12"/>
          <p:cNvSpPr txBox="1">
            <a:spLocks noChangeArrowheads="1"/>
          </p:cNvSpPr>
          <p:nvPr/>
        </p:nvSpPr>
        <p:spPr bwMode="auto">
          <a:xfrm>
            <a:off x="-38100" y="38100"/>
            <a:ext cx="474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endParaRPr lang="de-DE"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fr-FR" b="1" smtClean="0"/>
              <a:t>Surveillances</a:t>
            </a:r>
          </a:p>
          <a:p>
            <a:pPr marL="0" indent="0" algn="ctr" eaLnBrk="1" hangingPunct="1">
              <a:buFont typeface="Arial" charset="0"/>
              <a:buNone/>
            </a:pPr>
            <a:endParaRPr lang="fr-FR" b="1" smtClean="0"/>
          </a:p>
          <a:p>
            <a:pPr marL="0" indent="0" eaLnBrk="1" hangingPunct="1"/>
            <a:r>
              <a:rPr lang="fr-FR" sz="2800" smtClean="0"/>
              <a:t>Surveiller l’</a:t>
            </a:r>
            <a:r>
              <a:rPr lang="fr-FR" sz="2800" b="1" smtClean="0"/>
              <a:t>aspect de la stomie : couleur, forme, œdème</a:t>
            </a:r>
          </a:p>
          <a:p>
            <a:pPr marL="0" indent="0" eaLnBrk="1" hangingPunct="1"/>
            <a:r>
              <a:rPr lang="fr-FR" sz="2800" smtClean="0"/>
              <a:t>Surveiller les </a:t>
            </a:r>
            <a:r>
              <a:rPr lang="fr-FR" sz="2800" b="1" smtClean="0"/>
              <a:t>points de suture, la peau péristomiale</a:t>
            </a:r>
          </a:p>
          <a:p>
            <a:pPr marL="0" indent="0" eaLnBrk="1" hangingPunct="1"/>
            <a:r>
              <a:rPr lang="fr-FR" sz="2800" smtClean="0"/>
              <a:t>Surveiller la </a:t>
            </a:r>
            <a:r>
              <a:rPr lang="fr-FR" sz="2800" b="1" smtClean="0"/>
              <a:t>reprise du transit : gaz, quantité et qualité des effluents</a:t>
            </a:r>
          </a:p>
          <a:p>
            <a:pPr marL="0" indent="0" eaLnBrk="1" hangingPunct="1"/>
            <a:r>
              <a:rPr lang="fr-FR" sz="2800" smtClean="0"/>
              <a:t>Vérifier l’</a:t>
            </a:r>
            <a:r>
              <a:rPr lang="fr-FR" sz="2800" b="1" smtClean="0"/>
              <a:t>étanchéité de l’appareillage </a:t>
            </a:r>
          </a:p>
          <a:p>
            <a:pPr marL="0" indent="0" eaLnBrk="1" hangingPunct="1"/>
            <a:r>
              <a:rPr lang="fr-FR" sz="2800" smtClean="0"/>
              <a:t>Débuter l’enseignement au patient </a:t>
            </a:r>
          </a:p>
        </p:txBody>
      </p:sp>
      <p:sp>
        <p:nvSpPr>
          <p:cNvPr id="43012"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7CAB9462-1726-463B-9F2A-CF1E1372F405}" type="slidenum">
              <a:rPr lang="de-DE" sz="1200">
                <a:solidFill>
                  <a:srgbClr val="898989"/>
                </a:solidFill>
              </a:rPr>
              <a:pPr algn="r" eaLnBrk="1" hangingPunct="1"/>
              <a:t>41</a:t>
            </a:fld>
            <a:endParaRPr lang="de-DE" sz="1200">
              <a:solidFill>
                <a:srgbClr val="898989"/>
              </a:solidFill>
            </a:endParaRPr>
          </a:p>
        </p:txBody>
      </p:sp>
      <p:sp>
        <p:nvSpPr>
          <p:cNvPr id="43013"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Réalisation du soin</a:t>
            </a:r>
            <a:endParaRPr lang="fr-FR" b="1" smtClean="0"/>
          </a:p>
          <a:p>
            <a:pPr marL="0" indent="0" algn="ctr" eaLnBrk="1" hangingPunct="1">
              <a:buFont typeface="Arial" charset="0"/>
              <a:buNone/>
            </a:pPr>
            <a:endParaRPr lang="fr-FR" b="1" smtClean="0"/>
          </a:p>
          <a:p>
            <a:pPr marL="0" indent="0" eaLnBrk="1" hangingPunct="1">
              <a:lnSpc>
                <a:spcPct val="80000"/>
              </a:lnSpc>
            </a:pPr>
            <a:r>
              <a:rPr lang="it-IT" sz="2200" smtClean="0"/>
              <a:t> vider la poche (si vidable)</a:t>
            </a:r>
            <a:endParaRPr lang="it-IT" sz="2200" b="1" smtClean="0"/>
          </a:p>
          <a:p>
            <a:pPr marL="0" indent="0" eaLnBrk="1" hangingPunct="1">
              <a:lnSpc>
                <a:spcPct val="80000"/>
              </a:lnSpc>
            </a:pPr>
            <a:r>
              <a:rPr lang="fr-FR" sz="2200" smtClean="0"/>
              <a:t> décoller la poche lentement de </a:t>
            </a:r>
            <a:r>
              <a:rPr lang="fr-FR" sz="2200" b="1" smtClean="0"/>
              <a:t>haut en bas</a:t>
            </a:r>
          </a:p>
          <a:p>
            <a:pPr marL="0" indent="0" eaLnBrk="1" hangingPunct="1">
              <a:lnSpc>
                <a:spcPct val="80000"/>
              </a:lnSpc>
            </a:pPr>
            <a:r>
              <a:rPr lang="fr-FR" sz="2200" smtClean="0"/>
              <a:t> pour prévenir l’écoulement d’effluents, garder une compresse sur l’orifice de la stomie</a:t>
            </a:r>
            <a:r>
              <a:rPr lang="fr-FR" sz="2200" b="1" smtClean="0"/>
              <a:t> </a:t>
            </a:r>
          </a:p>
          <a:p>
            <a:pPr marL="0" indent="0" eaLnBrk="1" hangingPunct="1">
              <a:lnSpc>
                <a:spcPct val="80000"/>
              </a:lnSpc>
            </a:pPr>
            <a:r>
              <a:rPr lang="fr-FR" sz="2200" smtClean="0"/>
              <a:t> nettoyer la stomie et la peau péristomiale à l’eau avec des compresses non stériles</a:t>
            </a:r>
          </a:p>
          <a:p>
            <a:pPr marL="0" indent="0" eaLnBrk="1" hangingPunct="1">
              <a:lnSpc>
                <a:spcPct val="80000"/>
              </a:lnSpc>
            </a:pPr>
            <a:r>
              <a:rPr lang="fr-FR" sz="2200" smtClean="0"/>
              <a:t> sécher délicatement et soigneusement la peau avec des compresses</a:t>
            </a:r>
            <a:r>
              <a:rPr lang="fr-FR" sz="2200" b="1" smtClean="0"/>
              <a:t> </a:t>
            </a:r>
            <a:r>
              <a:rPr lang="fr-FR" sz="2200" smtClean="0"/>
              <a:t>non stériles</a:t>
            </a:r>
            <a:endParaRPr lang="fr-FR" sz="2200" b="1" smtClean="0"/>
          </a:p>
          <a:p>
            <a:pPr marL="0" indent="0" eaLnBrk="1" hangingPunct="1">
              <a:lnSpc>
                <a:spcPct val="80000"/>
              </a:lnSpc>
            </a:pPr>
            <a:r>
              <a:rPr lang="fr-FR" sz="2200" smtClean="0"/>
              <a:t> si nécessaire raser le pourtour de la stomie à la tondeuse électrique</a:t>
            </a:r>
            <a:r>
              <a:rPr lang="fr-FR" sz="2200" b="1" smtClean="0"/>
              <a:t> </a:t>
            </a:r>
          </a:p>
          <a:p>
            <a:pPr marL="0" indent="0" eaLnBrk="1" hangingPunct="1">
              <a:lnSpc>
                <a:spcPct val="80000"/>
              </a:lnSpc>
            </a:pPr>
            <a:r>
              <a:rPr lang="fr-FR" sz="2200" smtClean="0"/>
              <a:t> contrôler le diamètre de la stomie, la découpe de la plaque doit être supérieure de 3 à 5 mm au diamètre de la stomie</a:t>
            </a:r>
            <a:r>
              <a:rPr lang="fr-FR" sz="2200" b="1" smtClean="0"/>
              <a:t> </a:t>
            </a:r>
          </a:p>
          <a:p>
            <a:pPr marL="0" indent="0" eaLnBrk="1" hangingPunct="1">
              <a:lnSpc>
                <a:spcPct val="80000"/>
              </a:lnSpc>
            </a:pPr>
            <a:r>
              <a:rPr lang="fr-FR" sz="2200" smtClean="0"/>
              <a:t> découper la plaque de base selon la forme de la stomie</a:t>
            </a:r>
          </a:p>
        </p:txBody>
      </p:sp>
      <p:sp>
        <p:nvSpPr>
          <p:cNvPr id="44036"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3E9C35BB-B50E-46DB-9A40-3D6FFA59CC83}" type="slidenum">
              <a:rPr lang="de-DE" sz="1200">
                <a:solidFill>
                  <a:srgbClr val="898989"/>
                </a:solidFill>
              </a:rPr>
              <a:pPr algn="r" eaLnBrk="1" hangingPunct="1"/>
              <a:t>42</a:t>
            </a:fld>
            <a:endParaRPr lang="de-DE" sz="1200">
              <a:solidFill>
                <a:srgbClr val="898989"/>
              </a:solidFill>
            </a:endParaRPr>
          </a:p>
        </p:txBody>
      </p:sp>
      <p:sp>
        <p:nvSpPr>
          <p:cNvPr id="44037"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0B66FF82-A421-48DC-A5D4-3B6034CD7F8A}" type="slidenum">
              <a:rPr lang="de-DE" sz="1200">
                <a:solidFill>
                  <a:srgbClr val="898989"/>
                </a:solidFill>
              </a:rPr>
              <a:pPr algn="r" eaLnBrk="1" hangingPunct="1"/>
              <a:t>43</a:t>
            </a:fld>
            <a:endParaRPr lang="de-DE" sz="1200">
              <a:solidFill>
                <a:srgbClr val="898989"/>
              </a:solidFill>
            </a:endParaRP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008063"/>
            <a:ext cx="401955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763713"/>
            <a:ext cx="3963988"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Les complications</a:t>
            </a:r>
          </a:p>
          <a:p>
            <a:pPr marL="0" indent="0" algn="ctr" eaLnBrk="1" hangingPunct="1">
              <a:buFont typeface="Arial" charset="0"/>
              <a:buNone/>
            </a:pPr>
            <a:endParaRPr lang="fr-FR" b="1" smtClean="0"/>
          </a:p>
          <a:p>
            <a:pPr marL="0" indent="0" eaLnBrk="1" hangingPunct="1"/>
            <a:r>
              <a:rPr lang="lb-LU" sz="2800" b="1" smtClean="0"/>
              <a:t> Précoses :</a:t>
            </a:r>
          </a:p>
          <a:p>
            <a:pPr lvl="1" eaLnBrk="1" hangingPunct="1"/>
            <a:r>
              <a:rPr lang="fr-FR" sz="2400" smtClean="0"/>
              <a:t>L’hémorragie </a:t>
            </a:r>
            <a:endParaRPr lang="fr-FR" sz="2400" b="1" smtClean="0"/>
          </a:p>
          <a:p>
            <a:pPr lvl="1" eaLnBrk="1" hangingPunct="1"/>
            <a:r>
              <a:rPr lang="fr-FR" sz="2400" smtClean="0"/>
              <a:t>La désinsertion (lâchage de la stomie soit partielle soit totale)</a:t>
            </a:r>
            <a:endParaRPr lang="lb-LU" sz="2400" smtClean="0"/>
          </a:p>
          <a:p>
            <a:pPr lvl="1" eaLnBrk="1" hangingPunct="1"/>
            <a:r>
              <a:rPr lang="lb-LU" sz="2400" smtClean="0"/>
              <a:t>La nécrose</a:t>
            </a:r>
            <a:endParaRPr lang="fr-FR" sz="2400" smtClean="0"/>
          </a:p>
        </p:txBody>
      </p:sp>
      <p:sp>
        <p:nvSpPr>
          <p:cNvPr id="46084"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115A34B7-AF64-4F41-94FD-A7AE164F6CC4}" type="slidenum">
              <a:rPr lang="de-DE" sz="1200">
                <a:solidFill>
                  <a:srgbClr val="898989"/>
                </a:solidFill>
              </a:rPr>
              <a:pPr algn="r" eaLnBrk="1" hangingPunct="1"/>
              <a:t>44</a:t>
            </a:fld>
            <a:endParaRPr lang="de-DE" sz="1200">
              <a:solidFill>
                <a:srgbClr val="898989"/>
              </a:solidFill>
            </a:endParaRPr>
          </a:p>
        </p:txBody>
      </p:sp>
      <p:sp>
        <p:nvSpPr>
          <p:cNvPr id="46085" name="Textfeld 12"/>
          <p:cNvSpPr txBox="1">
            <a:spLocks noChangeArrowheads="1"/>
          </p:cNvSpPr>
          <p:nvPr/>
        </p:nvSpPr>
        <p:spPr bwMode="auto">
          <a:xfrm>
            <a:off x="-38100" y="38100"/>
            <a:ext cx="474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endParaRPr lang="de-DE"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43F287EC-317C-41C9-AAB0-1817CB690892}" type="slidenum">
              <a:rPr lang="de-DE" sz="1200">
                <a:solidFill>
                  <a:srgbClr val="898989"/>
                </a:solidFill>
              </a:rPr>
              <a:pPr algn="r" eaLnBrk="1" hangingPunct="1"/>
              <a:t>45</a:t>
            </a:fld>
            <a:endParaRPr lang="de-DE" sz="1200">
              <a:solidFill>
                <a:srgbClr val="898989"/>
              </a:solidFill>
            </a:endParaRP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5813"/>
            <a:ext cx="356393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055813"/>
            <a:ext cx="505936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Les complications</a:t>
            </a:r>
          </a:p>
          <a:p>
            <a:pPr marL="0" indent="0" algn="ctr" eaLnBrk="1" hangingPunct="1">
              <a:buFont typeface="Arial" charset="0"/>
              <a:buNone/>
            </a:pPr>
            <a:endParaRPr lang="fr-FR" b="1" smtClean="0"/>
          </a:p>
          <a:p>
            <a:pPr marL="0" indent="0" eaLnBrk="1" hangingPunct="1"/>
            <a:r>
              <a:rPr lang="lb-LU" sz="2800" b="1" smtClean="0"/>
              <a:t> Tardives :</a:t>
            </a:r>
          </a:p>
          <a:p>
            <a:pPr lvl="1" eaLnBrk="1" hangingPunct="1"/>
            <a:r>
              <a:rPr lang="lb-LU" sz="2400" smtClean="0"/>
              <a:t>Eventration péristomiale</a:t>
            </a:r>
          </a:p>
          <a:p>
            <a:pPr lvl="1" eaLnBrk="1" hangingPunct="1"/>
            <a:r>
              <a:rPr lang="lb-LU" sz="2400" smtClean="0"/>
              <a:t>Prolapsus </a:t>
            </a:r>
          </a:p>
          <a:p>
            <a:pPr lvl="1" eaLnBrk="1" hangingPunct="1"/>
            <a:r>
              <a:rPr lang="lb-LU" sz="2400" smtClean="0"/>
              <a:t>Sténose</a:t>
            </a:r>
            <a:endParaRPr lang="fr-FR" sz="2400" smtClean="0"/>
          </a:p>
        </p:txBody>
      </p:sp>
      <p:sp>
        <p:nvSpPr>
          <p:cNvPr id="48132"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ED6351BA-CD7F-406A-BBCE-3307A522FCA0}" type="slidenum">
              <a:rPr lang="de-DE" sz="1200">
                <a:solidFill>
                  <a:srgbClr val="898989"/>
                </a:solidFill>
              </a:rPr>
              <a:pPr algn="r" eaLnBrk="1" hangingPunct="1"/>
              <a:t>46</a:t>
            </a:fld>
            <a:endParaRPr lang="de-DE" sz="1200">
              <a:solidFill>
                <a:srgbClr val="898989"/>
              </a:solidFill>
            </a:endParaRPr>
          </a:p>
        </p:txBody>
      </p:sp>
      <p:sp>
        <p:nvSpPr>
          <p:cNvPr id="48133"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047A514C-1A9F-45A4-9649-E471D9BDAE53}" type="slidenum">
              <a:rPr lang="de-DE" sz="1200">
                <a:solidFill>
                  <a:srgbClr val="898989"/>
                </a:solidFill>
              </a:rPr>
              <a:pPr algn="r" eaLnBrk="1" hangingPunct="1"/>
              <a:t>47</a:t>
            </a:fld>
            <a:endParaRPr lang="de-DE" sz="1200">
              <a:solidFill>
                <a:srgbClr val="898989"/>
              </a:solidFill>
            </a:endParaRP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008063"/>
            <a:ext cx="41275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Espace réservé du contenu 7" descr="20150128_13042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1008063"/>
            <a:ext cx="33940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L’irrigation colique</a:t>
            </a:r>
          </a:p>
          <a:p>
            <a:pPr marL="0" indent="0" algn="ctr" eaLnBrk="1" hangingPunct="1">
              <a:buFont typeface="Arial" charset="0"/>
              <a:buNone/>
            </a:pPr>
            <a:endParaRPr lang="fr-FR" b="1" smtClean="0"/>
          </a:p>
          <a:p>
            <a:pPr marL="0" indent="0" eaLnBrk="1" hangingPunct="1">
              <a:lnSpc>
                <a:spcPct val="90000"/>
              </a:lnSpc>
            </a:pPr>
            <a:r>
              <a:rPr lang="fr-FR" sz="2400" b="1" smtClean="0"/>
              <a:t>L’introduction d’un liquide par la stomie est toujours sur prescription médicale</a:t>
            </a:r>
          </a:p>
          <a:p>
            <a:pPr marL="0" indent="0" eaLnBrk="1" hangingPunct="1">
              <a:lnSpc>
                <a:spcPct val="90000"/>
              </a:lnSpc>
            </a:pPr>
            <a:r>
              <a:rPr lang="fr-FR" sz="2400" b="1" smtClean="0"/>
              <a:t>L’irrigation colique est une méthode qui consiste à effectuer un lavement par la colostomie</a:t>
            </a:r>
          </a:p>
          <a:p>
            <a:pPr marL="0" indent="0" eaLnBrk="1" hangingPunct="1">
              <a:lnSpc>
                <a:spcPct val="90000"/>
              </a:lnSpc>
            </a:pPr>
            <a:r>
              <a:rPr lang="fr-FR" sz="2400" smtClean="0"/>
              <a:t>afin de permettre de vider </a:t>
            </a:r>
            <a:r>
              <a:rPr lang="fr-FR" sz="2400" b="1" smtClean="0"/>
              <a:t>entièrement l’intestin de son contenu pour 48h à 72h. </a:t>
            </a:r>
          </a:p>
          <a:p>
            <a:pPr marL="0" indent="0" eaLnBrk="1" hangingPunct="1">
              <a:lnSpc>
                <a:spcPct val="90000"/>
              </a:lnSpc>
            </a:pPr>
            <a:r>
              <a:rPr lang="fr-FR" sz="2400" smtClean="0"/>
              <a:t>Cette technique s’adresse exclusivement aux porteurs d’une</a:t>
            </a:r>
            <a:r>
              <a:rPr lang="fr-FR" sz="2400" b="1" smtClean="0"/>
              <a:t> colostomie terminale gauche définitive. </a:t>
            </a:r>
          </a:p>
          <a:p>
            <a:pPr marL="0" indent="0" eaLnBrk="1" hangingPunct="1">
              <a:lnSpc>
                <a:spcPct val="90000"/>
              </a:lnSpc>
            </a:pPr>
            <a:r>
              <a:rPr lang="fr-FR" sz="2400" smtClean="0"/>
              <a:t>C’est l’infirmière stomathérapeute qui initie le patient à cet apprentissage.</a:t>
            </a:r>
          </a:p>
        </p:txBody>
      </p:sp>
      <p:sp>
        <p:nvSpPr>
          <p:cNvPr id="50180"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49B16435-3664-48C8-988F-7F69BAA82C91}" type="slidenum">
              <a:rPr lang="de-DE" sz="1200">
                <a:solidFill>
                  <a:srgbClr val="898989"/>
                </a:solidFill>
              </a:rPr>
              <a:pPr algn="r" eaLnBrk="1" hangingPunct="1"/>
              <a:t>48</a:t>
            </a:fld>
            <a:endParaRPr lang="de-DE" sz="1200">
              <a:solidFill>
                <a:srgbClr val="898989"/>
              </a:solidFill>
            </a:endParaRPr>
          </a:p>
        </p:txBody>
      </p:sp>
      <p:sp>
        <p:nvSpPr>
          <p:cNvPr id="50181"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EB68AA08-78BF-4F33-A6E1-8255BB0EA282}" type="slidenum">
              <a:rPr lang="de-DE" sz="1200">
                <a:solidFill>
                  <a:srgbClr val="898989"/>
                </a:solidFill>
              </a:rPr>
              <a:pPr algn="r" eaLnBrk="1" hangingPunct="1"/>
              <a:t>49</a:t>
            </a:fld>
            <a:endParaRPr lang="de-DE" sz="1200">
              <a:solidFill>
                <a:srgbClr val="898989"/>
              </a:solidFill>
            </a:endParaRPr>
          </a:p>
        </p:txBody>
      </p:sp>
      <p:sp>
        <p:nvSpPr>
          <p:cNvPr id="51204"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51205" name="Image 1"/>
          <p:cNvPicPr>
            <a:picLocks noChangeAspect="1"/>
          </p:cNvPicPr>
          <p:nvPr/>
        </p:nvPicPr>
        <p:blipFill>
          <a:blip r:embed="rId3">
            <a:extLst>
              <a:ext uri="{28A0092B-C50C-407E-A947-70E740481C1C}">
                <a14:useLocalDpi xmlns:a14="http://schemas.microsoft.com/office/drawing/2010/main" val="0"/>
              </a:ext>
            </a:extLst>
          </a:blip>
          <a:srcRect b="9457"/>
          <a:stretch>
            <a:fillRect/>
          </a:stretch>
        </p:blipFill>
        <p:spPr bwMode="auto">
          <a:xfrm>
            <a:off x="0" y="2152650"/>
            <a:ext cx="4572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b="1" dirty="0" smtClean="0"/>
              <a:t>L’historique</a:t>
            </a:r>
            <a:endParaRPr lang="lb-LU" sz="2000" b="1" dirty="0" smtClean="0"/>
          </a:p>
          <a:p>
            <a:pPr marL="0" indent="0" eaLnBrk="1" fontAlgn="auto" hangingPunct="1">
              <a:spcAft>
                <a:spcPts val="0"/>
              </a:spcAft>
              <a:buFont typeface="Arial"/>
              <a:buNone/>
              <a:defRPr/>
            </a:pPr>
            <a:endParaRPr lang="lb-LU" sz="2000" b="1" dirty="0" smtClean="0"/>
          </a:p>
          <a:p>
            <a:pPr marL="0" indent="0" eaLnBrk="1" fontAlgn="auto" hangingPunct="1">
              <a:spcAft>
                <a:spcPts val="0"/>
              </a:spcAft>
              <a:buFont typeface="Arial"/>
              <a:buNone/>
              <a:defRPr/>
            </a:pPr>
            <a:endParaRPr lang="lb-LU" sz="2000" b="1" dirty="0" smtClean="0"/>
          </a:p>
          <a:p>
            <a:pPr eaLnBrk="1" fontAlgn="auto" hangingPunct="1">
              <a:spcAft>
                <a:spcPts val="0"/>
              </a:spcAft>
              <a:buFont typeface="Arial" pitchFamily="34" charset="0"/>
              <a:buNone/>
              <a:defRPr/>
            </a:pPr>
            <a:r>
              <a:rPr lang="fr-FR" sz="2000" dirty="0" smtClean="0"/>
              <a:t>Margareth WHITE fût considérée comme la première patiente </a:t>
            </a:r>
            <a:r>
              <a:rPr lang="fr-FR" sz="2000" dirty="0" err="1" smtClean="0"/>
              <a:t>stomisée</a:t>
            </a:r>
            <a:r>
              <a:rPr lang="fr-FR" sz="2000" dirty="0" smtClean="0"/>
              <a:t> de l’histoire.</a:t>
            </a:r>
          </a:p>
          <a:p>
            <a:pPr eaLnBrk="1" fontAlgn="auto" hangingPunct="1">
              <a:spcAft>
                <a:spcPts val="0"/>
              </a:spcAft>
              <a:buFont typeface="Arial" pitchFamily="34" charset="0"/>
              <a:buNone/>
              <a:defRPr/>
            </a:pPr>
            <a:r>
              <a:rPr lang="fr-FR" sz="2000" dirty="0" smtClean="0"/>
              <a:t>William CHESELDEN fût le chirurgien qui l’opéra vers 1780.</a:t>
            </a:r>
          </a:p>
          <a:p>
            <a:pPr eaLnBrk="1" fontAlgn="auto" hangingPunct="1">
              <a:spcAft>
                <a:spcPts val="0"/>
              </a:spcAft>
              <a:buFont typeface="Arial" pitchFamily="34" charset="0"/>
              <a:buNone/>
              <a:defRPr/>
            </a:pPr>
            <a:r>
              <a:rPr lang="fr-FR" sz="2000" dirty="0" smtClean="0"/>
              <a:t>Dans un premier temps en toile, puis en cuir, des sacs étaient confectionnés pour recueillir les selles.</a:t>
            </a:r>
          </a:p>
          <a:p>
            <a:pPr eaLnBrk="1" fontAlgn="auto" hangingPunct="1">
              <a:spcAft>
                <a:spcPts val="0"/>
              </a:spcAft>
              <a:buFont typeface="Arial" pitchFamily="34" charset="0"/>
              <a:buNone/>
              <a:defRPr/>
            </a:pPr>
            <a:r>
              <a:rPr lang="fr-FR" sz="2000" dirty="0" smtClean="0"/>
              <a:t>Il s’écoulera presque 200 ans avant que les patients porteurs d’une </a:t>
            </a:r>
            <a:r>
              <a:rPr lang="fr-FR" sz="2000" dirty="0" err="1" smtClean="0"/>
              <a:t>stomie</a:t>
            </a:r>
            <a:r>
              <a:rPr lang="fr-FR" sz="2000" dirty="0" smtClean="0"/>
              <a:t> puissent avoir une vie normale.</a:t>
            </a:r>
            <a:endParaRPr lang="fr-FR" sz="2000" dirty="0"/>
          </a:p>
        </p:txBody>
      </p:sp>
      <p:sp>
        <p:nvSpPr>
          <p:cNvPr id="614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C0DA327-A59A-4D50-A926-0CA2EB376631}" type="slidenum">
              <a:rPr lang="de-DE" smtClean="0">
                <a:solidFill>
                  <a:srgbClr val="898989"/>
                </a:solidFill>
              </a:rPr>
              <a:pPr eaLnBrk="1" hangingPunct="1"/>
              <a:t>5</a:t>
            </a:fld>
            <a:endParaRPr lang="de-DE" smtClean="0">
              <a:solidFill>
                <a:srgbClr val="898989"/>
              </a:solidFill>
            </a:endParaRPr>
          </a:p>
        </p:txBody>
      </p:sp>
      <p:sp>
        <p:nvSpPr>
          <p:cNvPr id="614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Inhaltsplatzhalter 13"/>
          <p:cNvSpPr>
            <a:spLocks noGrp="1"/>
          </p:cNvSpPr>
          <p:nvPr>
            <p:ph sz="half" idx="4294967295"/>
          </p:nvPr>
        </p:nvSpPr>
        <p:spPr>
          <a:xfrm>
            <a:off x="457200" y="1236663"/>
            <a:ext cx="8064500" cy="5156200"/>
          </a:xfrm>
        </p:spPr>
        <p:txBody>
          <a:bodyPr/>
          <a:lstStyle/>
          <a:p>
            <a:pPr marL="0" indent="0" algn="ctr" eaLnBrk="1" hangingPunct="1">
              <a:buFont typeface="Arial" charset="0"/>
              <a:buNone/>
            </a:pPr>
            <a:r>
              <a:rPr lang="lb-LU" b="1" smtClean="0"/>
              <a:t>L’urostomie</a:t>
            </a:r>
          </a:p>
          <a:p>
            <a:pPr marL="0" indent="0" algn="ctr" eaLnBrk="1" hangingPunct="1">
              <a:buFont typeface="Arial" charset="0"/>
              <a:buNone/>
            </a:pPr>
            <a:endParaRPr lang="fr-FR" b="1" smtClean="0"/>
          </a:p>
          <a:p>
            <a:pPr marL="0" indent="0" eaLnBrk="1" hangingPunct="1"/>
            <a:r>
              <a:rPr lang="lb-LU" sz="2400" smtClean="0"/>
              <a:t> Même soins que les entérostomies (poche avec un anti-reflux)</a:t>
            </a:r>
          </a:p>
          <a:p>
            <a:pPr marL="0" indent="0" eaLnBrk="1" hangingPunct="1"/>
            <a:r>
              <a:rPr lang="lb-LU" sz="2400" smtClean="0"/>
              <a:t> Utilisation d’une compresse roulée pour récolter les urines lors du changement</a:t>
            </a:r>
          </a:p>
          <a:p>
            <a:pPr marL="0" indent="0" eaLnBrk="1" hangingPunct="1"/>
            <a:r>
              <a:rPr lang="lb-LU" sz="2400" smtClean="0"/>
              <a:t> La complication principale est la formation de cristaux de phosphate lié à l’alcalinité des urines :</a:t>
            </a:r>
          </a:p>
          <a:p>
            <a:pPr lvl="1" eaLnBrk="1" hangingPunct="1"/>
            <a:r>
              <a:rPr lang="fr-FR" sz="2400" smtClean="0"/>
              <a:t>mesurer le pH urinaire, augmenter les boissons, acidifier les urines (canneberge) </a:t>
            </a:r>
          </a:p>
          <a:p>
            <a:pPr lvl="1" eaLnBrk="1" hangingPunct="1"/>
            <a:r>
              <a:rPr lang="fr-FR" sz="2400" smtClean="0"/>
              <a:t>soins de stomie  à l’eau vinaigrée (1/3 vinaigre blanc et  2/3 d’eau) jusqu’à disparition des cristaux</a:t>
            </a:r>
          </a:p>
        </p:txBody>
      </p:sp>
      <p:sp>
        <p:nvSpPr>
          <p:cNvPr id="52228"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E93FDF55-36FF-4E3D-A71A-E1DFD6EBA7AD}" type="slidenum">
              <a:rPr lang="de-DE" sz="1200">
                <a:solidFill>
                  <a:srgbClr val="898989"/>
                </a:solidFill>
              </a:rPr>
              <a:pPr algn="r" eaLnBrk="1" hangingPunct="1"/>
              <a:t>50</a:t>
            </a:fld>
            <a:endParaRPr lang="de-DE" sz="1200">
              <a:solidFill>
                <a:srgbClr val="898989"/>
              </a:solidFill>
            </a:endParaRPr>
          </a:p>
        </p:txBody>
      </p:sp>
      <p:sp>
        <p:nvSpPr>
          <p:cNvPr id="52229"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7B36C749-C8B1-42FA-AA12-3CAB49C584BA}" type="slidenum">
              <a:rPr lang="de-DE" sz="1200">
                <a:solidFill>
                  <a:srgbClr val="898989"/>
                </a:solidFill>
              </a:rPr>
              <a:pPr algn="r" eaLnBrk="1" hangingPunct="1"/>
              <a:t>51</a:t>
            </a:fld>
            <a:endParaRPr lang="de-DE" sz="1200">
              <a:solidFill>
                <a:srgbClr val="898989"/>
              </a:solidFill>
            </a:endParaRPr>
          </a:p>
        </p:txBody>
      </p:sp>
      <p:pic>
        <p:nvPicPr>
          <p:cNvPr id="53252" name="Espace réservé pour une image  6" descr="img38.jpg"/>
          <p:cNvPicPr>
            <a:picLocks noChangeAspect="1"/>
          </p:cNvPicPr>
          <p:nvPr/>
        </p:nvPicPr>
        <p:blipFill>
          <a:blip r:embed="rId3">
            <a:extLst>
              <a:ext uri="{28A0092B-C50C-407E-A947-70E740481C1C}">
                <a14:useLocalDpi xmlns:a14="http://schemas.microsoft.com/office/drawing/2010/main" val="0"/>
              </a:ext>
            </a:extLst>
          </a:blip>
          <a:srcRect l="4951" r="4951"/>
          <a:stretch>
            <a:fillRect/>
          </a:stretch>
        </p:blipFill>
        <p:spPr bwMode="auto">
          <a:xfrm>
            <a:off x="638175" y="1020763"/>
            <a:ext cx="6634163"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0"/>
          <p:cNvSpPr>
            <a:spLocks noChangeArrowheads="1"/>
          </p:cNvSpPr>
          <p:nvPr/>
        </p:nvSpPr>
        <p:spPr bwMode="auto">
          <a:xfrm>
            <a:off x="12700" y="6351588"/>
            <a:ext cx="847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Précipitations de cristaux phosphocalciques</a:t>
            </a:r>
          </a:p>
        </p:txBody>
      </p:sp>
      <p:sp>
        <p:nvSpPr>
          <p:cNvPr id="53254"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80825D38-CB2D-4F5A-AB58-04262DD10C37}" type="slidenum">
              <a:rPr lang="de-DE" sz="1200">
                <a:solidFill>
                  <a:srgbClr val="898989"/>
                </a:solidFill>
              </a:rPr>
              <a:pPr algn="r" eaLnBrk="1" hangingPunct="1"/>
              <a:t>52</a:t>
            </a:fld>
            <a:endParaRPr lang="de-DE" sz="1200">
              <a:solidFill>
                <a:srgbClr val="898989"/>
              </a:solidFill>
            </a:endParaRPr>
          </a:p>
        </p:txBody>
      </p:sp>
      <p:sp>
        <p:nvSpPr>
          <p:cNvPr id="54276" name="Textfeld 12"/>
          <p:cNvSpPr txBox="1">
            <a:spLocks noChangeArrowheads="1"/>
          </p:cNvSpPr>
          <p:nvPr/>
        </p:nvSpPr>
        <p:spPr bwMode="auto">
          <a:xfrm>
            <a:off x="-38100" y="38100"/>
            <a:ext cx="474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endParaRPr lang="de-DE" dirty="0">
              <a:solidFill>
                <a:schemeClr val="bg1"/>
              </a:solidFill>
            </a:endParaRPr>
          </a:p>
        </p:txBody>
      </p:sp>
      <p:pic>
        <p:nvPicPr>
          <p:cNvPr id="54277" name="Picture 8" descr="Résultat de recherche d'images pour &quot;OSTOMY KIDS&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250"/>
            <a:ext cx="56102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9"/>
          <p:cNvSpPr txBox="1">
            <a:spLocks noChangeArrowheads="1"/>
          </p:cNvSpPr>
          <p:nvPr/>
        </p:nvSpPr>
        <p:spPr bwMode="auto">
          <a:xfrm>
            <a:off x="5743575" y="2543175"/>
            <a:ext cx="25717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914400" eaLnBrk="1" hangingPunct="1">
              <a:spcBef>
                <a:spcPct val="50000"/>
              </a:spcBef>
            </a:pPr>
            <a:r>
              <a:rPr lang="fr-LU" sz="3200" b="1">
                <a:solidFill>
                  <a:srgbClr val="83C293"/>
                </a:solidFill>
                <a:latin typeface="Arial" charset="0"/>
              </a:rPr>
              <a:t>MERCI POUR VOTRE ATTENTION</a:t>
            </a:r>
            <a:endParaRPr lang="fr-FR" sz="3200" b="1">
              <a:solidFill>
                <a:srgbClr val="83C293"/>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3ECD931-45F7-48A5-A5E9-998F349ACFE3}" type="slidenum">
              <a:rPr lang="de-DE" smtClean="0">
                <a:solidFill>
                  <a:srgbClr val="898989"/>
                </a:solidFill>
              </a:rPr>
              <a:pPr eaLnBrk="1" hangingPunct="1"/>
              <a:t>6</a:t>
            </a:fld>
            <a:endParaRPr lang="de-DE" smtClean="0">
              <a:solidFill>
                <a:srgbClr val="898989"/>
              </a:solidFill>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l="5382" r="5382"/>
          <a:stretch>
            <a:fillRect/>
          </a:stretch>
        </p:blipFill>
        <p:spPr bwMode="auto">
          <a:xfrm>
            <a:off x="12700" y="1008063"/>
            <a:ext cx="6924675"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0"/>
          <p:cNvSpPr>
            <a:spLocks noChangeArrowheads="1"/>
          </p:cNvSpPr>
          <p:nvPr/>
        </p:nvSpPr>
        <p:spPr bwMode="auto">
          <a:xfrm>
            <a:off x="12700" y="6351588"/>
            <a:ext cx="847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En toile, puis en cuir…</a:t>
            </a:r>
            <a:endParaRPr lang="fr-LU" sz="2400" b="1"/>
          </a:p>
        </p:txBody>
      </p:sp>
      <p:sp>
        <p:nvSpPr>
          <p:cNvPr id="7174"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Inhaltsplatzhalter 13"/>
          <p:cNvSpPr>
            <a:spLocks noGrp="1"/>
          </p:cNvSpPr>
          <p:nvPr>
            <p:ph sz="half" idx="2"/>
          </p:nvPr>
        </p:nvSpPr>
        <p:spPr>
          <a:xfrm>
            <a:off x="457200" y="1236663"/>
            <a:ext cx="8064500" cy="5156200"/>
          </a:xfrm>
        </p:spPr>
        <p:txBody>
          <a:bodyPr/>
          <a:lstStyle/>
          <a:p>
            <a:pPr marL="0" indent="0" algn="ctr" eaLnBrk="1" hangingPunct="1">
              <a:buFont typeface="Arial" charset="0"/>
              <a:buNone/>
            </a:pPr>
            <a:r>
              <a:rPr lang="lb-LU" sz="3200" b="1" smtClean="0"/>
              <a:t>Les interventions chirurgicales principales</a:t>
            </a:r>
          </a:p>
          <a:p>
            <a:pPr marL="0" indent="0" eaLnBrk="1" hangingPunct="1">
              <a:buFont typeface="Arial" charset="0"/>
              <a:buNone/>
            </a:pPr>
            <a:endParaRPr lang="lb-LU" sz="2000" b="1" smtClean="0"/>
          </a:p>
          <a:p>
            <a:pPr marL="0" indent="0" eaLnBrk="1" hangingPunct="1">
              <a:buFont typeface="Arial" charset="0"/>
              <a:buNone/>
            </a:pPr>
            <a:endParaRPr lang="lb-LU" sz="2000" b="1" smtClean="0"/>
          </a:p>
          <a:p>
            <a:pPr marL="0" indent="0" algn="ctr" eaLnBrk="1" hangingPunct="1"/>
            <a:r>
              <a:rPr lang="lb-LU" sz="2000" smtClean="0"/>
              <a:t> L’intervention de Hartmann</a:t>
            </a:r>
          </a:p>
          <a:p>
            <a:pPr marL="0" indent="0" algn="ctr" eaLnBrk="1" hangingPunct="1">
              <a:buFont typeface="Arial" charset="0"/>
              <a:buNone/>
            </a:pPr>
            <a:endParaRPr lang="lb-LU" sz="2000" smtClean="0"/>
          </a:p>
          <a:p>
            <a:pPr marL="0" indent="0" algn="ctr" eaLnBrk="1" hangingPunct="1"/>
            <a:r>
              <a:rPr lang="lb-LU" sz="2000" smtClean="0"/>
              <a:t> L’intervention de Bricker</a:t>
            </a:r>
          </a:p>
        </p:txBody>
      </p:sp>
      <p:sp>
        <p:nvSpPr>
          <p:cNvPr id="819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F0996FD-EA15-4FFC-A179-8D442A1F844C}" type="slidenum">
              <a:rPr lang="de-DE" smtClean="0">
                <a:solidFill>
                  <a:srgbClr val="898989"/>
                </a:solidFill>
              </a:rPr>
              <a:pPr eaLnBrk="1" hangingPunct="1"/>
              <a:t>7</a:t>
            </a:fld>
            <a:endParaRPr lang="de-DE" smtClean="0">
              <a:solidFill>
                <a:srgbClr val="898989"/>
              </a:solidFill>
            </a:endParaRPr>
          </a:p>
        </p:txBody>
      </p:sp>
      <p:sp>
        <p:nvSpPr>
          <p:cNvPr id="8197"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 3"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3"/>
          <p:cNvSpPr>
            <a:spLocks noGrp="1"/>
          </p:cNvSpPr>
          <p:nvPr>
            <p:ph sz="half" idx="2"/>
          </p:nvPr>
        </p:nvSpPr>
        <p:spPr>
          <a:xfrm>
            <a:off x="457200" y="1236663"/>
            <a:ext cx="8064500" cy="5156200"/>
          </a:xfrm>
        </p:spPr>
        <p:txBody>
          <a:bodyPr rtlCol="0">
            <a:normAutofit/>
          </a:bodyPr>
          <a:lstStyle/>
          <a:p>
            <a:pPr marL="0" indent="0" algn="ctr" eaLnBrk="1" fontAlgn="auto" hangingPunct="1">
              <a:spcAft>
                <a:spcPts val="0"/>
              </a:spcAft>
              <a:buFont typeface="Arial"/>
              <a:buNone/>
              <a:defRPr/>
            </a:pPr>
            <a:r>
              <a:rPr lang="lb-LU" sz="3200" b="1" dirty="0" smtClean="0"/>
              <a:t>L’intervention de Hartmann</a:t>
            </a:r>
          </a:p>
          <a:p>
            <a:pPr marL="0" indent="0" eaLnBrk="1" fontAlgn="auto" hangingPunct="1">
              <a:spcAft>
                <a:spcPts val="0"/>
              </a:spcAft>
              <a:buFont typeface="Arial"/>
              <a:buNone/>
              <a:defRPr/>
            </a:pPr>
            <a:endParaRPr lang="lb-LU" sz="2000" b="1" dirty="0" smtClean="0"/>
          </a:p>
          <a:p>
            <a:pPr marL="0" indent="0" eaLnBrk="1" fontAlgn="auto" hangingPunct="1">
              <a:spcAft>
                <a:spcPts val="0"/>
              </a:spcAft>
              <a:buFont typeface="Arial"/>
              <a:buNone/>
              <a:defRPr/>
            </a:pPr>
            <a:endParaRPr lang="lb-LU" sz="2000" b="1" dirty="0" smtClean="0"/>
          </a:p>
          <a:p>
            <a:pPr eaLnBrk="1" fontAlgn="auto" hangingPunct="1">
              <a:spcAft>
                <a:spcPts val="0"/>
              </a:spcAft>
              <a:buFont typeface="Arial" pitchFamily="34" charset="0"/>
              <a:buNone/>
              <a:defRPr/>
            </a:pPr>
            <a:r>
              <a:rPr lang="lb-LU" sz="2000" dirty="0" smtClean="0"/>
              <a:t>Elle consiste en l’ablation du colon gauche avec mise en place d’une colostomie. </a:t>
            </a:r>
            <a:r>
              <a:rPr lang="fr-FR" sz="2000" dirty="0" smtClean="0"/>
              <a:t>Le segment distal (en général le haut rectum) est suturé et laissé dans le ventre.</a:t>
            </a:r>
          </a:p>
          <a:p>
            <a:pPr eaLnBrk="1" fontAlgn="auto" hangingPunct="1">
              <a:spcAft>
                <a:spcPts val="0"/>
              </a:spcAft>
              <a:buFont typeface="Arial" pitchFamily="34" charset="0"/>
              <a:buNone/>
              <a:defRPr/>
            </a:pPr>
            <a:r>
              <a:rPr lang="lb-LU" sz="2000" dirty="0" smtClean="0"/>
              <a:t>Elle est pratiquée lorsque, après l’ablation du colon gauche, le rétablissement de la continuité par anastomose colo-rectale apparait risquée. (occlusion en urgence, péritonite, cancer colon avec abcès)</a:t>
            </a:r>
            <a:endParaRPr lang="fr-FR" sz="2000" dirty="0"/>
          </a:p>
        </p:txBody>
      </p:sp>
      <p:sp>
        <p:nvSpPr>
          <p:cNvPr id="922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C882AE2-C23C-4194-838D-9EE59C18AEAC}" type="slidenum">
              <a:rPr lang="de-DE" smtClean="0">
                <a:solidFill>
                  <a:srgbClr val="898989"/>
                </a:solidFill>
              </a:rPr>
              <a:pPr eaLnBrk="1" hangingPunct="1"/>
              <a:t>8</a:t>
            </a:fld>
            <a:endParaRPr lang="de-DE" smtClean="0">
              <a:solidFill>
                <a:srgbClr val="898989"/>
              </a:solidFill>
            </a:endParaRPr>
          </a:p>
        </p:txBody>
      </p:sp>
      <p:sp>
        <p:nvSpPr>
          <p:cNvPr id="9221"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 8" descr="CHL_Header_color.jpg"/>
          <p:cNvPicPr>
            <a:picLocks noChangeAspect="1"/>
          </p:cNvPicPr>
          <p:nvPr/>
        </p:nvPicPr>
        <p:blipFill>
          <a:blip r:embed="rId2">
            <a:extLst>
              <a:ext uri="{28A0092B-C50C-407E-A947-70E740481C1C}">
                <a14:useLocalDpi xmlns:a14="http://schemas.microsoft.com/office/drawing/2010/main" val="0"/>
              </a:ext>
            </a:extLst>
          </a:blip>
          <a:srcRect t="1315" b="-1314"/>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3847A75-26E7-47DC-B262-D38FC06911A5}" type="slidenum">
              <a:rPr lang="de-DE" smtClean="0">
                <a:solidFill>
                  <a:srgbClr val="898989"/>
                </a:solidFill>
              </a:rPr>
              <a:pPr eaLnBrk="1" hangingPunct="1"/>
              <a:t>9</a:t>
            </a:fld>
            <a:endParaRPr lang="de-DE" smtClean="0">
              <a:solidFill>
                <a:srgbClr val="898989"/>
              </a:solidFill>
            </a:endParaRPr>
          </a:p>
        </p:txBody>
      </p:sp>
      <p:sp>
        <p:nvSpPr>
          <p:cNvPr id="10244" name="Rectangle 10"/>
          <p:cNvSpPr>
            <a:spLocks noChangeArrowheads="1"/>
          </p:cNvSpPr>
          <p:nvPr/>
        </p:nvSpPr>
        <p:spPr bwMode="auto">
          <a:xfrm>
            <a:off x="12700" y="6351588"/>
            <a:ext cx="847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b-LU" sz="2400" b="1"/>
              <a:t>Opération de HARTMANN</a:t>
            </a:r>
            <a:endParaRPr lang="fr-LU" sz="2400" b="1"/>
          </a:p>
        </p:txBody>
      </p:sp>
      <p:sp>
        <p:nvSpPr>
          <p:cNvPr id="10245" name="Textfeld 12"/>
          <p:cNvSpPr txBox="1">
            <a:spLocks noChangeArrowheads="1"/>
          </p:cNvSpPr>
          <p:nvPr/>
        </p:nvSpPr>
        <p:spPr bwMode="auto">
          <a:xfrm>
            <a:off x="-38100" y="38100"/>
            <a:ext cx="474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sz="1200" dirty="0">
                <a:solidFill>
                  <a:schemeClr val="bg1"/>
                </a:solidFill>
                <a:latin typeface="Arial" charset="0"/>
                <a:cs typeface="Arial" charset="0"/>
              </a:rPr>
              <a:t>	</a:t>
            </a:r>
          </a:p>
          <a:p>
            <a:pPr eaLnBrk="1" hangingPunct="1"/>
            <a:r>
              <a:rPr lang="de-DE" sz="1200" dirty="0">
                <a:solidFill>
                  <a:schemeClr val="bg1"/>
                </a:solidFill>
                <a:latin typeface="Arial" charset="0"/>
                <a:cs typeface="Arial" charset="0"/>
              </a:rPr>
              <a:t>	 </a:t>
            </a:r>
            <a:r>
              <a:rPr lang="de-DE" sz="1200" dirty="0" err="1" smtClean="0">
                <a:solidFill>
                  <a:schemeClr val="bg1"/>
                </a:solidFill>
                <a:latin typeface="Arial" charset="0"/>
                <a:cs typeface="Arial" charset="0"/>
              </a:rPr>
              <a:t>Association</a:t>
            </a:r>
            <a:r>
              <a:rPr lang="de-DE" sz="1200" dirty="0" smtClean="0">
                <a:solidFill>
                  <a:schemeClr val="bg1"/>
                </a:solidFill>
                <a:latin typeface="Arial" charset="0"/>
                <a:cs typeface="Arial" charset="0"/>
              </a:rPr>
              <a:t> des </a:t>
            </a:r>
            <a:r>
              <a:rPr lang="de-DE" sz="1200" dirty="0" err="1" smtClean="0">
                <a:solidFill>
                  <a:schemeClr val="bg1"/>
                </a:solidFill>
                <a:latin typeface="Arial" charset="0"/>
                <a:cs typeface="Arial" charset="0"/>
              </a:rPr>
              <a:t>pharmaciens</a:t>
            </a:r>
            <a:r>
              <a:rPr lang="de-DE" sz="1200" dirty="0" smtClean="0">
                <a:solidFill>
                  <a:schemeClr val="bg1"/>
                </a:solidFill>
                <a:latin typeface="Arial" charset="0"/>
                <a:cs typeface="Arial" charset="0"/>
              </a:rPr>
              <a:t> </a:t>
            </a:r>
            <a:r>
              <a:rPr lang="de-DE" sz="1200" dirty="0" err="1" smtClean="0">
                <a:solidFill>
                  <a:schemeClr val="bg1"/>
                </a:solidFill>
                <a:latin typeface="Arial" charset="0"/>
                <a:cs typeface="Arial" charset="0"/>
              </a:rPr>
              <a:t>hospitaliers</a:t>
            </a:r>
            <a:r>
              <a:rPr lang="de-DE" sz="1200" dirty="0" smtClean="0">
                <a:solidFill>
                  <a:schemeClr val="bg1"/>
                </a:solidFill>
                <a:latin typeface="Arial" charset="0"/>
                <a:cs typeface="Arial" charset="0"/>
              </a:rPr>
              <a:t> Ι 24/09/2020</a:t>
            </a:r>
            <a:br>
              <a:rPr lang="de-DE" sz="1200" dirty="0" smtClean="0">
                <a:solidFill>
                  <a:schemeClr val="bg1"/>
                </a:solidFill>
                <a:latin typeface="Arial" charset="0"/>
                <a:cs typeface="Arial" charset="0"/>
              </a:rPr>
            </a:br>
            <a:r>
              <a:rPr lang="de-DE" sz="1200" dirty="0" smtClean="0">
                <a:solidFill>
                  <a:schemeClr val="bg1"/>
                </a:solidFill>
                <a:latin typeface="Arial" charset="0"/>
                <a:cs typeface="Arial" charset="0"/>
              </a:rPr>
              <a:t>	</a:t>
            </a:r>
            <a:r>
              <a:rPr lang="de-DE" sz="800" b="1" dirty="0" smtClean="0">
                <a:solidFill>
                  <a:schemeClr val="bg1"/>
                </a:solidFill>
                <a:latin typeface="Arial" charset="0"/>
                <a:cs typeface="Arial" charset="0"/>
              </a:rPr>
              <a:t>Centre Hospitalier de Luxembourg</a:t>
            </a:r>
            <a:r>
              <a:rPr lang="de-DE" sz="6000" dirty="0">
                <a:solidFill>
                  <a:schemeClr val="bg1"/>
                </a:solidFill>
                <a:latin typeface="Arial" charset="0"/>
                <a:cs typeface="Arial" charset="0"/>
              </a:rPr>
              <a:t/>
            </a:r>
            <a:br>
              <a:rPr lang="de-DE" sz="6000" dirty="0">
                <a:solidFill>
                  <a:schemeClr val="bg1"/>
                </a:solidFill>
                <a:latin typeface="Arial" charset="0"/>
                <a:cs typeface="Arial" charset="0"/>
              </a:rPr>
            </a:br>
            <a:endParaRPr lang="de-DE" dirty="0">
              <a:solidFill>
                <a:schemeClr val="bg1"/>
              </a:solidFill>
            </a:endParaRPr>
          </a:p>
        </p:txBody>
      </p:sp>
      <p:pic>
        <p:nvPicPr>
          <p:cNvPr id="10246"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008063"/>
            <a:ext cx="66802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äsentation CH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Schwarz .thmx</Template>
  <TotalTime>145</TotalTime>
  <Words>1262</Words>
  <Application>Microsoft Office PowerPoint</Application>
  <PresentationFormat>Affichage à l'écran (4:3)</PresentationFormat>
  <Paragraphs>345</Paragraphs>
  <Slides>52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52</vt:i4>
      </vt:variant>
    </vt:vector>
  </HeadingPairs>
  <TitlesOfParts>
    <vt:vector size="56" baseType="lpstr">
      <vt:lpstr>Calibri</vt:lpstr>
      <vt:lpstr>MS PGothic</vt:lpstr>
      <vt:lpstr>Arial</vt:lpstr>
      <vt:lpstr>Präsentation CHL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Office 2004 Test Drive User</dc:creator>
  <cp:lastModifiedBy>Weitz</cp:lastModifiedBy>
  <cp:revision>123</cp:revision>
  <cp:lastPrinted>2015-07-24T12:50:30Z</cp:lastPrinted>
  <dcterms:created xsi:type="dcterms:W3CDTF">2012-06-07T10:15:10Z</dcterms:created>
  <dcterms:modified xsi:type="dcterms:W3CDTF">2020-09-28T15:08:15Z</dcterms:modified>
</cp:coreProperties>
</file>