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1" r:id="rId4"/>
    <p:sldId id="260" r:id="rId5"/>
    <p:sldId id="262" r:id="rId6"/>
    <p:sldId id="263" r:id="rId7"/>
    <p:sldId id="302" r:id="rId8"/>
    <p:sldId id="311" r:id="rId9"/>
    <p:sldId id="264" r:id="rId10"/>
    <p:sldId id="266" r:id="rId11"/>
    <p:sldId id="303" r:id="rId12"/>
    <p:sldId id="267" r:id="rId13"/>
    <p:sldId id="268" r:id="rId14"/>
    <p:sldId id="269" r:id="rId15"/>
    <p:sldId id="301" r:id="rId16"/>
    <p:sldId id="270" r:id="rId17"/>
    <p:sldId id="310" r:id="rId18"/>
    <p:sldId id="271" r:id="rId19"/>
    <p:sldId id="272" r:id="rId20"/>
    <p:sldId id="312" r:id="rId21"/>
    <p:sldId id="304" r:id="rId22"/>
    <p:sldId id="309" r:id="rId23"/>
    <p:sldId id="273" r:id="rId24"/>
    <p:sldId id="276" r:id="rId25"/>
    <p:sldId id="275" r:id="rId26"/>
    <p:sldId id="277" r:id="rId27"/>
    <p:sldId id="305" r:id="rId28"/>
    <p:sldId id="278" r:id="rId29"/>
    <p:sldId id="313" r:id="rId30"/>
    <p:sldId id="279" r:id="rId31"/>
    <p:sldId id="315" r:id="rId32"/>
    <p:sldId id="281" r:id="rId33"/>
    <p:sldId id="280" r:id="rId34"/>
    <p:sldId id="282" r:id="rId35"/>
    <p:sldId id="283" r:id="rId36"/>
    <p:sldId id="306" r:id="rId37"/>
    <p:sldId id="284" r:id="rId38"/>
    <p:sldId id="286" r:id="rId39"/>
    <p:sldId id="287" r:id="rId40"/>
    <p:sldId id="288" r:id="rId41"/>
    <p:sldId id="289" r:id="rId42"/>
    <p:sldId id="307" r:id="rId43"/>
    <p:sldId id="290" r:id="rId44"/>
    <p:sldId id="291" r:id="rId45"/>
    <p:sldId id="292" r:id="rId46"/>
    <p:sldId id="300" r:id="rId47"/>
    <p:sldId id="316" r:id="rId48"/>
    <p:sldId id="293" r:id="rId49"/>
    <p:sldId id="294" r:id="rId50"/>
    <p:sldId id="296" r:id="rId51"/>
    <p:sldId id="297" r:id="rId52"/>
    <p:sldId id="308" r:id="rId5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5A766E-FA20-484D-818D-387BC0215FF6}" v="7" dt="2023-11-29T21:14:28.41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20"/>
    <p:restoredTop sz="94638"/>
  </p:normalViewPr>
  <p:slideViewPr>
    <p:cSldViewPr snapToGrid="0">
      <p:cViewPr varScale="1">
        <p:scale>
          <a:sx n="45" d="100"/>
          <a:sy n="45" d="100"/>
        </p:scale>
        <p:origin x="53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BC8B73-1D73-387E-7D7B-61333291B90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F0E3E33A-14D1-6C9C-E95E-423AB6B38E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D76DFD2-E7E7-97F3-244B-C78BD4EBCF4B}"/>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8DDF72EF-1366-EF91-519D-245D7C157A9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42C3A44-C47C-5632-B599-9AD01CEEF2C5}"/>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149800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7FBD6A-E9E5-0253-99D6-CE96C6038F9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DE6A11F-8F23-1DBB-26F9-B69C5E99C3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50D89F6-78EC-C741-B7FD-ADC836AE807F}"/>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EFD0EA67-860F-A97F-2F4E-C14C54816E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05F12A-DBE9-7B53-F7C6-14F5E314867E}"/>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130888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1F915E3-4CED-3B2E-A393-D0E6CDA3AEC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5FF338D-7199-7461-1264-28452292DF2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978CA7A-F05B-8FCE-41C2-C7DF2C61964D}"/>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3CC6BC36-70AF-64F4-FCA8-17BE51F692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1BC1A36-4D10-C1C5-F551-6DA097410601}"/>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1331962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524EEB-A140-3FE1-C990-DBEE97AC84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042713-5288-FE71-F198-1AF350DE7F3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7243A9-1C4F-1452-D54E-A671A3A96BA8}"/>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364F9B22-8656-F587-B25C-75558250378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1EB0BE2-2DFC-5141-C76F-417645B91CE3}"/>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286087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84C72C-4691-56F3-3507-862ECE80709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A1A5D0B-A171-3FA6-7452-CEC2E2D8F8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C94A32E-8299-B840-EF9E-B79F5C8307C6}"/>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9DF7CD5B-2B77-2A44-8F74-191CCB8305E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1E80494-4D5D-9F98-E34A-39DBF8EE2022}"/>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834764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AFC48-E3D0-FE75-2F3B-4ABD1B92AA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E3C7E92-987B-142B-376A-54206B6C4AD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7347271-43DF-CE82-2F2B-01B5A5C7099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9CC4A15-FAB3-7D00-CECB-AEE0C62D2392}"/>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AB8F1255-3E78-A8A2-DCA2-AB62EC75920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0765CBB-B503-42F5-E3FC-EA50816BA7C8}"/>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20203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ABBD06-08F2-1DF0-E271-3A52557B9F0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A9935B2-895F-2CAE-90D3-755A07F939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2F96975-67E2-C311-4FBF-AB349C75074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C0C9995-3667-0877-4B5A-3F298E6F92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D203AE97-2882-D476-737A-42F2ABEF98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D521D3B-226C-68D5-47CB-783FB69D847E}"/>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8" name="Espace réservé du pied de page 7">
            <a:extLst>
              <a:ext uri="{FF2B5EF4-FFF2-40B4-BE49-F238E27FC236}">
                <a16:creationId xmlns:a16="http://schemas.microsoft.com/office/drawing/2014/main" id="{9F05AA11-F052-DAE5-5085-6C890001364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FA539AE-78B1-EB25-2653-D28A978E2E0B}"/>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658314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E8070-BAA1-6A5C-6E5C-DDDCAE2C5F4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040AC84-7904-0B04-21A2-080DB17C5EB3}"/>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4" name="Espace réservé du pied de page 3">
            <a:extLst>
              <a:ext uri="{FF2B5EF4-FFF2-40B4-BE49-F238E27FC236}">
                <a16:creationId xmlns:a16="http://schemas.microsoft.com/office/drawing/2014/main" id="{9845E60F-9C3A-9A15-123D-F671BAB613F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FD95CFE-775A-0A14-AF7A-14F5B36E458F}"/>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189497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D8E3A19-85DD-2C43-52B7-989884710E6A}"/>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3" name="Espace réservé du pied de page 2">
            <a:extLst>
              <a:ext uri="{FF2B5EF4-FFF2-40B4-BE49-F238E27FC236}">
                <a16:creationId xmlns:a16="http://schemas.microsoft.com/office/drawing/2014/main" id="{754F3EB4-0DEE-28EC-D26F-DA51906A43D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1A5B18D-3F5E-71BF-B8A7-E8425C410965}"/>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2475538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D9A70C-5F75-7587-D783-968A7F6044B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32DFD57-2165-26F2-7780-853BD5FBF6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3C3D56F-A595-FD5C-4AB9-852050C55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2E643E2-D5C3-C621-3241-E24BF5A72850}"/>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D5508B4E-41D2-909A-3A04-FAB8CAB74D7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1794D1-D791-F4AE-404A-A1B2ED9D1A03}"/>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309311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1E845-01E4-BDE8-A65D-47C416413E2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D4021AD-5861-A29A-CF5A-93ED90CE0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AD20E3F-2A88-0FAA-78B7-0E477AFD0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ACF6360-A050-0589-B94C-D3767EC919D6}"/>
              </a:ext>
            </a:extLst>
          </p:cNvPr>
          <p:cNvSpPr>
            <a:spLocks noGrp="1"/>
          </p:cNvSpPr>
          <p:nvPr>
            <p:ph type="dt" sz="half" idx="10"/>
          </p:nvPr>
        </p:nvSpPr>
        <p:spPr/>
        <p:txBody>
          <a:bodyPr/>
          <a:lstStyle/>
          <a:p>
            <a:fld id="{DF28AD9E-D995-2A40-9D98-6D7CD084C484}" type="datetimeFigureOut">
              <a:rPr lang="fr-FR" smtClean="0"/>
              <a:t>30/11/2023</a:t>
            </a:fld>
            <a:endParaRPr lang="fr-FR"/>
          </a:p>
        </p:txBody>
      </p:sp>
      <p:sp>
        <p:nvSpPr>
          <p:cNvPr id="6" name="Espace réservé du pied de page 5">
            <a:extLst>
              <a:ext uri="{FF2B5EF4-FFF2-40B4-BE49-F238E27FC236}">
                <a16:creationId xmlns:a16="http://schemas.microsoft.com/office/drawing/2014/main" id="{3175313F-66DD-9976-09F7-5BF6FAE1C53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FF944D9-84CD-21A1-A1CE-F670D7D5BF72}"/>
              </a:ext>
            </a:extLst>
          </p:cNvPr>
          <p:cNvSpPr>
            <a:spLocks noGrp="1"/>
          </p:cNvSpPr>
          <p:nvPr>
            <p:ph type="sldNum" sz="quarter" idx="12"/>
          </p:nvPr>
        </p:nvSpPr>
        <p:spPr/>
        <p:txBody>
          <a:bodyPr/>
          <a:lstStyle/>
          <a:p>
            <a:fld id="{24254B7B-9D31-7342-8290-16D425027330}" type="slidenum">
              <a:rPr lang="fr-FR" smtClean="0"/>
              <a:t>‹N°›</a:t>
            </a:fld>
            <a:endParaRPr lang="fr-FR"/>
          </a:p>
        </p:txBody>
      </p:sp>
    </p:spTree>
    <p:extLst>
      <p:ext uri="{BB962C8B-B14F-4D97-AF65-F5344CB8AC3E}">
        <p14:creationId xmlns:p14="http://schemas.microsoft.com/office/powerpoint/2010/main" val="1434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62A2568-4040-68B3-BD92-7A504902A1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69F29D5-B0E7-23D4-5D0F-355E328BD1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E56273D-8A26-BDCA-479A-1E2416FE07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28AD9E-D995-2A40-9D98-6D7CD084C484}" type="datetimeFigureOut">
              <a:rPr lang="fr-FR" smtClean="0"/>
              <a:t>30/11/2023</a:t>
            </a:fld>
            <a:endParaRPr lang="fr-FR"/>
          </a:p>
        </p:txBody>
      </p:sp>
      <p:sp>
        <p:nvSpPr>
          <p:cNvPr id="5" name="Espace réservé du pied de page 4">
            <a:extLst>
              <a:ext uri="{FF2B5EF4-FFF2-40B4-BE49-F238E27FC236}">
                <a16:creationId xmlns:a16="http://schemas.microsoft.com/office/drawing/2014/main" id="{EE88BA0F-30A4-564B-6AA6-4A2F1323AE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257CCCE-4402-9CD0-008C-ECF6D20F5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54B7B-9D31-7342-8290-16D425027330}" type="slidenum">
              <a:rPr lang="fr-FR" smtClean="0"/>
              <a:t>‹N°›</a:t>
            </a:fld>
            <a:endParaRPr lang="fr-FR"/>
          </a:p>
        </p:txBody>
      </p:sp>
    </p:spTree>
    <p:extLst>
      <p:ext uri="{BB962C8B-B14F-4D97-AF65-F5344CB8AC3E}">
        <p14:creationId xmlns:p14="http://schemas.microsoft.com/office/powerpoint/2010/main" val="2453458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92BA49-2FC0-42E3-439F-AF33A8BC314B}"/>
              </a:ext>
            </a:extLst>
          </p:cNvPr>
          <p:cNvSpPr>
            <a:spLocks noGrp="1"/>
          </p:cNvSpPr>
          <p:nvPr>
            <p:ph type="ctrTitle"/>
          </p:nvPr>
        </p:nvSpPr>
        <p:spPr/>
        <p:txBody>
          <a:bodyPr/>
          <a:lstStyle/>
          <a:p>
            <a:r>
              <a:rPr lang="fr-FR" dirty="0"/>
              <a:t>Immunoglobulines et indications neurologiques </a:t>
            </a:r>
          </a:p>
        </p:txBody>
      </p:sp>
      <p:sp>
        <p:nvSpPr>
          <p:cNvPr id="3" name="Sous-titre 2">
            <a:extLst>
              <a:ext uri="{FF2B5EF4-FFF2-40B4-BE49-F238E27FC236}">
                <a16:creationId xmlns:a16="http://schemas.microsoft.com/office/drawing/2014/main" id="{08693F12-8AC6-97E2-6388-9CEDAC2F7D62}"/>
              </a:ext>
            </a:extLst>
          </p:cNvPr>
          <p:cNvSpPr>
            <a:spLocks noGrp="1"/>
          </p:cNvSpPr>
          <p:nvPr>
            <p:ph type="subTitle" idx="1"/>
          </p:nvPr>
        </p:nvSpPr>
        <p:spPr/>
        <p:txBody>
          <a:bodyPr>
            <a:normAutofit lnSpcReduction="10000"/>
          </a:bodyPr>
          <a:lstStyle/>
          <a:p>
            <a:r>
              <a:rPr lang="fr-FR" dirty="0"/>
              <a:t>Dr Michel Hoffmann</a:t>
            </a:r>
          </a:p>
          <a:p>
            <a:r>
              <a:rPr lang="fr-FR" dirty="0"/>
              <a:t>Neurologue </a:t>
            </a:r>
            <a:r>
              <a:rPr lang="fr-FR" dirty="0" err="1"/>
              <a:t>CHdN</a:t>
            </a:r>
            <a:r>
              <a:rPr lang="fr-FR" dirty="0"/>
              <a:t> Ettelbruck </a:t>
            </a:r>
          </a:p>
          <a:p>
            <a:r>
              <a:rPr lang="fr-FR" dirty="0"/>
              <a:t>DIU en Myologie</a:t>
            </a:r>
          </a:p>
          <a:p>
            <a:r>
              <a:rPr lang="fr-FR" dirty="0"/>
              <a:t>Membre du « </a:t>
            </a:r>
            <a:r>
              <a:rPr lang="fr-FR" dirty="0" err="1"/>
              <a:t>Committee</a:t>
            </a:r>
            <a:r>
              <a:rPr lang="fr-FR" dirty="0"/>
              <a:t> for </a:t>
            </a:r>
            <a:r>
              <a:rPr lang="fr-FR" dirty="0" err="1"/>
              <a:t>Orphan</a:t>
            </a:r>
            <a:r>
              <a:rPr lang="fr-FR" dirty="0"/>
              <a:t> </a:t>
            </a:r>
            <a:r>
              <a:rPr lang="fr-FR" dirty="0" err="1"/>
              <a:t>Medicinal</a:t>
            </a:r>
            <a:r>
              <a:rPr lang="fr-FR" dirty="0"/>
              <a:t> </a:t>
            </a:r>
            <a:r>
              <a:rPr lang="fr-FR" dirty="0" err="1"/>
              <a:t>Products</a:t>
            </a:r>
            <a:r>
              <a:rPr lang="fr-FR" dirty="0"/>
              <a:t> » (COMP/EMA)</a:t>
            </a:r>
          </a:p>
        </p:txBody>
      </p:sp>
    </p:spTree>
    <p:extLst>
      <p:ext uri="{BB962C8B-B14F-4D97-AF65-F5344CB8AC3E}">
        <p14:creationId xmlns:p14="http://schemas.microsoft.com/office/powerpoint/2010/main" val="3378241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EEF16A-B76E-4DBB-72EB-3F3A05507FBF}"/>
              </a:ext>
            </a:extLst>
          </p:cNvPr>
          <p:cNvSpPr>
            <a:spLocks noGrp="1"/>
          </p:cNvSpPr>
          <p:nvPr>
            <p:ph type="title"/>
          </p:nvPr>
        </p:nvSpPr>
        <p:spPr/>
        <p:txBody>
          <a:bodyPr/>
          <a:lstStyle/>
          <a:p>
            <a:pPr algn="ctr"/>
            <a:r>
              <a:rPr lang="fr-FR" b="1" dirty="0" err="1"/>
              <a:t>Myasthénia</a:t>
            </a:r>
            <a:r>
              <a:rPr lang="fr-FR" b="1" dirty="0"/>
              <a:t> gravis</a:t>
            </a:r>
          </a:p>
        </p:txBody>
      </p:sp>
      <p:sp>
        <p:nvSpPr>
          <p:cNvPr id="3" name="Espace réservé du contenu 2">
            <a:extLst>
              <a:ext uri="{FF2B5EF4-FFF2-40B4-BE49-F238E27FC236}">
                <a16:creationId xmlns:a16="http://schemas.microsoft.com/office/drawing/2014/main" id="{1CAF5C23-C97B-0758-2202-B76C9306A98E}"/>
              </a:ext>
            </a:extLst>
          </p:cNvPr>
          <p:cNvSpPr>
            <a:spLocks noGrp="1"/>
          </p:cNvSpPr>
          <p:nvPr>
            <p:ph idx="1"/>
          </p:nvPr>
        </p:nvSpPr>
        <p:spPr/>
        <p:txBody>
          <a:bodyPr>
            <a:normAutofit fontScale="92500" lnSpcReduction="20000"/>
          </a:bodyPr>
          <a:lstStyle/>
          <a:p>
            <a:r>
              <a:rPr lang="fr-FR" dirty="0"/>
              <a:t>Maladie neuro-musculaire auto-immune avec faiblesse musculaire fluctuante des muscles oculaires, des extrémités, du bulbe et de la respiration</a:t>
            </a:r>
          </a:p>
          <a:p>
            <a:r>
              <a:rPr lang="fr-FR" dirty="0"/>
              <a:t>Prévalence 2,5/10000 </a:t>
            </a:r>
            <a:r>
              <a:rPr lang="fr-FR" dirty="0">
                <a:sym typeface="Wingdings" pitchFamily="2" charset="2"/>
              </a:rPr>
              <a:t> Maladie Rare</a:t>
            </a:r>
            <a:endParaRPr lang="fr-FR" dirty="0"/>
          </a:p>
          <a:p>
            <a:r>
              <a:rPr lang="fr-FR" dirty="0"/>
              <a:t>Anticorps ciblant la membrane post-synaptique de la jonction neuromusculaire (anticorps des récepteurs de l`</a:t>
            </a:r>
            <a:r>
              <a:rPr lang="fr-FR" dirty="0" err="1"/>
              <a:t>acétylecholine</a:t>
            </a:r>
            <a:r>
              <a:rPr lang="fr-FR" dirty="0"/>
              <a:t> </a:t>
            </a:r>
            <a:r>
              <a:rPr lang="fr-FR" dirty="0" err="1"/>
              <a:t>AchR</a:t>
            </a:r>
            <a:r>
              <a:rPr lang="fr-FR" dirty="0"/>
              <a:t>)</a:t>
            </a:r>
          </a:p>
          <a:p>
            <a:r>
              <a:rPr lang="fr-FR" dirty="0"/>
              <a:t>La production des anticorps </a:t>
            </a:r>
            <a:r>
              <a:rPr lang="fr-FR" dirty="0" err="1"/>
              <a:t>AchR</a:t>
            </a:r>
            <a:r>
              <a:rPr lang="fr-FR" dirty="0"/>
              <a:t> est un processus dépendant des lymphocytes  T</a:t>
            </a:r>
          </a:p>
          <a:p>
            <a:r>
              <a:rPr lang="fr-FR" dirty="0"/>
              <a:t>Le taux des anticorps ne correspond pas obligatoirement à la sévérité de la maladie </a:t>
            </a:r>
          </a:p>
          <a:p>
            <a:r>
              <a:rPr lang="fr-FR" dirty="0"/>
              <a:t>Chez certains patients, le taux des </a:t>
            </a:r>
            <a:r>
              <a:rPr lang="fr-FR" dirty="0" err="1"/>
              <a:t>AChR</a:t>
            </a:r>
            <a:r>
              <a:rPr lang="fr-FR" dirty="0"/>
              <a:t> anticorps peut être un outil utile pour </a:t>
            </a:r>
            <a:r>
              <a:rPr lang="fr-FR" dirty="0" err="1"/>
              <a:t>monitoriser</a:t>
            </a:r>
            <a:r>
              <a:rPr lang="fr-FR" dirty="0"/>
              <a:t> la maladie et la thérapie</a:t>
            </a:r>
          </a:p>
        </p:txBody>
      </p:sp>
    </p:spTree>
    <p:extLst>
      <p:ext uri="{BB962C8B-B14F-4D97-AF65-F5344CB8AC3E}">
        <p14:creationId xmlns:p14="http://schemas.microsoft.com/office/powerpoint/2010/main" val="175371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DBBC3B-4D3F-2124-072D-B5D13CFD6985}"/>
              </a:ext>
            </a:extLst>
          </p:cNvPr>
          <p:cNvSpPr>
            <a:spLocks noGrp="1"/>
          </p:cNvSpPr>
          <p:nvPr>
            <p:ph type="title"/>
          </p:nvPr>
        </p:nvSpPr>
        <p:spPr/>
        <p:txBody>
          <a:bodyPr/>
          <a:lstStyle/>
          <a:p>
            <a:r>
              <a:rPr lang="fr-FR" dirty="0"/>
              <a:t>Jonction neuro-musculaire</a:t>
            </a:r>
          </a:p>
        </p:txBody>
      </p:sp>
      <p:pic>
        <p:nvPicPr>
          <p:cNvPr id="1026" name="Picture 2">
            <a:extLst>
              <a:ext uri="{FF2B5EF4-FFF2-40B4-BE49-F238E27FC236}">
                <a16:creationId xmlns:a16="http://schemas.microsoft.com/office/drawing/2014/main" id="{173A0957-52E0-78CA-D668-D25C1BB718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2343" y="1825625"/>
            <a:ext cx="68473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09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DA4CFF-B039-3F0A-4041-AE3D592ECA92}"/>
              </a:ext>
            </a:extLst>
          </p:cNvPr>
          <p:cNvSpPr>
            <a:spLocks noGrp="1"/>
          </p:cNvSpPr>
          <p:nvPr>
            <p:ph type="title"/>
          </p:nvPr>
        </p:nvSpPr>
        <p:spPr/>
        <p:txBody>
          <a:bodyPr/>
          <a:lstStyle/>
          <a:p>
            <a:r>
              <a:rPr lang="fr-FR" dirty="0"/>
              <a:t>Myasthénie formes rares</a:t>
            </a:r>
          </a:p>
        </p:txBody>
      </p:sp>
      <p:sp>
        <p:nvSpPr>
          <p:cNvPr id="3" name="Espace réservé du contenu 2">
            <a:extLst>
              <a:ext uri="{FF2B5EF4-FFF2-40B4-BE49-F238E27FC236}">
                <a16:creationId xmlns:a16="http://schemas.microsoft.com/office/drawing/2014/main" id="{610323FD-66EA-5065-4D88-2D8F9C72126D}"/>
              </a:ext>
            </a:extLst>
          </p:cNvPr>
          <p:cNvSpPr>
            <a:spLocks noGrp="1"/>
          </p:cNvSpPr>
          <p:nvPr>
            <p:ph idx="1"/>
          </p:nvPr>
        </p:nvSpPr>
        <p:spPr/>
        <p:txBody>
          <a:bodyPr/>
          <a:lstStyle/>
          <a:p>
            <a:r>
              <a:rPr lang="fr-FR" dirty="0"/>
              <a:t>Myasthénie avec  </a:t>
            </a:r>
          </a:p>
          <a:p>
            <a:pPr marL="0" indent="0">
              <a:buNone/>
            </a:pPr>
            <a:r>
              <a:rPr lang="fr-FR" dirty="0"/>
              <a:t>	Anticorps Anti </a:t>
            </a:r>
            <a:r>
              <a:rPr lang="fr-FR" dirty="0" err="1"/>
              <a:t>MuSK</a:t>
            </a:r>
            <a:r>
              <a:rPr lang="fr-FR" dirty="0"/>
              <a:t> (anticorps muscle </a:t>
            </a:r>
            <a:r>
              <a:rPr lang="fr-FR" dirty="0" err="1"/>
              <a:t>specific</a:t>
            </a:r>
            <a:r>
              <a:rPr lang="fr-FR" dirty="0"/>
              <a:t> tyrosine 		kinase </a:t>
            </a:r>
            <a:r>
              <a:rPr lang="fr-FR" dirty="0" err="1"/>
              <a:t>receptor</a:t>
            </a:r>
            <a:r>
              <a:rPr lang="fr-FR" dirty="0"/>
              <a:t>) 4-7%</a:t>
            </a:r>
          </a:p>
          <a:p>
            <a:pPr marL="0" indent="0">
              <a:buNone/>
            </a:pPr>
            <a:r>
              <a:rPr lang="fr-FR" dirty="0"/>
              <a:t>	</a:t>
            </a:r>
            <a:r>
              <a:rPr lang="fr-FR" dirty="0">
                <a:sym typeface="Wingdings" pitchFamily="2" charset="2"/>
              </a:rPr>
              <a:t> Prépondérance féminine, d</a:t>
            </a:r>
            <a:r>
              <a:rPr lang="fr-FR" dirty="0"/>
              <a:t>ifférence des symptômes 	(symptômes </a:t>
            </a:r>
            <a:r>
              <a:rPr lang="fr-FR" dirty="0" err="1"/>
              <a:t>oculo</a:t>
            </a:r>
            <a:r>
              <a:rPr lang="fr-FR"/>
              <a:t>-bulbaires</a:t>
            </a:r>
            <a:r>
              <a:rPr lang="fr-FR" dirty="0"/>
              <a:t>) et de la réponse aux thérapies</a:t>
            </a:r>
          </a:p>
          <a:p>
            <a:r>
              <a:rPr lang="fr-FR" dirty="0"/>
              <a:t>Myasthénie </a:t>
            </a:r>
            <a:r>
              <a:rPr lang="fr-FR" dirty="0" err="1"/>
              <a:t>séro-négative</a:t>
            </a:r>
            <a:r>
              <a:rPr lang="fr-FR" dirty="0"/>
              <a:t>: </a:t>
            </a:r>
            <a:r>
              <a:rPr lang="fr-FR" dirty="0" err="1"/>
              <a:t>Lipo-Protein</a:t>
            </a:r>
            <a:r>
              <a:rPr lang="fr-FR" dirty="0"/>
              <a:t> 4 Anticorps, </a:t>
            </a:r>
            <a:r>
              <a:rPr lang="fr-FR" dirty="0" err="1"/>
              <a:t>Cortacin</a:t>
            </a:r>
            <a:r>
              <a:rPr lang="fr-FR" dirty="0"/>
              <a:t> Anticorps…</a:t>
            </a:r>
          </a:p>
          <a:p>
            <a:r>
              <a:rPr lang="fr-FR" dirty="0"/>
              <a:t>Myasthénie </a:t>
            </a:r>
            <a:r>
              <a:rPr lang="fr-FR" dirty="0" err="1"/>
              <a:t>séro-négative</a:t>
            </a:r>
            <a:r>
              <a:rPr lang="fr-FR" dirty="0"/>
              <a:t> (sans détection d`anticorps)</a:t>
            </a:r>
          </a:p>
        </p:txBody>
      </p:sp>
    </p:spTree>
    <p:extLst>
      <p:ext uri="{BB962C8B-B14F-4D97-AF65-F5344CB8AC3E}">
        <p14:creationId xmlns:p14="http://schemas.microsoft.com/office/powerpoint/2010/main" val="5813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377AD3-B2CC-83DF-6758-A5E96BF38675}"/>
              </a:ext>
            </a:extLst>
          </p:cNvPr>
          <p:cNvSpPr>
            <a:spLocks noGrp="1"/>
          </p:cNvSpPr>
          <p:nvPr>
            <p:ph type="title"/>
          </p:nvPr>
        </p:nvSpPr>
        <p:spPr/>
        <p:txBody>
          <a:bodyPr/>
          <a:lstStyle/>
          <a:p>
            <a:r>
              <a:rPr lang="fr-FR" dirty="0"/>
              <a:t>Myasthénie avec Anticorps </a:t>
            </a:r>
            <a:r>
              <a:rPr lang="fr-FR" dirty="0" err="1"/>
              <a:t>AChR</a:t>
            </a:r>
            <a:endParaRPr lang="fr-FR" dirty="0"/>
          </a:p>
        </p:txBody>
      </p:sp>
      <p:sp>
        <p:nvSpPr>
          <p:cNvPr id="3" name="Espace réservé du contenu 2">
            <a:extLst>
              <a:ext uri="{FF2B5EF4-FFF2-40B4-BE49-F238E27FC236}">
                <a16:creationId xmlns:a16="http://schemas.microsoft.com/office/drawing/2014/main" id="{57BE21E9-5FCE-18EE-EA7A-353D1C650E81}"/>
              </a:ext>
            </a:extLst>
          </p:cNvPr>
          <p:cNvSpPr>
            <a:spLocks noGrp="1"/>
          </p:cNvSpPr>
          <p:nvPr>
            <p:ph idx="1"/>
          </p:nvPr>
        </p:nvSpPr>
        <p:spPr/>
        <p:txBody>
          <a:bodyPr/>
          <a:lstStyle/>
          <a:p>
            <a:r>
              <a:rPr lang="fr-FR" dirty="0"/>
              <a:t>Rôle du thymus: 60-70% hyperplasie, 10-12% thymome </a:t>
            </a:r>
            <a:r>
              <a:rPr lang="fr-FR" sz="1200" dirty="0"/>
              <a:t>(</a:t>
            </a:r>
            <a:r>
              <a:rPr lang="fr-FR" sz="1200" dirty="0" err="1"/>
              <a:t>Gilhus</a:t>
            </a:r>
            <a:r>
              <a:rPr lang="fr-FR" sz="1200" dirty="0"/>
              <a:t> N </a:t>
            </a:r>
            <a:r>
              <a:rPr lang="fr-FR" sz="1200" dirty="0" err="1"/>
              <a:t>Engl</a:t>
            </a:r>
            <a:r>
              <a:rPr lang="fr-FR" sz="1200" dirty="0"/>
              <a:t> J Med 2016)</a:t>
            </a:r>
          </a:p>
          <a:p>
            <a:pPr>
              <a:buFont typeface="Wingdings" pitchFamily="2" charset="2"/>
              <a:buChar char="à"/>
            </a:pPr>
            <a:r>
              <a:rPr lang="fr-FR" dirty="0">
                <a:sym typeface="Wingdings" pitchFamily="2" charset="2"/>
              </a:rPr>
              <a:t>Amélioration après thymectomie</a:t>
            </a:r>
          </a:p>
          <a:p>
            <a:pPr marL="0" indent="0">
              <a:buNone/>
            </a:pPr>
            <a:endParaRPr lang="fr-FR" dirty="0">
              <a:sym typeface="Wingdings" pitchFamily="2" charset="2"/>
            </a:endParaRPr>
          </a:p>
          <a:p>
            <a:pPr marL="0" indent="0">
              <a:buNone/>
            </a:pPr>
            <a:r>
              <a:rPr lang="fr-FR" dirty="0">
                <a:sym typeface="Wingdings" pitchFamily="2" charset="2"/>
              </a:rPr>
              <a:t>Facteurs génétiques (HLA-B8, DRw3, DQw2)</a:t>
            </a:r>
          </a:p>
          <a:p>
            <a:pPr marL="0" indent="0">
              <a:buNone/>
            </a:pPr>
            <a:r>
              <a:rPr lang="fr-FR" dirty="0">
                <a:sym typeface="Wingdings" pitchFamily="2" charset="2"/>
              </a:rPr>
              <a:t>Association avec d`autres maladies auto-immunes (lupus, arthrite </a:t>
            </a:r>
            <a:r>
              <a:rPr lang="fr-FR" dirty="0" err="1">
                <a:sym typeface="Wingdings" pitchFamily="2" charset="2"/>
              </a:rPr>
              <a:t>rhumatoide</a:t>
            </a:r>
            <a:r>
              <a:rPr lang="fr-FR" dirty="0">
                <a:sym typeface="Wingdings" pitchFamily="2" charset="2"/>
              </a:rPr>
              <a:t>, </a:t>
            </a:r>
            <a:r>
              <a:rPr lang="fr-FR" dirty="0" err="1">
                <a:sym typeface="Wingdings" pitchFamily="2" charset="2"/>
              </a:rPr>
              <a:t>thyroidite</a:t>
            </a:r>
            <a:r>
              <a:rPr lang="fr-FR" dirty="0">
                <a:sym typeface="Wingdings" pitchFamily="2" charset="2"/>
              </a:rPr>
              <a:t>…) </a:t>
            </a:r>
            <a:r>
              <a:rPr lang="fr-FR" sz="1000" dirty="0">
                <a:sym typeface="Wingdings" pitchFamily="2" charset="2"/>
              </a:rPr>
              <a:t>(</a:t>
            </a:r>
            <a:r>
              <a:rPr lang="fr-FR" sz="1000" dirty="0" err="1">
                <a:sym typeface="Wingdings" pitchFamily="2" charset="2"/>
              </a:rPr>
              <a:t>Meraouna</a:t>
            </a:r>
            <a:r>
              <a:rPr lang="fr-FR" sz="1000" dirty="0">
                <a:sym typeface="Wingdings" pitchFamily="2" charset="2"/>
              </a:rPr>
              <a:t> et al. Blood, 2006)</a:t>
            </a:r>
            <a:endParaRPr lang="fr-FR" sz="1000" dirty="0"/>
          </a:p>
        </p:txBody>
      </p:sp>
    </p:spTree>
    <p:extLst>
      <p:ext uri="{BB962C8B-B14F-4D97-AF65-F5344CB8AC3E}">
        <p14:creationId xmlns:p14="http://schemas.microsoft.com/office/powerpoint/2010/main" val="406784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8F3248-7F90-CA42-F8CD-3FF213E527BC}"/>
              </a:ext>
            </a:extLst>
          </p:cNvPr>
          <p:cNvSpPr>
            <a:spLocks noGrp="1"/>
          </p:cNvSpPr>
          <p:nvPr>
            <p:ph type="title"/>
          </p:nvPr>
        </p:nvSpPr>
        <p:spPr/>
        <p:txBody>
          <a:bodyPr/>
          <a:lstStyle/>
          <a:p>
            <a:r>
              <a:rPr lang="fr-FR" dirty="0"/>
              <a:t>Myasthénie: Manifestations cliniques</a:t>
            </a:r>
          </a:p>
        </p:txBody>
      </p:sp>
      <p:sp>
        <p:nvSpPr>
          <p:cNvPr id="3" name="Espace réservé du contenu 2">
            <a:extLst>
              <a:ext uri="{FF2B5EF4-FFF2-40B4-BE49-F238E27FC236}">
                <a16:creationId xmlns:a16="http://schemas.microsoft.com/office/drawing/2014/main" id="{7B4EF008-F9FB-881C-32BE-B0B971A563E0}"/>
              </a:ext>
            </a:extLst>
          </p:cNvPr>
          <p:cNvSpPr>
            <a:spLocks noGrp="1"/>
          </p:cNvSpPr>
          <p:nvPr>
            <p:ph idx="1"/>
          </p:nvPr>
        </p:nvSpPr>
        <p:spPr/>
        <p:txBody>
          <a:bodyPr>
            <a:normAutofit/>
          </a:bodyPr>
          <a:lstStyle/>
          <a:p>
            <a:r>
              <a:rPr lang="fr-FR" dirty="0"/>
              <a:t>Atteinte oculaire 50%, bulbaire 15%, extrémités seules 5%</a:t>
            </a:r>
          </a:p>
          <a:p>
            <a:r>
              <a:rPr lang="fr-FR" dirty="0"/>
              <a:t>Forme oculaire: Ptosis, diplopie</a:t>
            </a:r>
          </a:p>
          <a:p>
            <a:r>
              <a:rPr lang="fr-FR" dirty="0"/>
              <a:t>Forme généralisée: faiblesse musculaire des extrémités, atteinte bulbaire (dysarthrie et dysphagie, faiblesse faciale), insuffisance respiratoire</a:t>
            </a:r>
          </a:p>
          <a:p>
            <a:r>
              <a:rPr lang="fr-FR" dirty="0"/>
              <a:t>Fluctuation diurne avec aggravation au cours de la journée ou après un effort</a:t>
            </a:r>
          </a:p>
          <a:p>
            <a:r>
              <a:rPr lang="fr-FR" dirty="0"/>
              <a:t>Aggravation progressive avec sévérité maximale à 2 ans </a:t>
            </a:r>
          </a:p>
          <a:p>
            <a:r>
              <a:rPr lang="fr-FR" dirty="0"/>
              <a:t>10% forme réfractaires aux thérapies</a:t>
            </a:r>
          </a:p>
        </p:txBody>
      </p:sp>
    </p:spTree>
    <p:extLst>
      <p:ext uri="{BB962C8B-B14F-4D97-AF65-F5344CB8AC3E}">
        <p14:creationId xmlns:p14="http://schemas.microsoft.com/office/powerpoint/2010/main" val="4210026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1D1F2-8319-E21E-3135-2927ADE6E771}"/>
              </a:ext>
            </a:extLst>
          </p:cNvPr>
          <p:cNvSpPr>
            <a:spLocks noGrp="1"/>
          </p:cNvSpPr>
          <p:nvPr>
            <p:ph type="title"/>
          </p:nvPr>
        </p:nvSpPr>
        <p:spPr/>
        <p:txBody>
          <a:bodyPr/>
          <a:lstStyle/>
          <a:p>
            <a:r>
              <a:rPr lang="fr-FR" dirty="0"/>
              <a:t>Myasthénie: Diagnostic</a:t>
            </a:r>
          </a:p>
        </p:txBody>
      </p:sp>
      <p:sp>
        <p:nvSpPr>
          <p:cNvPr id="3" name="Espace réservé du contenu 2">
            <a:extLst>
              <a:ext uri="{FF2B5EF4-FFF2-40B4-BE49-F238E27FC236}">
                <a16:creationId xmlns:a16="http://schemas.microsoft.com/office/drawing/2014/main" id="{C6166108-9625-5A60-225C-C3E138A9C224}"/>
              </a:ext>
            </a:extLst>
          </p:cNvPr>
          <p:cNvSpPr>
            <a:spLocks noGrp="1"/>
          </p:cNvSpPr>
          <p:nvPr>
            <p:ph idx="1"/>
          </p:nvPr>
        </p:nvSpPr>
        <p:spPr/>
        <p:txBody>
          <a:bodyPr/>
          <a:lstStyle/>
          <a:p>
            <a:r>
              <a:rPr lang="fr-FR" dirty="0"/>
              <a:t>Examen clinique caractéristique: </a:t>
            </a:r>
          </a:p>
          <a:p>
            <a:pPr marL="0" indent="0">
              <a:buNone/>
            </a:pPr>
            <a:r>
              <a:rPr lang="fr-FR" dirty="0"/>
              <a:t>	Ptosis ou diplopie (Test de Simpson)</a:t>
            </a:r>
          </a:p>
          <a:p>
            <a:pPr marL="0" indent="0">
              <a:buNone/>
            </a:pPr>
            <a:r>
              <a:rPr lang="fr-FR" dirty="0"/>
              <a:t>	Faiblesse musculaire pour maintenir la tête, les extrémités…</a:t>
            </a:r>
          </a:p>
          <a:p>
            <a:pPr marL="0" indent="0">
              <a:buNone/>
            </a:pPr>
            <a:r>
              <a:rPr lang="fr-FR" dirty="0"/>
              <a:t>Détection des anticorps </a:t>
            </a:r>
            <a:r>
              <a:rPr lang="fr-FR" dirty="0" err="1"/>
              <a:t>AChR</a:t>
            </a:r>
            <a:r>
              <a:rPr lang="fr-FR" dirty="0"/>
              <a:t> ou Anti </a:t>
            </a:r>
            <a:r>
              <a:rPr lang="fr-FR" dirty="0" err="1"/>
              <a:t>MuSK</a:t>
            </a:r>
            <a:endParaRPr lang="fr-FR" dirty="0"/>
          </a:p>
          <a:p>
            <a:pPr marL="0" indent="0">
              <a:buNone/>
            </a:pPr>
            <a:r>
              <a:rPr lang="fr-FR" dirty="0"/>
              <a:t>Examen neurophysiologique avec stimulation répétitive</a:t>
            </a:r>
          </a:p>
          <a:p>
            <a:pPr marL="0" indent="0">
              <a:buNone/>
            </a:pPr>
            <a:r>
              <a:rPr lang="fr-FR" dirty="0"/>
              <a:t>Test au </a:t>
            </a:r>
            <a:r>
              <a:rPr lang="fr-FR" dirty="0" err="1"/>
              <a:t>Tensilon</a:t>
            </a:r>
            <a:r>
              <a:rPr lang="fr-FR" dirty="0"/>
              <a:t>/</a:t>
            </a:r>
            <a:r>
              <a:rPr lang="fr-FR" dirty="0" err="1"/>
              <a:t>Camsilon</a:t>
            </a:r>
            <a:r>
              <a:rPr lang="fr-FR" dirty="0"/>
              <a:t> (non disponible)</a:t>
            </a:r>
          </a:p>
          <a:p>
            <a:pPr marL="0" indent="0">
              <a:buNone/>
            </a:pPr>
            <a:r>
              <a:rPr lang="fr-FR" dirty="0"/>
              <a:t>Test du glaçon</a:t>
            </a:r>
          </a:p>
        </p:txBody>
      </p:sp>
    </p:spTree>
    <p:extLst>
      <p:ext uri="{BB962C8B-B14F-4D97-AF65-F5344CB8AC3E}">
        <p14:creationId xmlns:p14="http://schemas.microsoft.com/office/powerpoint/2010/main" val="2561492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20B940-6DFB-0AB3-4089-46E2EC586568}"/>
              </a:ext>
            </a:extLst>
          </p:cNvPr>
          <p:cNvSpPr>
            <a:spLocks noGrp="1"/>
          </p:cNvSpPr>
          <p:nvPr>
            <p:ph type="title"/>
          </p:nvPr>
        </p:nvSpPr>
        <p:spPr/>
        <p:txBody>
          <a:bodyPr/>
          <a:lstStyle/>
          <a:p>
            <a:r>
              <a:rPr lang="fr-FR" dirty="0"/>
              <a:t>Myasthénie Thérapies</a:t>
            </a:r>
          </a:p>
        </p:txBody>
      </p:sp>
      <p:sp>
        <p:nvSpPr>
          <p:cNvPr id="3" name="Espace réservé du contenu 2">
            <a:extLst>
              <a:ext uri="{FF2B5EF4-FFF2-40B4-BE49-F238E27FC236}">
                <a16:creationId xmlns:a16="http://schemas.microsoft.com/office/drawing/2014/main" id="{6A2FCB56-1F2E-D079-0F79-6A63D01121F6}"/>
              </a:ext>
            </a:extLst>
          </p:cNvPr>
          <p:cNvSpPr>
            <a:spLocks noGrp="1"/>
          </p:cNvSpPr>
          <p:nvPr>
            <p:ph idx="1"/>
          </p:nvPr>
        </p:nvSpPr>
        <p:spPr/>
        <p:txBody>
          <a:bodyPr/>
          <a:lstStyle/>
          <a:p>
            <a:pPr marL="0" indent="0">
              <a:buNone/>
            </a:pPr>
            <a:r>
              <a:rPr lang="fr-FR" dirty="0"/>
              <a:t>Eviter/prévoir une aggravation: </a:t>
            </a:r>
          </a:p>
          <a:p>
            <a:pPr marL="0" indent="0">
              <a:buNone/>
            </a:pPr>
            <a:r>
              <a:rPr lang="fr-FR" dirty="0"/>
              <a:t>	Médicaments: </a:t>
            </a:r>
            <a:r>
              <a:rPr lang="fr-FR" dirty="0" err="1"/>
              <a:t>beta-bloquants</a:t>
            </a:r>
            <a:r>
              <a:rPr lang="fr-FR" dirty="0"/>
              <a:t>, aminoglycosides, 	fluoroquinolones, béta-	bloquants, Magnésium, </a:t>
            </a:r>
            <a:r>
              <a:rPr lang="fr-FR" dirty="0" err="1"/>
              <a:t>corticoides</a:t>
            </a:r>
            <a:r>
              <a:rPr lang="fr-FR" dirty="0"/>
              <a:t>, 	statines, </a:t>
            </a:r>
            <a:r>
              <a:rPr lang="fr-FR" dirty="0" err="1"/>
              <a:t>succinylcholine</a:t>
            </a:r>
            <a:r>
              <a:rPr lang="fr-FR" dirty="0"/>
              <a:t>…</a:t>
            </a:r>
          </a:p>
          <a:p>
            <a:pPr marL="0" indent="0">
              <a:buNone/>
            </a:pPr>
            <a:endParaRPr lang="fr-FR" dirty="0"/>
          </a:p>
          <a:p>
            <a:pPr marL="0" indent="0">
              <a:buNone/>
            </a:pPr>
            <a:r>
              <a:rPr lang="fr-FR" dirty="0"/>
              <a:t>	Maladies des voies respiratoires avec toux, fièvre…</a:t>
            </a:r>
          </a:p>
          <a:p>
            <a:pPr marL="0" indent="0">
              <a:buNone/>
            </a:pPr>
            <a:endParaRPr lang="fr-FR" dirty="0"/>
          </a:p>
          <a:p>
            <a:pPr marL="0" indent="0">
              <a:buNone/>
            </a:pPr>
            <a:r>
              <a:rPr lang="fr-FR" dirty="0"/>
              <a:t>	Opérations chirurgicales</a:t>
            </a:r>
          </a:p>
        </p:txBody>
      </p:sp>
    </p:spTree>
    <p:extLst>
      <p:ext uri="{BB962C8B-B14F-4D97-AF65-F5344CB8AC3E}">
        <p14:creationId xmlns:p14="http://schemas.microsoft.com/office/powerpoint/2010/main" val="4214615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88F1B1-54EB-7960-1EAA-764EFD96AA06}"/>
              </a:ext>
            </a:extLst>
          </p:cNvPr>
          <p:cNvSpPr>
            <a:spLocks noGrp="1"/>
          </p:cNvSpPr>
          <p:nvPr>
            <p:ph type="title"/>
          </p:nvPr>
        </p:nvSpPr>
        <p:spPr/>
        <p:txBody>
          <a:bodyPr/>
          <a:lstStyle/>
          <a:p>
            <a:endParaRPr lang="fr-LU"/>
          </a:p>
        </p:txBody>
      </p:sp>
      <p:graphicFrame>
        <p:nvGraphicFramePr>
          <p:cNvPr id="4" name="Espace réservé du contenu 3">
            <a:extLst>
              <a:ext uri="{FF2B5EF4-FFF2-40B4-BE49-F238E27FC236}">
                <a16:creationId xmlns:a16="http://schemas.microsoft.com/office/drawing/2014/main" id="{529A8C75-677E-CC81-AE39-D0A71E5FB482}"/>
              </a:ext>
            </a:extLst>
          </p:cNvPr>
          <p:cNvGraphicFramePr>
            <a:graphicFrameLocks noGrp="1"/>
          </p:cNvGraphicFramePr>
          <p:nvPr>
            <p:ph idx="1"/>
            <p:extLst>
              <p:ext uri="{D42A27DB-BD31-4B8C-83A1-F6EECF244321}">
                <p14:modId xmlns:p14="http://schemas.microsoft.com/office/powerpoint/2010/main" val="1484644657"/>
              </p:ext>
            </p:extLst>
          </p:nvPr>
        </p:nvGraphicFramePr>
        <p:xfrm>
          <a:off x="3219848" y="365125"/>
          <a:ext cx="4809334" cy="5777454"/>
        </p:xfrm>
        <a:graphic>
          <a:graphicData uri="http://schemas.openxmlformats.org/drawingml/2006/table">
            <a:tbl>
              <a:tblPr firstRow="1" firstCol="1" bandRow="1">
                <a:tableStyleId>{5C22544A-7EE6-4342-B048-85BDC9FD1C3A}</a:tableStyleId>
              </a:tblPr>
              <a:tblGrid>
                <a:gridCol w="1197799">
                  <a:extLst>
                    <a:ext uri="{9D8B030D-6E8A-4147-A177-3AD203B41FA5}">
                      <a16:colId xmlns:a16="http://schemas.microsoft.com/office/drawing/2014/main" val="557418857"/>
                    </a:ext>
                  </a:extLst>
                </a:gridCol>
                <a:gridCol w="104146">
                  <a:extLst>
                    <a:ext uri="{9D8B030D-6E8A-4147-A177-3AD203B41FA5}">
                      <a16:colId xmlns:a16="http://schemas.microsoft.com/office/drawing/2014/main" val="2375087229"/>
                    </a:ext>
                  </a:extLst>
                </a:gridCol>
                <a:gridCol w="3507389">
                  <a:extLst>
                    <a:ext uri="{9D8B030D-6E8A-4147-A177-3AD203B41FA5}">
                      <a16:colId xmlns:a16="http://schemas.microsoft.com/office/drawing/2014/main" val="4116547729"/>
                    </a:ext>
                  </a:extLst>
                </a:gridCol>
              </a:tblGrid>
              <a:tr h="109990">
                <a:tc gridSpan="3">
                  <a:txBody>
                    <a:bodyPr/>
                    <a:lstStyle/>
                    <a:p>
                      <a:pPr>
                        <a:lnSpc>
                          <a:spcPct val="115000"/>
                        </a:lnSpc>
                        <a:spcAft>
                          <a:spcPts val="1000"/>
                        </a:spcAft>
                      </a:pPr>
                      <a:r>
                        <a:rPr lang="fr-CH" sz="500">
                          <a:effectLst/>
                        </a:rPr>
                        <a:t>3)  Précautions pour l’utilisation des médicaments (liste ci-après non exhaustive)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3465929777"/>
                  </a:ext>
                </a:extLst>
              </a:tr>
              <a:tr h="109990">
                <a:tc gridSpan="3">
                  <a:txBody>
                    <a:bodyPr/>
                    <a:lstStyle/>
                    <a:p>
                      <a:pPr marL="342900" lvl="0" indent="-342900">
                        <a:lnSpc>
                          <a:spcPct val="115000"/>
                        </a:lnSpc>
                        <a:spcAft>
                          <a:spcPts val="1000"/>
                        </a:spcAft>
                        <a:buFont typeface="Symbol" panose="05050102010706020507" pitchFamily="18" charset="2"/>
                        <a:buChar char=""/>
                      </a:pPr>
                      <a:r>
                        <a:rPr lang="fr-CH" sz="500">
                          <a:effectLst/>
                        </a:rPr>
                        <a:t>Antibiotiques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3254901708"/>
                  </a:ext>
                </a:extLst>
              </a:tr>
              <a:tr h="226831">
                <a:tc gridSpan="2">
                  <a:txBody>
                    <a:bodyPr/>
                    <a:lstStyle/>
                    <a:p>
                      <a:pPr>
                        <a:lnSpc>
                          <a:spcPct val="115000"/>
                        </a:lnSpc>
                        <a:spcAft>
                          <a:spcPts val="1000"/>
                        </a:spcAft>
                      </a:pPr>
                      <a:r>
                        <a:rPr lang="fr-CH" sz="500">
                          <a:effectLst/>
                        </a:rPr>
                        <a:t>&gt; Formellement contre-indiqués :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aminosides parentéraux, colistine, cyclines injectables, telithromycine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3224339129"/>
                  </a:ext>
                </a:extLst>
              </a:tr>
              <a:tr h="226831">
                <a:tc gridSpan="2">
                  <a:txBody>
                    <a:bodyPr/>
                    <a:lstStyle/>
                    <a:p>
                      <a:pPr>
                        <a:lnSpc>
                          <a:spcPct val="115000"/>
                        </a:lnSpc>
                        <a:spcAft>
                          <a:spcPts val="1000"/>
                        </a:spcAft>
                      </a:pPr>
                      <a:r>
                        <a:rPr lang="fr-CH" sz="500">
                          <a:effectLst/>
                        </a:rPr>
                        <a:t>&gt; À utiliser avec précaution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aminosines et polymyxines en application locale, lincomycine, clindamycine, fluroquinolones.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3896152617"/>
                  </a:ext>
                </a:extLst>
              </a:tr>
              <a:tr h="109990">
                <a:tc gridSpan="3">
                  <a:txBody>
                    <a:bodyPr/>
                    <a:lstStyle/>
                    <a:p>
                      <a:pPr marL="342900" lvl="0" indent="-342900" algn="just">
                        <a:lnSpc>
                          <a:spcPct val="115000"/>
                        </a:lnSpc>
                        <a:spcAft>
                          <a:spcPts val="1000"/>
                        </a:spcAft>
                        <a:buFont typeface="Symbol" panose="05050102010706020507" pitchFamily="18" charset="2"/>
                        <a:buChar char=""/>
                      </a:pPr>
                      <a:r>
                        <a:rPr lang="fr-LU" sz="500">
                          <a:effectLst/>
                        </a:rPr>
                        <a:t> Médicaments cardio-vasculaires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1406079165"/>
                  </a:ext>
                </a:extLst>
              </a:tr>
              <a:tr h="226831">
                <a:tc gridSpan="2">
                  <a:txBody>
                    <a:bodyPr/>
                    <a:lstStyle/>
                    <a:p>
                      <a:pPr algn="ctr">
                        <a:lnSpc>
                          <a:spcPct val="115000"/>
                        </a:lnSpc>
                        <a:spcAft>
                          <a:spcPts val="1000"/>
                        </a:spcAft>
                      </a:pPr>
                      <a:r>
                        <a:rPr lang="fr-CH" sz="500">
                          <a:effectLst/>
                        </a:rPr>
                        <a:t>&gt; Formellement contre-indiqués: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quinidine, procainamide, bêta-bloquants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940767076"/>
                  </a:ext>
                </a:extLst>
              </a:tr>
              <a:tr h="109990">
                <a:tc gridSpan="2">
                  <a:txBody>
                    <a:bodyPr/>
                    <a:lstStyle/>
                    <a:p>
                      <a:pPr>
                        <a:lnSpc>
                          <a:spcPct val="115000"/>
                        </a:lnSpc>
                        <a:spcAft>
                          <a:spcPts val="1000"/>
                        </a:spcAft>
                      </a:pPr>
                      <a:r>
                        <a:rPr lang="fr-CH" sz="500">
                          <a:effectLst/>
                        </a:rPr>
                        <a:t>&gt; À utiliser avec précaution: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lidocaine par voie IV</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2547971798"/>
                  </a:ext>
                </a:extLst>
              </a:tr>
              <a:tr h="109990">
                <a:tc gridSpan="3">
                  <a:txBody>
                    <a:bodyPr/>
                    <a:lstStyle/>
                    <a:p>
                      <a:pPr marL="342900" lvl="0" indent="-342900">
                        <a:lnSpc>
                          <a:spcPct val="115000"/>
                        </a:lnSpc>
                        <a:spcAft>
                          <a:spcPts val="1000"/>
                        </a:spcAft>
                        <a:buFont typeface="Symbol" panose="05050102010706020507" pitchFamily="18" charset="2"/>
                        <a:buChar char=""/>
                      </a:pPr>
                      <a:r>
                        <a:rPr lang="fr-CH" sz="500">
                          <a:effectLst/>
                        </a:rPr>
                        <a:t> Anesthésiques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2083637450"/>
                  </a:ext>
                </a:extLst>
              </a:tr>
              <a:tr h="226831">
                <a:tc gridSpan="2">
                  <a:txBody>
                    <a:bodyPr/>
                    <a:lstStyle/>
                    <a:p>
                      <a:pPr algn="ctr">
                        <a:lnSpc>
                          <a:spcPct val="115000"/>
                        </a:lnSpc>
                        <a:spcAft>
                          <a:spcPts val="1000"/>
                        </a:spcAft>
                      </a:pPr>
                      <a:r>
                        <a:rPr lang="fr-CH" sz="500">
                          <a:effectLst/>
                        </a:rPr>
                        <a:t>&gt; Formellement contre-indiqués: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la plupart des curarisants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3460017602"/>
                  </a:ext>
                </a:extLst>
              </a:tr>
              <a:tr h="109990">
                <a:tc gridSpan="2">
                  <a:txBody>
                    <a:bodyPr/>
                    <a:lstStyle/>
                    <a:p>
                      <a:pPr>
                        <a:lnSpc>
                          <a:spcPct val="115000"/>
                        </a:lnSpc>
                        <a:spcAft>
                          <a:spcPts val="1000"/>
                        </a:spcAft>
                      </a:pPr>
                      <a:r>
                        <a:rPr lang="fr-CH" sz="500">
                          <a:effectLst/>
                        </a:rPr>
                        <a:t>&gt; À utiliser avec précaution:</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anesthésiques volatils, barbituriques Il ou IV, kétamine, propanidide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1885845234"/>
                  </a:ext>
                </a:extLst>
              </a:tr>
              <a:tr h="109990">
                <a:tc gridSpan="3">
                  <a:txBody>
                    <a:bodyPr/>
                    <a:lstStyle/>
                    <a:p>
                      <a:pPr marL="342900" lvl="0" indent="-342900">
                        <a:lnSpc>
                          <a:spcPct val="115000"/>
                        </a:lnSpc>
                        <a:spcAft>
                          <a:spcPts val="1000"/>
                        </a:spcAft>
                        <a:buFont typeface="Symbol" panose="05050102010706020507" pitchFamily="18" charset="2"/>
                        <a:buChar char=""/>
                      </a:pPr>
                      <a:r>
                        <a:rPr lang="fr-CH" sz="500">
                          <a:effectLst/>
                        </a:rPr>
                        <a:t>Médicaments du système nerveux central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3205347932"/>
                  </a:ext>
                </a:extLst>
              </a:tr>
              <a:tr h="226831">
                <a:tc gridSpan="2">
                  <a:txBody>
                    <a:bodyPr/>
                    <a:lstStyle/>
                    <a:p>
                      <a:pPr algn="ctr">
                        <a:lnSpc>
                          <a:spcPct val="115000"/>
                        </a:lnSpc>
                        <a:spcAft>
                          <a:spcPts val="1000"/>
                        </a:spcAft>
                      </a:pPr>
                      <a:r>
                        <a:rPr lang="fr-CH" sz="500">
                          <a:effectLst/>
                        </a:rPr>
                        <a:t>&gt; Formellement contre-indiqués: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triméthadione, diphényl-hydantoine, dantrolène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3465624820"/>
                  </a:ext>
                </a:extLst>
              </a:tr>
              <a:tr h="109990">
                <a:tc gridSpan="2">
                  <a:txBody>
                    <a:bodyPr/>
                    <a:lstStyle/>
                    <a:p>
                      <a:pPr>
                        <a:lnSpc>
                          <a:spcPct val="115000"/>
                        </a:lnSpc>
                        <a:spcAft>
                          <a:spcPts val="1000"/>
                        </a:spcAft>
                      </a:pPr>
                      <a:r>
                        <a:rPr lang="fr-CH" sz="500">
                          <a:effectLst/>
                        </a:rPr>
                        <a:t>&gt; À utiliser avec précaution:</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carbamazépine, chloropromazine, lithium</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2443605666"/>
                  </a:ext>
                </a:extLst>
              </a:tr>
              <a:tr h="109990">
                <a:tc gridSpan="3">
                  <a:txBody>
                    <a:bodyPr/>
                    <a:lstStyle/>
                    <a:p>
                      <a:pPr marL="342900" lvl="0" indent="-342900">
                        <a:lnSpc>
                          <a:spcPct val="115000"/>
                        </a:lnSpc>
                        <a:spcAft>
                          <a:spcPts val="1000"/>
                        </a:spcAft>
                        <a:buFont typeface="Symbol" panose="05050102010706020507" pitchFamily="18" charset="2"/>
                        <a:buChar char=""/>
                      </a:pPr>
                      <a:r>
                        <a:rPr lang="fr-LU" sz="500">
                          <a:effectLst/>
                        </a:rPr>
                        <a:t>Divers: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1708086755"/>
                  </a:ext>
                </a:extLst>
              </a:tr>
              <a:tr h="577355">
                <a:tc gridSpan="2">
                  <a:txBody>
                    <a:bodyPr/>
                    <a:lstStyle/>
                    <a:p>
                      <a:pPr>
                        <a:lnSpc>
                          <a:spcPct val="115000"/>
                        </a:lnSpc>
                        <a:spcAft>
                          <a:spcPts val="1000"/>
                        </a:spcAft>
                      </a:pPr>
                      <a:r>
                        <a:rPr lang="fr-CH" sz="500">
                          <a:effectLst/>
                        </a:rPr>
                        <a:t>&gt; Médicaments formellement contre-indiqués: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penicillamine, magnésium  IV, quinine  et  chloroquinine, halofantrine, méfloquine, bêta-bloquants  en  collyre, oxybutynine, vaccins vivants (polio forme orale, rubéole...), en cas de traitement immunosupresseurs. Les  vaccinations contre la poliomyélite (forme injectable), le tétanos et la grippe n’entraînent pas d’aggravation lorsque la myasthénie est bien contrôlée.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4248215026"/>
                  </a:ext>
                </a:extLst>
              </a:tr>
              <a:tr h="343673">
                <a:tc gridSpan="2">
                  <a:txBody>
                    <a:bodyPr/>
                    <a:lstStyle/>
                    <a:p>
                      <a:pPr>
                        <a:lnSpc>
                          <a:spcPct val="115000"/>
                        </a:lnSpc>
                        <a:spcAft>
                          <a:spcPts val="1000"/>
                        </a:spcAft>
                      </a:pPr>
                      <a:r>
                        <a:rPr lang="fr-CH" sz="500">
                          <a:effectLst/>
                        </a:rPr>
                        <a:t>&gt; Médicaments à utiliser avec précaution:</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a:txBody>
                    <a:bodyPr/>
                    <a:lstStyle/>
                    <a:p>
                      <a:pPr>
                        <a:lnSpc>
                          <a:spcPct val="115000"/>
                        </a:lnSpc>
                        <a:spcAft>
                          <a:spcPts val="1000"/>
                        </a:spcAft>
                      </a:pPr>
                      <a:r>
                        <a:rPr lang="fr-CH" sz="500">
                          <a:effectLst/>
                        </a:rPr>
                        <a:t>benzodiazépines, phénothiazines, quinquina, magnésium per os, interféron alpha, corticoïdes en début de traitement, patch nicotinique, injection d’iode pour examen radiologique.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extLst>
                  <a:ext uri="{0D108BD9-81ED-4DB2-BD59-A6C34878D82A}">
                    <a16:rowId xmlns:a16="http://schemas.microsoft.com/office/drawing/2014/main" val="748040822"/>
                  </a:ext>
                </a:extLst>
              </a:tr>
              <a:tr h="109990">
                <a:tc gridSpan="3">
                  <a:txBody>
                    <a:bodyPr/>
                    <a:lstStyle/>
                    <a:p>
                      <a:pPr marL="342900" lvl="0" indent="-342900">
                        <a:lnSpc>
                          <a:spcPct val="115000"/>
                        </a:lnSpc>
                        <a:spcAft>
                          <a:spcPts val="1000"/>
                        </a:spcAft>
                        <a:buFont typeface="Symbol" panose="05050102010706020507" pitchFamily="18" charset="2"/>
                        <a:buChar char=""/>
                      </a:pPr>
                      <a:r>
                        <a:rPr lang="fr-CH" sz="500">
                          <a:effectLst/>
                        </a:rPr>
                        <a:t>Interactions médicamenteuses: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3257149833"/>
                  </a:ext>
                </a:extLst>
              </a:tr>
              <a:tr h="109990">
                <a:tc gridSpan="3">
                  <a:txBody>
                    <a:bodyPr/>
                    <a:lstStyle/>
                    <a:p>
                      <a:pPr>
                        <a:lnSpc>
                          <a:spcPct val="115000"/>
                        </a:lnSpc>
                        <a:spcAft>
                          <a:spcPts val="1000"/>
                        </a:spcAft>
                      </a:pPr>
                      <a:r>
                        <a:rPr lang="fr-CH" sz="500">
                          <a:effectLst/>
                        </a:rPr>
                        <a:t>allopurinol potentialisant l’effet de l’azathioprine :  réduction des 2/3 de la dose et surveillance de la NFS.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3275789728"/>
                  </a:ext>
                </a:extLst>
              </a:tr>
              <a:tr h="109990">
                <a:tc gridSpan="3">
                  <a:txBody>
                    <a:bodyPr/>
                    <a:lstStyle/>
                    <a:p>
                      <a:pPr>
                        <a:lnSpc>
                          <a:spcPct val="115000"/>
                        </a:lnSpc>
                        <a:spcAft>
                          <a:spcPts val="1000"/>
                        </a:spcAft>
                      </a:pPr>
                      <a:r>
                        <a:rPr lang="fr-CH" sz="500">
                          <a:effectLst/>
                        </a:rPr>
                        <a:t>4) Anesthésie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4140659000"/>
                  </a:ext>
                </a:extLst>
              </a:tr>
              <a:tr h="109990">
                <a:tc gridSpan="3">
                  <a:txBody>
                    <a:bodyPr/>
                    <a:lstStyle/>
                    <a:p>
                      <a:pPr>
                        <a:lnSpc>
                          <a:spcPct val="115000"/>
                        </a:lnSpc>
                        <a:spcAft>
                          <a:spcPts val="1000"/>
                        </a:spcAft>
                      </a:pPr>
                      <a:r>
                        <a:rPr lang="fr-CH" sz="500">
                          <a:effectLst/>
                        </a:rPr>
                        <a:t>L’anesthésie est une situation à risque pour les personnes atteintes de myasthénie.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3068733780"/>
                  </a:ext>
                </a:extLst>
              </a:tr>
              <a:tr h="109990">
                <a:tc gridSpan="3">
                  <a:txBody>
                    <a:bodyPr/>
                    <a:lstStyle/>
                    <a:p>
                      <a:pPr>
                        <a:lnSpc>
                          <a:spcPct val="115000"/>
                        </a:lnSpc>
                        <a:spcAft>
                          <a:spcPts val="1000"/>
                        </a:spcAft>
                      </a:pPr>
                      <a:r>
                        <a:rPr lang="fr-CH" sz="500">
                          <a:effectLst/>
                        </a:rPr>
                        <a:t>&gt; respecter les contre-indications et précautions médicamenteuses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2156726931"/>
                  </a:ext>
                </a:extLst>
              </a:tr>
              <a:tr h="226831">
                <a:tc gridSpan="3">
                  <a:txBody>
                    <a:bodyPr/>
                    <a:lstStyle/>
                    <a:p>
                      <a:pPr>
                        <a:lnSpc>
                          <a:spcPct val="115000"/>
                        </a:lnSpc>
                        <a:spcAft>
                          <a:spcPts val="1000"/>
                        </a:spcAft>
                      </a:pPr>
                      <a:r>
                        <a:rPr lang="fr-CH" sz="500">
                          <a:effectLst/>
                        </a:rPr>
                        <a:t>- en  pré-opératoire,  recherchez  des  troubles  de  la  déglutition  et  de  la  ventilation  et  si possible, disposer d’épreuves fonctionnelles respiratoires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2295411717"/>
                  </a:ext>
                </a:extLst>
              </a:tr>
              <a:tr h="226831">
                <a:tc gridSpan="3">
                  <a:txBody>
                    <a:bodyPr/>
                    <a:lstStyle/>
                    <a:p>
                      <a:pPr>
                        <a:lnSpc>
                          <a:spcPct val="115000"/>
                        </a:lnSpc>
                        <a:spcAft>
                          <a:spcPts val="1000"/>
                        </a:spcAft>
                      </a:pPr>
                      <a:r>
                        <a:rPr lang="fr-CH" sz="500">
                          <a:effectLst/>
                        </a:rPr>
                        <a:t>- en post-opératoire, ne réaliser l’extubation que si le patient est totalement réveillé et capable de coopérer à l’évaluation de sa fonction respiratoire.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2135443151"/>
                  </a:ext>
                </a:extLst>
              </a:tr>
              <a:tr h="109990">
                <a:tc gridSpan="3">
                  <a:txBody>
                    <a:bodyPr/>
                    <a:lstStyle/>
                    <a:p>
                      <a:pPr>
                        <a:lnSpc>
                          <a:spcPct val="115000"/>
                        </a:lnSpc>
                        <a:spcAft>
                          <a:spcPts val="1000"/>
                        </a:spcAft>
                      </a:pPr>
                      <a:r>
                        <a:rPr lang="fr-CH" sz="500">
                          <a:effectLst/>
                        </a:rPr>
                        <a:t>5) Les situations particulières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tc hMerge="1">
                  <a:txBody>
                    <a:bodyPr/>
                    <a:lstStyle/>
                    <a:p>
                      <a:endParaRPr lang="fr-LU"/>
                    </a:p>
                  </a:txBody>
                  <a:tcPr/>
                </a:tc>
                <a:extLst>
                  <a:ext uri="{0D108BD9-81ED-4DB2-BD59-A6C34878D82A}">
                    <a16:rowId xmlns:a16="http://schemas.microsoft.com/office/drawing/2014/main" val="4103272743"/>
                  </a:ext>
                </a:extLst>
              </a:tr>
              <a:tr h="375387">
                <a:tc>
                  <a:txBody>
                    <a:bodyPr/>
                    <a:lstStyle/>
                    <a:p>
                      <a:pPr>
                        <a:lnSpc>
                          <a:spcPct val="115000"/>
                        </a:lnSpc>
                        <a:spcAft>
                          <a:spcPts val="1000"/>
                        </a:spcAft>
                      </a:pPr>
                      <a:r>
                        <a:rPr lang="fr-CH" sz="500">
                          <a:effectLst/>
                        </a:rPr>
                        <a:t>&gt; L’intubation en urgence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gridSpan="2">
                  <a:txBody>
                    <a:bodyPr/>
                    <a:lstStyle/>
                    <a:p>
                      <a:pPr>
                        <a:lnSpc>
                          <a:spcPct val="115000"/>
                        </a:lnSpc>
                        <a:spcAft>
                          <a:spcPts val="1000"/>
                        </a:spcAft>
                      </a:pPr>
                      <a:r>
                        <a:rPr lang="fr-CH" sz="500">
                          <a:effectLst/>
                        </a:rPr>
                        <a:t>- ne pas utiliser de curares,</a:t>
                      </a:r>
                      <a:endParaRPr lang="fr-LU" sz="500">
                        <a:effectLst/>
                      </a:endParaRPr>
                    </a:p>
                    <a:p>
                      <a:pPr>
                        <a:lnSpc>
                          <a:spcPct val="115000"/>
                        </a:lnSpc>
                        <a:spcAft>
                          <a:spcPts val="1000"/>
                        </a:spcAft>
                      </a:pPr>
                      <a:r>
                        <a:rPr lang="fr-CH" sz="500">
                          <a:effectLst/>
                        </a:rPr>
                        <a:t>- utiliser une sédation par les autres moyens habituels disponibles.</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extLst>
                  <a:ext uri="{0D108BD9-81ED-4DB2-BD59-A6C34878D82A}">
                    <a16:rowId xmlns:a16="http://schemas.microsoft.com/office/drawing/2014/main" val="2280895404"/>
                  </a:ext>
                </a:extLst>
              </a:tr>
              <a:tr h="375387">
                <a:tc>
                  <a:txBody>
                    <a:bodyPr/>
                    <a:lstStyle/>
                    <a:p>
                      <a:pPr>
                        <a:lnSpc>
                          <a:spcPct val="115000"/>
                        </a:lnSpc>
                        <a:spcAft>
                          <a:spcPts val="1000"/>
                        </a:spcAft>
                      </a:pPr>
                      <a:r>
                        <a:rPr lang="fr-CH" sz="500">
                          <a:effectLst/>
                        </a:rPr>
                        <a:t>&gt; La douleur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gridSpan="2">
                  <a:txBody>
                    <a:bodyPr/>
                    <a:lstStyle/>
                    <a:p>
                      <a:pPr>
                        <a:lnSpc>
                          <a:spcPct val="115000"/>
                        </a:lnSpc>
                        <a:spcAft>
                          <a:spcPts val="1000"/>
                        </a:spcAft>
                      </a:pPr>
                      <a:r>
                        <a:rPr lang="fr-CH" sz="500">
                          <a:effectLst/>
                        </a:rPr>
                        <a:t>- appliquer les protocoles d’évaluation habituels de la douleur,</a:t>
                      </a:r>
                      <a:endParaRPr lang="fr-LU" sz="500">
                        <a:effectLst/>
                      </a:endParaRPr>
                    </a:p>
                    <a:p>
                      <a:pPr>
                        <a:lnSpc>
                          <a:spcPct val="115000"/>
                        </a:lnSpc>
                        <a:spcAft>
                          <a:spcPts val="1000"/>
                        </a:spcAft>
                      </a:pPr>
                      <a:r>
                        <a:rPr lang="fr-CH" sz="500">
                          <a:effectLst/>
                        </a:rPr>
                        <a:t>- utiliser avec prudence les opiacés et codéinés (risque de dépression respiratoire).</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extLst>
                  <a:ext uri="{0D108BD9-81ED-4DB2-BD59-A6C34878D82A}">
                    <a16:rowId xmlns:a16="http://schemas.microsoft.com/office/drawing/2014/main" val="2094526428"/>
                  </a:ext>
                </a:extLst>
              </a:tr>
              <a:tr h="867985">
                <a:tc>
                  <a:txBody>
                    <a:bodyPr/>
                    <a:lstStyle/>
                    <a:p>
                      <a:pPr>
                        <a:lnSpc>
                          <a:spcPct val="115000"/>
                        </a:lnSpc>
                        <a:spcAft>
                          <a:spcPts val="1000"/>
                        </a:spcAft>
                      </a:pPr>
                      <a:r>
                        <a:rPr lang="fr-CH" sz="500">
                          <a:effectLst/>
                        </a:rPr>
                        <a:t>&gt; Traitements particuliers d’urgence :</a:t>
                      </a:r>
                      <a:endParaRPr lang="fr-LU" sz="50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gridSpan="2">
                  <a:txBody>
                    <a:bodyPr/>
                    <a:lstStyle/>
                    <a:p>
                      <a:pPr>
                        <a:lnSpc>
                          <a:spcPct val="115000"/>
                        </a:lnSpc>
                        <a:spcAft>
                          <a:spcPts val="1000"/>
                        </a:spcAft>
                      </a:pPr>
                      <a:r>
                        <a:rPr lang="fr-CH" sz="500" dirty="0">
                          <a:effectLst/>
                        </a:rPr>
                        <a:t>-corticothérapie: instituer  une  surveillance  hospitalière  en  début  de  traitement  (risque  de  crise</a:t>
                      </a:r>
                      <a:endParaRPr lang="fr-LU" sz="500" dirty="0">
                        <a:effectLst/>
                      </a:endParaRPr>
                    </a:p>
                    <a:p>
                      <a:pPr>
                        <a:lnSpc>
                          <a:spcPct val="115000"/>
                        </a:lnSpc>
                        <a:spcAft>
                          <a:spcPts val="1000"/>
                        </a:spcAft>
                      </a:pPr>
                      <a:r>
                        <a:rPr lang="fr-CH" sz="500" dirty="0">
                          <a:effectLst/>
                        </a:rPr>
                        <a:t>myasthénique),</a:t>
                      </a:r>
                      <a:endParaRPr lang="fr-LU" sz="500" dirty="0">
                        <a:effectLst/>
                      </a:endParaRPr>
                    </a:p>
                    <a:p>
                      <a:pPr>
                        <a:lnSpc>
                          <a:spcPct val="115000"/>
                        </a:lnSpc>
                        <a:spcAft>
                          <a:spcPts val="1000"/>
                        </a:spcAft>
                      </a:pPr>
                      <a:r>
                        <a:rPr lang="fr-CH" sz="500" dirty="0">
                          <a:effectLst/>
                        </a:rPr>
                        <a:t>- traitement  prophylactique  antipaludéen : utiliser  soit  l’association  </a:t>
                      </a:r>
                      <a:r>
                        <a:rPr lang="fr-CH" sz="500" dirty="0" err="1">
                          <a:effectLst/>
                        </a:rPr>
                        <a:t>Atovaquone-Proguanil</a:t>
                      </a:r>
                      <a:r>
                        <a:rPr lang="fr-CH" sz="500" dirty="0">
                          <a:effectLst/>
                        </a:rPr>
                        <a:t>  soit  la Doxycycline orale.</a:t>
                      </a:r>
                      <a:endParaRPr lang="fr-LU" sz="500" dirty="0">
                        <a:effectLst/>
                        <a:latin typeface="Calibri" panose="020F0502020204030204" pitchFamily="34" charset="0"/>
                        <a:ea typeface="MS Mincho" panose="02020609040205080304" pitchFamily="49" charset="-128"/>
                        <a:cs typeface="Times New Roman" panose="02020603050405020304" pitchFamily="18" charset="0"/>
                      </a:endParaRPr>
                    </a:p>
                  </a:txBody>
                  <a:tcPr marL="32898" marR="32898" marT="0" marB="0"/>
                </a:tc>
                <a:tc hMerge="1">
                  <a:txBody>
                    <a:bodyPr/>
                    <a:lstStyle/>
                    <a:p>
                      <a:endParaRPr lang="fr-LU"/>
                    </a:p>
                  </a:txBody>
                  <a:tcPr/>
                </a:tc>
                <a:extLst>
                  <a:ext uri="{0D108BD9-81ED-4DB2-BD59-A6C34878D82A}">
                    <a16:rowId xmlns:a16="http://schemas.microsoft.com/office/drawing/2014/main" val="569788335"/>
                  </a:ext>
                </a:extLst>
              </a:tr>
            </a:tbl>
          </a:graphicData>
        </a:graphic>
      </p:graphicFrame>
      <p:sp>
        <p:nvSpPr>
          <p:cNvPr id="5" name="Rectangle 1">
            <a:extLst>
              <a:ext uri="{FF2B5EF4-FFF2-40B4-BE49-F238E27FC236}">
                <a16:creationId xmlns:a16="http://schemas.microsoft.com/office/drawing/2014/main" id="{12864681-FB5B-8754-0606-4E2D09800F1A}"/>
              </a:ext>
            </a:extLst>
          </p:cNvPr>
          <p:cNvSpPr>
            <a:spLocks noChangeArrowheads="1"/>
          </p:cNvSpPr>
          <p:nvPr/>
        </p:nvSpPr>
        <p:spPr bwMode="auto">
          <a:xfrm>
            <a:off x="-5524779" y="-1349756"/>
            <a:ext cx="18023307" cy="577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LU"/>
          </a:p>
        </p:txBody>
      </p:sp>
    </p:spTree>
    <p:extLst>
      <p:ext uri="{BB962C8B-B14F-4D97-AF65-F5344CB8AC3E}">
        <p14:creationId xmlns:p14="http://schemas.microsoft.com/office/powerpoint/2010/main" val="2117297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37C717-0DA1-FEE8-C48E-A919A80C05F2}"/>
              </a:ext>
            </a:extLst>
          </p:cNvPr>
          <p:cNvSpPr>
            <a:spLocks noGrp="1"/>
          </p:cNvSpPr>
          <p:nvPr>
            <p:ph type="title"/>
          </p:nvPr>
        </p:nvSpPr>
        <p:spPr/>
        <p:txBody>
          <a:bodyPr/>
          <a:lstStyle/>
          <a:p>
            <a:r>
              <a:rPr lang="fr-FR" dirty="0"/>
              <a:t>Myasthénie thérapies</a:t>
            </a:r>
          </a:p>
        </p:txBody>
      </p:sp>
      <p:sp>
        <p:nvSpPr>
          <p:cNvPr id="3" name="Espace réservé du contenu 2">
            <a:extLst>
              <a:ext uri="{FF2B5EF4-FFF2-40B4-BE49-F238E27FC236}">
                <a16:creationId xmlns:a16="http://schemas.microsoft.com/office/drawing/2014/main" id="{04E0FF06-6CFE-09F5-61D7-A927F084A4FF}"/>
              </a:ext>
            </a:extLst>
          </p:cNvPr>
          <p:cNvSpPr>
            <a:spLocks noGrp="1"/>
          </p:cNvSpPr>
          <p:nvPr>
            <p:ph idx="1"/>
          </p:nvPr>
        </p:nvSpPr>
        <p:spPr/>
        <p:txBody>
          <a:bodyPr/>
          <a:lstStyle/>
          <a:p>
            <a:r>
              <a:rPr lang="fr-FR" dirty="0"/>
              <a:t>Traitement symptomatique</a:t>
            </a:r>
          </a:p>
          <a:p>
            <a:r>
              <a:rPr lang="fr-FR" dirty="0" err="1"/>
              <a:t>Immuno-thérapies</a:t>
            </a:r>
            <a:r>
              <a:rPr lang="fr-FR" dirty="0"/>
              <a:t> à long terme</a:t>
            </a:r>
          </a:p>
          <a:p>
            <a:r>
              <a:rPr lang="fr-FR" dirty="0" err="1"/>
              <a:t>Immuno-thérapies</a:t>
            </a:r>
            <a:r>
              <a:rPr lang="fr-FR" dirty="0"/>
              <a:t> à effet rapide mais de courte durée</a:t>
            </a:r>
          </a:p>
          <a:p>
            <a:r>
              <a:rPr lang="fr-FR" dirty="0"/>
              <a:t>Traitement chirurgical</a:t>
            </a:r>
          </a:p>
          <a:p>
            <a:pPr marL="0" indent="0">
              <a:buNone/>
            </a:pPr>
            <a:endParaRPr lang="fr-FR" dirty="0"/>
          </a:p>
        </p:txBody>
      </p:sp>
    </p:spTree>
    <p:extLst>
      <p:ext uri="{BB962C8B-B14F-4D97-AF65-F5344CB8AC3E}">
        <p14:creationId xmlns:p14="http://schemas.microsoft.com/office/powerpoint/2010/main" val="40965549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9BCF20-5000-C288-BE25-CC49CDAE63BD}"/>
              </a:ext>
            </a:extLst>
          </p:cNvPr>
          <p:cNvSpPr>
            <a:spLocks noGrp="1"/>
          </p:cNvSpPr>
          <p:nvPr>
            <p:ph type="title"/>
          </p:nvPr>
        </p:nvSpPr>
        <p:spPr/>
        <p:txBody>
          <a:bodyPr/>
          <a:lstStyle/>
          <a:p>
            <a:r>
              <a:rPr lang="fr-FR" dirty="0"/>
              <a:t>Thérapies</a:t>
            </a:r>
          </a:p>
        </p:txBody>
      </p:sp>
      <p:sp>
        <p:nvSpPr>
          <p:cNvPr id="3" name="Espace réservé du contenu 2">
            <a:extLst>
              <a:ext uri="{FF2B5EF4-FFF2-40B4-BE49-F238E27FC236}">
                <a16:creationId xmlns:a16="http://schemas.microsoft.com/office/drawing/2014/main" id="{D3AD8202-32C9-1F8C-E3B9-7E3BF68437A0}"/>
              </a:ext>
            </a:extLst>
          </p:cNvPr>
          <p:cNvSpPr>
            <a:spLocks noGrp="1"/>
          </p:cNvSpPr>
          <p:nvPr>
            <p:ph idx="1"/>
          </p:nvPr>
        </p:nvSpPr>
        <p:spPr/>
        <p:txBody>
          <a:bodyPr>
            <a:normAutofit/>
          </a:bodyPr>
          <a:lstStyle/>
          <a:p>
            <a:r>
              <a:rPr lang="fr-FR" dirty="0"/>
              <a:t>Pyridostigmine: Inhibiteur oral de l`</a:t>
            </a:r>
            <a:r>
              <a:rPr lang="fr-FR" dirty="0" err="1"/>
              <a:t>acétylecholine</a:t>
            </a:r>
            <a:r>
              <a:rPr lang="fr-FR" dirty="0"/>
              <a:t>–estérase: </a:t>
            </a:r>
            <a:r>
              <a:rPr lang="fr-FR" b="1" dirty="0" err="1"/>
              <a:t>Mestinon</a:t>
            </a:r>
            <a:r>
              <a:rPr lang="fr-FR" dirty="0"/>
              <a:t> avec dosage à adapter selon les besoins (3-4x60mg)</a:t>
            </a:r>
          </a:p>
          <a:p>
            <a:pPr marL="0" indent="0">
              <a:buNone/>
            </a:pPr>
            <a:r>
              <a:rPr lang="fr-FR" dirty="0"/>
              <a:t>	Effets secondaires: diarrhées, crampes abdominales, bradycardies Cave: 	crise cholinergique en cas de surdosage</a:t>
            </a:r>
          </a:p>
          <a:p>
            <a:pPr marL="0" indent="0">
              <a:buNone/>
            </a:pPr>
            <a:endParaRPr lang="fr-FR" dirty="0"/>
          </a:p>
          <a:p>
            <a:r>
              <a:rPr lang="fr-FR" dirty="0"/>
              <a:t>Thérapie chirurgicale: thymectomie (surtout pour le sujet jeune, sexe féminin)</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782684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F2417-7013-1EEE-5DB1-CF8A33CA126E}"/>
              </a:ext>
            </a:extLst>
          </p:cNvPr>
          <p:cNvSpPr>
            <a:spLocks noGrp="1"/>
          </p:cNvSpPr>
          <p:nvPr>
            <p:ph type="title"/>
          </p:nvPr>
        </p:nvSpPr>
        <p:spPr/>
        <p:txBody>
          <a:bodyPr/>
          <a:lstStyle/>
          <a:p>
            <a:r>
              <a:rPr lang="fr-FR" dirty="0"/>
              <a:t>Immunoglobulines</a:t>
            </a:r>
          </a:p>
        </p:txBody>
      </p:sp>
      <p:sp>
        <p:nvSpPr>
          <p:cNvPr id="3" name="Espace réservé du contenu 2">
            <a:extLst>
              <a:ext uri="{FF2B5EF4-FFF2-40B4-BE49-F238E27FC236}">
                <a16:creationId xmlns:a16="http://schemas.microsoft.com/office/drawing/2014/main" id="{7E028E6B-BF79-C2D3-EC9D-8B1C658D29D2}"/>
              </a:ext>
            </a:extLst>
          </p:cNvPr>
          <p:cNvSpPr>
            <a:spLocks noGrp="1"/>
          </p:cNvSpPr>
          <p:nvPr>
            <p:ph idx="1"/>
          </p:nvPr>
        </p:nvSpPr>
        <p:spPr/>
        <p:txBody>
          <a:bodyPr/>
          <a:lstStyle/>
          <a:p>
            <a:r>
              <a:rPr lang="fr-FR" dirty="0"/>
              <a:t>Dérivé plasmatique de donneurs payés (au moins 1000 donneurs)</a:t>
            </a:r>
          </a:p>
          <a:p>
            <a:r>
              <a:rPr lang="fr-FR" dirty="0"/>
              <a:t>Traitement des déficiences immunitaires primaires et secondaires  </a:t>
            </a:r>
          </a:p>
          <a:p>
            <a:r>
              <a:rPr lang="fr-FR" dirty="0"/>
              <a:t>Multiples maladies auto-immunes et inflammatoires</a:t>
            </a:r>
          </a:p>
          <a:p>
            <a:endParaRPr lang="fr-FR" dirty="0"/>
          </a:p>
          <a:p>
            <a:pPr marL="0" indent="0">
              <a:buNone/>
            </a:pPr>
            <a:r>
              <a:rPr lang="fr-FR" dirty="0"/>
              <a:t>Administration des Immunoglobulines:</a:t>
            </a:r>
          </a:p>
          <a:p>
            <a:pPr marL="0" indent="0">
              <a:buNone/>
            </a:pPr>
            <a:r>
              <a:rPr lang="fr-FR" dirty="0"/>
              <a:t>Intraveineuse (IVIG)</a:t>
            </a:r>
          </a:p>
          <a:p>
            <a:pPr marL="0" indent="0">
              <a:buNone/>
            </a:pPr>
            <a:r>
              <a:rPr lang="fr-FR" dirty="0" err="1"/>
              <a:t>Souscutanée</a:t>
            </a:r>
            <a:r>
              <a:rPr lang="fr-FR" dirty="0"/>
              <a:t> (SCIG)</a:t>
            </a:r>
          </a:p>
          <a:p>
            <a:pPr marL="0" indent="0">
              <a:buNone/>
            </a:pPr>
            <a:r>
              <a:rPr lang="fr-FR" dirty="0"/>
              <a:t>Intramusculaire (IMIG)</a:t>
            </a:r>
          </a:p>
        </p:txBody>
      </p:sp>
    </p:spTree>
    <p:extLst>
      <p:ext uri="{BB962C8B-B14F-4D97-AF65-F5344CB8AC3E}">
        <p14:creationId xmlns:p14="http://schemas.microsoft.com/office/powerpoint/2010/main" val="374024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FB0D68-8974-3E54-635F-7779BF93DB10}"/>
              </a:ext>
            </a:extLst>
          </p:cNvPr>
          <p:cNvSpPr>
            <a:spLocks noGrp="1"/>
          </p:cNvSpPr>
          <p:nvPr>
            <p:ph type="title"/>
          </p:nvPr>
        </p:nvSpPr>
        <p:spPr/>
        <p:txBody>
          <a:bodyPr/>
          <a:lstStyle/>
          <a:p>
            <a:r>
              <a:rPr lang="fr-LU" dirty="0" err="1"/>
              <a:t>Immunothérpaie</a:t>
            </a:r>
            <a:r>
              <a:rPr lang="fr-LU" dirty="0"/>
              <a:t> à long terme</a:t>
            </a:r>
          </a:p>
        </p:txBody>
      </p:sp>
      <p:sp>
        <p:nvSpPr>
          <p:cNvPr id="3" name="Espace réservé du contenu 2">
            <a:extLst>
              <a:ext uri="{FF2B5EF4-FFF2-40B4-BE49-F238E27FC236}">
                <a16:creationId xmlns:a16="http://schemas.microsoft.com/office/drawing/2014/main" id="{F47362DE-8DCB-5493-C847-4494D2E26173}"/>
              </a:ext>
            </a:extLst>
          </p:cNvPr>
          <p:cNvSpPr>
            <a:spLocks noGrp="1"/>
          </p:cNvSpPr>
          <p:nvPr>
            <p:ph idx="1"/>
          </p:nvPr>
        </p:nvSpPr>
        <p:spPr/>
        <p:txBody>
          <a:bodyPr>
            <a:normAutofit fontScale="85000" lnSpcReduction="20000"/>
          </a:bodyPr>
          <a:lstStyle/>
          <a:p>
            <a:pPr marL="0" indent="0">
              <a:buNone/>
            </a:pPr>
            <a:r>
              <a:rPr lang="fr-LU" sz="4200" b="1" dirty="0"/>
              <a:t>Induction par </a:t>
            </a:r>
            <a:r>
              <a:rPr lang="fr-LU" sz="4200" b="1" dirty="0" err="1"/>
              <a:t>glucocorticoides</a:t>
            </a:r>
            <a:r>
              <a:rPr lang="fr-LU" sz="4200" b="1" dirty="0"/>
              <a:t> </a:t>
            </a:r>
          </a:p>
          <a:p>
            <a:pPr marL="0" indent="0" algn="ctr">
              <a:buNone/>
            </a:pPr>
            <a:r>
              <a:rPr lang="fr-LU" sz="3600" dirty="0"/>
              <a:t>Cave: aggravation initiale possible, effets secondaires à moyen et long terme</a:t>
            </a:r>
          </a:p>
          <a:p>
            <a:pPr marL="0" indent="0">
              <a:buNone/>
            </a:pPr>
            <a:endParaRPr lang="fr-FR" sz="3600" dirty="0"/>
          </a:p>
          <a:p>
            <a:pPr marL="0" indent="0">
              <a:buNone/>
            </a:pPr>
            <a:r>
              <a:rPr lang="fr-FR" sz="4200" b="1" dirty="0"/>
              <a:t>Immunothérapies </a:t>
            </a:r>
          </a:p>
          <a:p>
            <a:pPr marL="0" indent="0">
              <a:buNone/>
            </a:pPr>
            <a:r>
              <a:rPr lang="fr-FR" sz="3600" b="1" dirty="0"/>
              <a:t>azathioprine</a:t>
            </a:r>
            <a:r>
              <a:rPr lang="fr-FR" sz="3600" dirty="0"/>
              <a:t>, </a:t>
            </a:r>
            <a:r>
              <a:rPr lang="fr-FR" sz="3600" dirty="0" err="1"/>
              <a:t>mycophenolate</a:t>
            </a:r>
            <a:r>
              <a:rPr lang="fr-FR" sz="3600" dirty="0"/>
              <a:t>, nouvelles thérapies avec anticorps monoclonaux visant le complément (</a:t>
            </a:r>
            <a:r>
              <a:rPr lang="fr-LU" sz="3600" i="0" u="none" strike="noStrike" dirty="0" err="1">
                <a:solidFill>
                  <a:srgbClr val="232323"/>
                </a:solidFill>
                <a:effectLst/>
              </a:rPr>
              <a:t>Ravulizumab</a:t>
            </a:r>
            <a:r>
              <a:rPr lang="fr-LU" sz="3600" i="0" u="none" strike="noStrike" dirty="0">
                <a:solidFill>
                  <a:srgbClr val="232323"/>
                </a:solidFill>
                <a:effectLst/>
              </a:rPr>
              <a:t>, </a:t>
            </a:r>
            <a:r>
              <a:rPr lang="fr-LU" sz="3600" i="0" u="none" strike="noStrike" dirty="0" err="1">
                <a:solidFill>
                  <a:srgbClr val="232323"/>
                </a:solidFill>
                <a:effectLst/>
              </a:rPr>
              <a:t>Rozanoliximab</a:t>
            </a:r>
            <a:r>
              <a:rPr lang="fr-LU" sz="3600" i="0" u="none" strike="noStrike" dirty="0">
                <a:solidFill>
                  <a:srgbClr val="232323"/>
                </a:solidFill>
                <a:effectLst/>
              </a:rPr>
              <a:t>, </a:t>
            </a:r>
            <a:r>
              <a:rPr lang="fr-LU" sz="3600" i="0" u="none" strike="noStrike" dirty="0" err="1">
                <a:solidFill>
                  <a:srgbClr val="232323"/>
                </a:solidFill>
                <a:effectLst/>
              </a:rPr>
              <a:t>Efgartigimod</a:t>
            </a:r>
            <a:r>
              <a:rPr lang="fr-LU" sz="3600" dirty="0">
                <a:solidFill>
                  <a:srgbClr val="232323"/>
                </a:solidFill>
              </a:rPr>
              <a:t>)</a:t>
            </a:r>
          </a:p>
          <a:p>
            <a:pPr marL="0" indent="0">
              <a:buNone/>
            </a:pPr>
            <a:endParaRPr lang="fr-LU" sz="3600" dirty="0"/>
          </a:p>
          <a:p>
            <a:pPr marL="0" indent="0" algn="ctr">
              <a:buNone/>
            </a:pPr>
            <a:r>
              <a:rPr lang="fr-LU" sz="3600" dirty="0"/>
              <a:t>Cave: Allopurinol potentialise l`effet de l`azathioprine!!</a:t>
            </a:r>
          </a:p>
        </p:txBody>
      </p:sp>
    </p:spTree>
    <p:extLst>
      <p:ext uri="{BB962C8B-B14F-4D97-AF65-F5344CB8AC3E}">
        <p14:creationId xmlns:p14="http://schemas.microsoft.com/office/powerpoint/2010/main" val="1963009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43F8DB-B42B-B2FD-6B96-39676CB393DA}"/>
              </a:ext>
            </a:extLst>
          </p:cNvPr>
          <p:cNvSpPr>
            <a:spLocks noGrp="1"/>
          </p:cNvSpPr>
          <p:nvPr>
            <p:ph type="title"/>
          </p:nvPr>
        </p:nvSpPr>
        <p:spPr/>
        <p:txBody>
          <a:bodyPr/>
          <a:lstStyle/>
          <a:p>
            <a:r>
              <a:rPr lang="fr-FR" dirty="0"/>
              <a:t>Thérapies</a:t>
            </a:r>
          </a:p>
        </p:txBody>
      </p:sp>
      <p:sp>
        <p:nvSpPr>
          <p:cNvPr id="3" name="Espace réservé du contenu 2">
            <a:extLst>
              <a:ext uri="{FF2B5EF4-FFF2-40B4-BE49-F238E27FC236}">
                <a16:creationId xmlns:a16="http://schemas.microsoft.com/office/drawing/2014/main" id="{09884A2D-35A8-239F-A3F5-67749F29BFF5}"/>
              </a:ext>
            </a:extLst>
          </p:cNvPr>
          <p:cNvSpPr>
            <a:spLocks noGrp="1"/>
          </p:cNvSpPr>
          <p:nvPr>
            <p:ph idx="1"/>
          </p:nvPr>
        </p:nvSpPr>
        <p:spPr/>
        <p:txBody>
          <a:bodyPr/>
          <a:lstStyle/>
          <a:p>
            <a:r>
              <a:rPr lang="fr-FR" dirty="0" err="1"/>
              <a:t>Zilucoplan</a:t>
            </a:r>
            <a:r>
              <a:rPr lang="fr-FR" dirty="0"/>
              <a:t>: approuvé en septembre 2023 comme «</a:t>
            </a:r>
            <a:r>
              <a:rPr lang="fr-FR" dirty="0" err="1"/>
              <a:t>add</a:t>
            </a:r>
            <a:r>
              <a:rPr lang="fr-FR" dirty="0"/>
              <a:t> on» à la thérapie standard</a:t>
            </a:r>
          </a:p>
          <a:p>
            <a:r>
              <a:rPr lang="fr-FR" dirty="0"/>
              <a:t>Inhibiteur du Complément C5 –&gt; empêche </a:t>
            </a:r>
            <a:r>
              <a:rPr lang="fr-FR" dirty="0">
                <a:solidFill>
                  <a:srgbClr val="000000"/>
                </a:solidFill>
                <a:effectLst/>
                <a:ea typeface="MS Mincho" panose="02020609040205080304" pitchFamily="49" charset="-128"/>
              </a:rPr>
              <a:t>l'activation de la voie terminale du complément et l’assemblage du complexe terminal d'attaque membranaire [C5b-9]</a:t>
            </a:r>
            <a:r>
              <a:rPr lang="fr-LU" dirty="0">
                <a:effectLst/>
              </a:rPr>
              <a:t> </a:t>
            </a:r>
          </a:p>
          <a:p>
            <a:pPr>
              <a:buFont typeface="Wingdings" pitchFamily="2" charset="2"/>
              <a:buChar char="à"/>
            </a:pPr>
            <a:r>
              <a:rPr lang="fr-LU" dirty="0">
                <a:sym typeface="Wingdings" pitchFamily="2" charset="2"/>
              </a:rPr>
              <a:t>Prévention de la destruction membrane post-synaptique</a:t>
            </a:r>
          </a:p>
          <a:p>
            <a:pPr>
              <a:buFont typeface="Wingdings" pitchFamily="2" charset="2"/>
              <a:buChar char="à"/>
            </a:pPr>
            <a:r>
              <a:rPr lang="fr-LU" dirty="0">
                <a:sym typeface="Wingdings" pitchFamily="2" charset="2"/>
              </a:rPr>
              <a:t>« bridging </a:t>
            </a:r>
            <a:r>
              <a:rPr lang="fr-LU" dirty="0" err="1">
                <a:sym typeface="Wingdings" pitchFamily="2" charset="2"/>
              </a:rPr>
              <a:t>therapy</a:t>
            </a:r>
            <a:r>
              <a:rPr lang="fr-LU" dirty="0">
                <a:sym typeface="Wingdings" pitchFamily="2" charset="2"/>
              </a:rPr>
              <a:t> » pour remplacer les </a:t>
            </a:r>
            <a:r>
              <a:rPr lang="fr-LU" dirty="0" err="1">
                <a:sym typeface="Wingdings" pitchFamily="2" charset="2"/>
              </a:rPr>
              <a:t>glucocorticoides</a:t>
            </a:r>
            <a:r>
              <a:rPr lang="fr-LU" dirty="0">
                <a:sym typeface="Wingdings" pitchFamily="2" charset="2"/>
              </a:rPr>
              <a:t> et thérapie long terme</a:t>
            </a:r>
            <a:endParaRPr lang="fr-FR" dirty="0"/>
          </a:p>
        </p:txBody>
      </p:sp>
    </p:spTree>
    <p:extLst>
      <p:ext uri="{BB962C8B-B14F-4D97-AF65-F5344CB8AC3E}">
        <p14:creationId xmlns:p14="http://schemas.microsoft.com/office/powerpoint/2010/main" val="2369038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4F0B8-C57C-E9E2-DF48-6DB47F919A10}"/>
              </a:ext>
            </a:extLst>
          </p:cNvPr>
          <p:cNvSpPr>
            <a:spLocks noGrp="1"/>
          </p:cNvSpPr>
          <p:nvPr>
            <p:ph type="title"/>
          </p:nvPr>
        </p:nvSpPr>
        <p:spPr/>
        <p:txBody>
          <a:bodyPr/>
          <a:lstStyle/>
          <a:p>
            <a:endParaRPr lang="fr-LU"/>
          </a:p>
        </p:txBody>
      </p:sp>
      <p:sp>
        <p:nvSpPr>
          <p:cNvPr id="3" name="Espace réservé du contenu 2">
            <a:extLst>
              <a:ext uri="{FF2B5EF4-FFF2-40B4-BE49-F238E27FC236}">
                <a16:creationId xmlns:a16="http://schemas.microsoft.com/office/drawing/2014/main" id="{DE8398D6-04A4-CE0B-5BB5-0E642ECBAB48}"/>
              </a:ext>
            </a:extLst>
          </p:cNvPr>
          <p:cNvSpPr>
            <a:spLocks noGrp="1"/>
          </p:cNvSpPr>
          <p:nvPr>
            <p:ph idx="1"/>
          </p:nvPr>
        </p:nvSpPr>
        <p:spPr/>
        <p:txBody>
          <a:bodyPr/>
          <a:lstStyle/>
          <a:p>
            <a:endParaRPr lang="fr-LU"/>
          </a:p>
        </p:txBody>
      </p:sp>
      <p:pic>
        <p:nvPicPr>
          <p:cNvPr id="4" name="Image 3">
            <a:extLst>
              <a:ext uri="{FF2B5EF4-FFF2-40B4-BE49-F238E27FC236}">
                <a16:creationId xmlns:a16="http://schemas.microsoft.com/office/drawing/2014/main" id="{1B949E52-5A21-6B95-8A7B-882861B2AA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1089" y="948875"/>
            <a:ext cx="8169822" cy="4960249"/>
          </a:xfrm>
          <a:prstGeom prst="rect">
            <a:avLst/>
          </a:prstGeom>
          <a:noFill/>
          <a:ln>
            <a:noFill/>
          </a:ln>
        </p:spPr>
      </p:pic>
    </p:spTree>
    <p:extLst>
      <p:ext uri="{BB962C8B-B14F-4D97-AF65-F5344CB8AC3E}">
        <p14:creationId xmlns:p14="http://schemas.microsoft.com/office/powerpoint/2010/main" val="3429627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FD8DBD-E05A-595F-6068-DDF0473DA49B}"/>
              </a:ext>
            </a:extLst>
          </p:cNvPr>
          <p:cNvSpPr>
            <a:spLocks noGrp="1"/>
          </p:cNvSpPr>
          <p:nvPr>
            <p:ph type="title"/>
          </p:nvPr>
        </p:nvSpPr>
        <p:spPr/>
        <p:txBody>
          <a:bodyPr/>
          <a:lstStyle/>
          <a:p>
            <a:r>
              <a:rPr lang="fr-FR" b="1" dirty="0"/>
              <a:t>Thérapies de secours en cas de crise myasthénique ou aggravation sévère</a:t>
            </a:r>
          </a:p>
        </p:txBody>
      </p:sp>
      <p:sp>
        <p:nvSpPr>
          <p:cNvPr id="3" name="Espace réservé du contenu 2">
            <a:extLst>
              <a:ext uri="{FF2B5EF4-FFF2-40B4-BE49-F238E27FC236}">
                <a16:creationId xmlns:a16="http://schemas.microsoft.com/office/drawing/2014/main" id="{25A78E24-39F6-8CD2-0008-D21B6DB00B2E}"/>
              </a:ext>
            </a:extLst>
          </p:cNvPr>
          <p:cNvSpPr>
            <a:spLocks noGrp="1"/>
          </p:cNvSpPr>
          <p:nvPr>
            <p:ph idx="1"/>
          </p:nvPr>
        </p:nvSpPr>
        <p:spPr/>
        <p:txBody>
          <a:bodyPr/>
          <a:lstStyle/>
          <a:p>
            <a:pPr marL="0" indent="0">
              <a:buNone/>
            </a:pPr>
            <a:r>
              <a:rPr lang="fr-FR" dirty="0"/>
              <a:t>Plasmaphérèse </a:t>
            </a:r>
            <a:r>
              <a:rPr lang="fr-FR" dirty="0">
                <a:sym typeface="Wingdings" pitchFamily="2" charset="2"/>
              </a:rPr>
              <a:t> filtration et élimination directe des Anticorps </a:t>
            </a:r>
            <a:r>
              <a:rPr lang="fr-FR" dirty="0" err="1">
                <a:sym typeface="Wingdings" pitchFamily="2" charset="2"/>
              </a:rPr>
              <a:t>AChR</a:t>
            </a:r>
            <a:endParaRPr lang="fr-FR" dirty="0">
              <a:sym typeface="Wingdings" pitchFamily="2" charset="2"/>
            </a:endParaRPr>
          </a:p>
          <a:p>
            <a:pPr marL="0" indent="0">
              <a:buNone/>
            </a:pPr>
            <a:endParaRPr lang="fr-FR" dirty="0">
              <a:sym typeface="Wingdings" pitchFamily="2" charset="2"/>
            </a:endParaRPr>
          </a:p>
          <a:p>
            <a:pPr marL="0" indent="0">
              <a:buNone/>
            </a:pPr>
            <a:r>
              <a:rPr lang="fr-FR" dirty="0">
                <a:sym typeface="Wingdings" pitchFamily="2" charset="2"/>
              </a:rPr>
              <a:t>Immunoglobulines iv : </a:t>
            </a:r>
          </a:p>
          <a:p>
            <a:pPr marL="0" indent="0">
              <a:buNone/>
            </a:pPr>
            <a:r>
              <a:rPr lang="fr-FR" dirty="0">
                <a:sym typeface="Wingdings" pitchFamily="2" charset="2"/>
              </a:rPr>
              <a:t>	Mécanisme peu connu</a:t>
            </a:r>
          </a:p>
          <a:p>
            <a:pPr marL="0" indent="0">
              <a:buNone/>
            </a:pPr>
            <a:r>
              <a:rPr lang="fr-FR" dirty="0">
                <a:sym typeface="Wingdings" pitchFamily="2" charset="2"/>
              </a:rPr>
              <a:t>	Agit dans la semaine pour 3-6 semaines</a:t>
            </a:r>
          </a:p>
          <a:p>
            <a:pPr marL="0" indent="0">
              <a:buNone/>
            </a:pPr>
            <a:r>
              <a:rPr lang="fr-FR" dirty="0">
                <a:sym typeface="Wingdings" pitchFamily="2" charset="2"/>
              </a:rPr>
              <a:t>	Dosage 2g/kg sur 5 jours</a:t>
            </a:r>
          </a:p>
          <a:p>
            <a:pPr marL="0" indent="0">
              <a:buNone/>
            </a:pPr>
            <a:r>
              <a:rPr lang="fr-FR" dirty="0">
                <a:sym typeface="Wingdings" pitchFamily="2" charset="2"/>
              </a:rPr>
              <a:t>Effet modeste pour formes moins graves, positif surtout pour formes graves</a:t>
            </a:r>
          </a:p>
          <a:p>
            <a:pPr marL="0" indent="0">
              <a:buNone/>
            </a:pPr>
            <a:endParaRPr lang="fr-FR" dirty="0"/>
          </a:p>
          <a:p>
            <a:endParaRPr lang="fr-FR" dirty="0"/>
          </a:p>
        </p:txBody>
      </p:sp>
    </p:spTree>
    <p:extLst>
      <p:ext uri="{BB962C8B-B14F-4D97-AF65-F5344CB8AC3E}">
        <p14:creationId xmlns:p14="http://schemas.microsoft.com/office/powerpoint/2010/main" val="28740827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BBEF46-A459-4008-D817-DC0FF2A354D3}"/>
              </a:ext>
            </a:extLst>
          </p:cNvPr>
          <p:cNvSpPr>
            <a:spLocks noGrp="1"/>
          </p:cNvSpPr>
          <p:nvPr>
            <p:ph type="title"/>
          </p:nvPr>
        </p:nvSpPr>
        <p:spPr/>
        <p:txBody>
          <a:bodyPr/>
          <a:lstStyle/>
          <a:p>
            <a:pPr algn="ctr"/>
            <a:r>
              <a:rPr lang="fr-FR" b="1" dirty="0"/>
              <a:t>Conclusion</a:t>
            </a:r>
          </a:p>
        </p:txBody>
      </p:sp>
      <p:sp>
        <p:nvSpPr>
          <p:cNvPr id="3" name="Espace réservé du contenu 2">
            <a:extLst>
              <a:ext uri="{FF2B5EF4-FFF2-40B4-BE49-F238E27FC236}">
                <a16:creationId xmlns:a16="http://schemas.microsoft.com/office/drawing/2014/main" id="{F40C7B90-9E25-E514-0140-9B8982FF9A99}"/>
              </a:ext>
            </a:extLst>
          </p:cNvPr>
          <p:cNvSpPr>
            <a:spLocks noGrp="1"/>
          </p:cNvSpPr>
          <p:nvPr>
            <p:ph idx="1"/>
          </p:nvPr>
        </p:nvSpPr>
        <p:spPr/>
        <p:txBody>
          <a:bodyPr/>
          <a:lstStyle/>
          <a:p>
            <a:r>
              <a:rPr lang="fr-FR" dirty="0"/>
              <a:t>IgG </a:t>
            </a:r>
          </a:p>
          <a:p>
            <a:pPr marL="0" indent="0">
              <a:buNone/>
            </a:pPr>
            <a:r>
              <a:rPr lang="fr-FR" dirty="0"/>
              <a:t>	« </a:t>
            </a:r>
            <a:r>
              <a:rPr lang="fr-FR" dirty="0" err="1"/>
              <a:t>rescue</a:t>
            </a:r>
            <a:r>
              <a:rPr lang="fr-FR" dirty="0"/>
              <a:t> </a:t>
            </a:r>
            <a:r>
              <a:rPr lang="fr-FR" dirty="0" err="1"/>
              <a:t>therapy</a:t>
            </a:r>
            <a:r>
              <a:rPr lang="fr-FR" dirty="0"/>
              <a:t> » pour situation d`urgences </a:t>
            </a:r>
          </a:p>
          <a:p>
            <a:pPr marL="0" indent="0">
              <a:buNone/>
            </a:pPr>
            <a:r>
              <a:rPr lang="fr-FR" dirty="0"/>
              <a:t>	prévention avant interventions chirurgicales</a:t>
            </a:r>
          </a:p>
          <a:p>
            <a:pPr marL="0" indent="0">
              <a:buNone/>
            </a:pPr>
            <a:endParaRPr lang="fr-FR" dirty="0"/>
          </a:p>
          <a:p>
            <a:pPr marL="0" indent="0">
              <a:buNone/>
            </a:pPr>
            <a:r>
              <a:rPr lang="fr-FR" dirty="0"/>
              <a:t>Alternative: Echange plasmatique (si disponible)</a:t>
            </a:r>
          </a:p>
        </p:txBody>
      </p:sp>
    </p:spTree>
    <p:extLst>
      <p:ext uri="{BB962C8B-B14F-4D97-AF65-F5344CB8AC3E}">
        <p14:creationId xmlns:p14="http://schemas.microsoft.com/office/powerpoint/2010/main" val="4171322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0700AE-FE67-8A20-EC31-1995A14091A6}"/>
              </a:ext>
            </a:extLst>
          </p:cNvPr>
          <p:cNvSpPr>
            <a:spLocks noGrp="1"/>
          </p:cNvSpPr>
          <p:nvPr>
            <p:ph type="title"/>
          </p:nvPr>
        </p:nvSpPr>
        <p:spPr/>
        <p:txBody>
          <a:bodyPr/>
          <a:lstStyle/>
          <a:p>
            <a:pPr algn="ctr"/>
            <a:r>
              <a:rPr lang="fr-FR" b="1" dirty="0" err="1"/>
              <a:t>Polyradiculites</a:t>
            </a:r>
            <a:r>
              <a:rPr lang="fr-FR" b="1" dirty="0"/>
              <a:t> auto-immunes</a:t>
            </a:r>
          </a:p>
        </p:txBody>
      </p:sp>
      <p:sp>
        <p:nvSpPr>
          <p:cNvPr id="3" name="Espace réservé du contenu 2">
            <a:extLst>
              <a:ext uri="{FF2B5EF4-FFF2-40B4-BE49-F238E27FC236}">
                <a16:creationId xmlns:a16="http://schemas.microsoft.com/office/drawing/2014/main" id="{C8543332-2BE8-A1D3-22E9-D443D9DF06E0}"/>
              </a:ext>
            </a:extLst>
          </p:cNvPr>
          <p:cNvSpPr>
            <a:spLocks noGrp="1"/>
          </p:cNvSpPr>
          <p:nvPr>
            <p:ph idx="1"/>
          </p:nvPr>
        </p:nvSpPr>
        <p:spPr/>
        <p:txBody>
          <a:bodyPr/>
          <a:lstStyle/>
          <a:p>
            <a:r>
              <a:rPr lang="fr-FR" dirty="0"/>
              <a:t>Forme aigue: Guillain Barré</a:t>
            </a:r>
          </a:p>
          <a:p>
            <a:r>
              <a:rPr lang="fr-FR" dirty="0"/>
              <a:t>Formes chroniques: CIDP</a:t>
            </a:r>
          </a:p>
        </p:txBody>
      </p:sp>
    </p:spTree>
    <p:extLst>
      <p:ext uri="{BB962C8B-B14F-4D97-AF65-F5344CB8AC3E}">
        <p14:creationId xmlns:p14="http://schemas.microsoft.com/office/powerpoint/2010/main" val="203664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BC2ECA-650E-0BBD-636A-B98AB47DE729}"/>
              </a:ext>
            </a:extLst>
          </p:cNvPr>
          <p:cNvSpPr>
            <a:spLocks noGrp="1"/>
          </p:cNvSpPr>
          <p:nvPr>
            <p:ph type="title"/>
          </p:nvPr>
        </p:nvSpPr>
        <p:spPr/>
        <p:txBody>
          <a:bodyPr/>
          <a:lstStyle/>
          <a:p>
            <a:r>
              <a:rPr lang="fr-FR" dirty="0"/>
              <a:t>Syndrome de Guillain Barré </a:t>
            </a:r>
          </a:p>
        </p:txBody>
      </p:sp>
      <p:sp>
        <p:nvSpPr>
          <p:cNvPr id="3" name="Espace réservé du contenu 2">
            <a:extLst>
              <a:ext uri="{FF2B5EF4-FFF2-40B4-BE49-F238E27FC236}">
                <a16:creationId xmlns:a16="http://schemas.microsoft.com/office/drawing/2014/main" id="{297DD7A7-74AB-3E29-2F6F-686A6BF342AA}"/>
              </a:ext>
            </a:extLst>
          </p:cNvPr>
          <p:cNvSpPr>
            <a:spLocks noGrp="1"/>
          </p:cNvSpPr>
          <p:nvPr>
            <p:ph idx="1"/>
          </p:nvPr>
        </p:nvSpPr>
        <p:spPr/>
        <p:txBody>
          <a:bodyPr>
            <a:normAutofit/>
          </a:bodyPr>
          <a:lstStyle/>
          <a:p>
            <a:r>
              <a:rPr lang="fr-FR" dirty="0"/>
              <a:t>Polyneuropathie d`origine immunologique aiguë, souvent suite à une infection (virale ou bactérienne)</a:t>
            </a:r>
          </a:p>
          <a:p>
            <a:r>
              <a:rPr lang="fr-FR" dirty="0"/>
              <a:t>Formes démyélinisantes </a:t>
            </a:r>
            <a:r>
              <a:rPr lang="fr-FR" dirty="0">
                <a:sym typeface="Wingdings" pitchFamily="2" charset="2"/>
              </a:rPr>
              <a:t> blocs de conduction à la mesure des vitesses de conduction</a:t>
            </a:r>
          </a:p>
          <a:p>
            <a:r>
              <a:rPr lang="fr-FR" dirty="0">
                <a:sym typeface="Wingdings" pitchFamily="2" charset="2"/>
              </a:rPr>
              <a:t>Formes axonales  réduction des amplitudes des potentiels moteurs et sensitifs</a:t>
            </a:r>
          </a:p>
          <a:p>
            <a:pPr marL="0" indent="0">
              <a:buNone/>
            </a:pPr>
            <a:endParaRPr lang="fr-FR" dirty="0"/>
          </a:p>
        </p:txBody>
      </p:sp>
    </p:spTree>
    <p:extLst>
      <p:ext uri="{BB962C8B-B14F-4D97-AF65-F5344CB8AC3E}">
        <p14:creationId xmlns:p14="http://schemas.microsoft.com/office/powerpoint/2010/main" val="34995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1E482A-C97F-C961-3975-3B5529B5A911}"/>
              </a:ext>
            </a:extLst>
          </p:cNvPr>
          <p:cNvSpPr>
            <a:spLocks noGrp="1"/>
          </p:cNvSpPr>
          <p:nvPr>
            <p:ph type="title"/>
          </p:nvPr>
        </p:nvSpPr>
        <p:spPr/>
        <p:txBody>
          <a:bodyPr/>
          <a:lstStyle/>
          <a:p>
            <a:r>
              <a:rPr lang="fr-FR" dirty="0"/>
              <a:t>Formes du syndrome de Guillain Barré</a:t>
            </a:r>
          </a:p>
        </p:txBody>
      </p:sp>
      <p:pic>
        <p:nvPicPr>
          <p:cNvPr id="4" name="Espace réservé du contenu 3">
            <a:extLst>
              <a:ext uri="{FF2B5EF4-FFF2-40B4-BE49-F238E27FC236}">
                <a16:creationId xmlns:a16="http://schemas.microsoft.com/office/drawing/2014/main" id="{8A8A5574-EB42-D548-5528-D54920C36CB0}"/>
              </a:ext>
            </a:extLst>
          </p:cNvPr>
          <p:cNvPicPr>
            <a:picLocks noGrp="1" noChangeAspect="1"/>
          </p:cNvPicPr>
          <p:nvPr>
            <p:ph idx="1"/>
          </p:nvPr>
        </p:nvPicPr>
        <p:blipFill>
          <a:blip r:embed="rId2"/>
          <a:stretch>
            <a:fillRect/>
          </a:stretch>
        </p:blipFill>
        <p:spPr>
          <a:xfrm>
            <a:off x="4064616" y="1825625"/>
            <a:ext cx="4062767" cy="4351338"/>
          </a:xfrm>
        </p:spPr>
      </p:pic>
    </p:spTree>
    <p:extLst>
      <p:ext uri="{BB962C8B-B14F-4D97-AF65-F5344CB8AC3E}">
        <p14:creationId xmlns:p14="http://schemas.microsoft.com/office/powerpoint/2010/main" val="791900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82BAC-3A2E-F122-9E6E-69025747502A}"/>
              </a:ext>
            </a:extLst>
          </p:cNvPr>
          <p:cNvSpPr>
            <a:spLocks noGrp="1"/>
          </p:cNvSpPr>
          <p:nvPr>
            <p:ph type="title"/>
          </p:nvPr>
        </p:nvSpPr>
        <p:spPr/>
        <p:txBody>
          <a:bodyPr/>
          <a:lstStyle/>
          <a:p>
            <a:r>
              <a:rPr lang="fr-FR" dirty="0"/>
              <a:t>GBS</a:t>
            </a:r>
          </a:p>
        </p:txBody>
      </p:sp>
      <p:sp>
        <p:nvSpPr>
          <p:cNvPr id="3" name="Espace réservé du contenu 2">
            <a:extLst>
              <a:ext uri="{FF2B5EF4-FFF2-40B4-BE49-F238E27FC236}">
                <a16:creationId xmlns:a16="http://schemas.microsoft.com/office/drawing/2014/main" id="{B837DFC2-2690-5F99-F525-704541508F5C}"/>
              </a:ext>
            </a:extLst>
          </p:cNvPr>
          <p:cNvSpPr>
            <a:spLocks noGrp="1"/>
          </p:cNvSpPr>
          <p:nvPr>
            <p:ph idx="1"/>
          </p:nvPr>
        </p:nvSpPr>
        <p:spPr/>
        <p:txBody>
          <a:bodyPr>
            <a:normAutofit/>
          </a:bodyPr>
          <a:lstStyle/>
          <a:p>
            <a:r>
              <a:rPr lang="fr-FR" dirty="0"/>
              <a:t>Réaction post infection avec Campylobacter jejuni/Haemophilus influenzae, </a:t>
            </a:r>
            <a:r>
              <a:rPr lang="fr-FR" dirty="0" err="1"/>
              <a:t>Cytomegalovirus</a:t>
            </a:r>
            <a:r>
              <a:rPr lang="fr-FR" dirty="0"/>
              <a:t>, Influenza, HIV, COVID…</a:t>
            </a:r>
          </a:p>
          <a:p>
            <a:r>
              <a:rPr lang="fr-FR" dirty="0"/>
              <a:t>Origine post-vaccinale</a:t>
            </a:r>
          </a:p>
          <a:p>
            <a:r>
              <a:rPr lang="fr-FR" dirty="0"/>
              <a:t>Incidence 1-2/100000/an</a:t>
            </a:r>
          </a:p>
          <a:p>
            <a:r>
              <a:rPr lang="fr-FR" dirty="0"/>
              <a:t>Aggravation dans les deux premières semaines </a:t>
            </a:r>
            <a:r>
              <a:rPr lang="fr-FR" dirty="0">
                <a:sym typeface="Wingdings" pitchFamily="2" charset="2"/>
              </a:rPr>
              <a:t> phase plateau</a:t>
            </a:r>
          </a:p>
          <a:p>
            <a:r>
              <a:rPr lang="fr-FR" dirty="0">
                <a:sym typeface="Wingdings" pitchFamily="2" charset="2"/>
              </a:rPr>
              <a:t>Maximum atteint à 4 semaines pour 90% des patients</a:t>
            </a:r>
          </a:p>
          <a:p>
            <a:r>
              <a:rPr lang="fr-FR" dirty="0"/>
              <a:t>Multiples variantes (ca. 15%) : Miller Fisher Syndrome, AMAN, AMSAN…</a:t>
            </a:r>
          </a:p>
          <a:p>
            <a:pPr marL="0" indent="0">
              <a:buNone/>
            </a:pPr>
            <a:endParaRPr lang="fr-FR" dirty="0"/>
          </a:p>
        </p:txBody>
      </p:sp>
    </p:spTree>
    <p:extLst>
      <p:ext uri="{BB962C8B-B14F-4D97-AF65-F5344CB8AC3E}">
        <p14:creationId xmlns:p14="http://schemas.microsoft.com/office/powerpoint/2010/main" val="4631255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879E7-1250-CB7C-6EBD-430E7B524218}"/>
              </a:ext>
            </a:extLst>
          </p:cNvPr>
          <p:cNvSpPr>
            <a:spLocks noGrp="1"/>
          </p:cNvSpPr>
          <p:nvPr>
            <p:ph type="title"/>
          </p:nvPr>
        </p:nvSpPr>
        <p:spPr/>
        <p:txBody>
          <a:bodyPr/>
          <a:lstStyle/>
          <a:p>
            <a:r>
              <a:rPr lang="fr-LU" dirty="0"/>
              <a:t>GBS manifestations cliniques</a:t>
            </a:r>
          </a:p>
        </p:txBody>
      </p:sp>
      <p:sp>
        <p:nvSpPr>
          <p:cNvPr id="3" name="Espace réservé du contenu 2">
            <a:extLst>
              <a:ext uri="{FF2B5EF4-FFF2-40B4-BE49-F238E27FC236}">
                <a16:creationId xmlns:a16="http://schemas.microsoft.com/office/drawing/2014/main" id="{B43D053E-F338-4653-2CCF-1C6EA7AEF9CF}"/>
              </a:ext>
            </a:extLst>
          </p:cNvPr>
          <p:cNvSpPr>
            <a:spLocks noGrp="1"/>
          </p:cNvSpPr>
          <p:nvPr>
            <p:ph idx="1"/>
          </p:nvPr>
        </p:nvSpPr>
        <p:spPr/>
        <p:txBody>
          <a:bodyPr/>
          <a:lstStyle/>
          <a:p>
            <a:r>
              <a:rPr lang="fr-FR" dirty="0"/>
              <a:t>Faiblesse ascendante sur qqs jours des muscles des extrémités et de la musculature respiratoire</a:t>
            </a:r>
          </a:p>
          <a:p>
            <a:r>
              <a:rPr lang="fr-FR" dirty="0"/>
              <a:t>Atteinte autonome</a:t>
            </a:r>
          </a:p>
          <a:p>
            <a:r>
              <a:rPr lang="fr-FR" dirty="0"/>
              <a:t>Formes sensitivo-motrices</a:t>
            </a:r>
          </a:p>
          <a:p>
            <a:r>
              <a:rPr lang="fr-FR" dirty="0">
                <a:sym typeface="Wingdings" pitchFamily="2" charset="2"/>
              </a:rPr>
              <a:t>Syndrome de Miller Fisher: atteinte des nerfs crâniens</a:t>
            </a:r>
            <a:endParaRPr lang="fr-FR" dirty="0"/>
          </a:p>
          <a:p>
            <a:pPr marL="0" indent="0">
              <a:buNone/>
            </a:pPr>
            <a:endParaRPr lang="fr-FR" dirty="0"/>
          </a:p>
          <a:p>
            <a:endParaRPr lang="fr-LU" dirty="0"/>
          </a:p>
        </p:txBody>
      </p:sp>
    </p:spTree>
    <p:extLst>
      <p:ext uri="{BB962C8B-B14F-4D97-AF65-F5344CB8AC3E}">
        <p14:creationId xmlns:p14="http://schemas.microsoft.com/office/powerpoint/2010/main" val="544368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AF885E-2274-300B-588F-BC3C34FE8C0F}"/>
              </a:ext>
            </a:extLst>
          </p:cNvPr>
          <p:cNvSpPr>
            <a:spLocks noGrp="1"/>
          </p:cNvSpPr>
          <p:nvPr>
            <p:ph type="title"/>
          </p:nvPr>
        </p:nvSpPr>
        <p:spPr/>
        <p:txBody>
          <a:bodyPr/>
          <a:lstStyle/>
          <a:p>
            <a:r>
              <a:rPr lang="fr-FR" dirty="0"/>
              <a:t>Modes d`action</a:t>
            </a:r>
          </a:p>
        </p:txBody>
      </p:sp>
      <p:sp>
        <p:nvSpPr>
          <p:cNvPr id="3" name="Espace réservé du contenu 2">
            <a:extLst>
              <a:ext uri="{FF2B5EF4-FFF2-40B4-BE49-F238E27FC236}">
                <a16:creationId xmlns:a16="http://schemas.microsoft.com/office/drawing/2014/main" id="{97E8ECC9-9175-2DF7-BE67-328135799431}"/>
              </a:ext>
            </a:extLst>
          </p:cNvPr>
          <p:cNvSpPr>
            <a:spLocks noGrp="1"/>
          </p:cNvSpPr>
          <p:nvPr>
            <p:ph idx="1"/>
          </p:nvPr>
        </p:nvSpPr>
        <p:spPr/>
        <p:txBody>
          <a:bodyPr/>
          <a:lstStyle/>
          <a:p>
            <a:r>
              <a:rPr lang="fr-FR" dirty="0"/>
              <a:t>Effets sur le « </a:t>
            </a:r>
            <a:r>
              <a:rPr lang="fr-FR" dirty="0" err="1"/>
              <a:t>complement</a:t>
            </a:r>
            <a:r>
              <a:rPr lang="fr-FR" dirty="0"/>
              <a:t> system »</a:t>
            </a:r>
          </a:p>
          <a:p>
            <a:r>
              <a:rPr lang="fr-FR" dirty="0"/>
              <a:t>Altération des </a:t>
            </a:r>
            <a:r>
              <a:rPr lang="fr-FR" dirty="0" err="1"/>
              <a:t>celulles</a:t>
            </a:r>
            <a:r>
              <a:rPr lang="fr-FR" dirty="0"/>
              <a:t> </a:t>
            </a:r>
            <a:r>
              <a:rPr lang="fr-FR" dirty="0" err="1"/>
              <a:t>T</a:t>
            </a:r>
            <a:r>
              <a:rPr lang="fr-FR" dirty="0"/>
              <a:t> régulatoires </a:t>
            </a:r>
          </a:p>
          <a:p>
            <a:endParaRPr lang="fr-FR" dirty="0"/>
          </a:p>
          <a:p>
            <a:pPr marL="0" indent="0">
              <a:buNone/>
            </a:pPr>
            <a:r>
              <a:rPr lang="fr-FR" dirty="0">
                <a:sym typeface="Wingdings" pitchFamily="2" charset="2"/>
              </a:rPr>
              <a:t> Multiples effets anti-inflammatoires </a:t>
            </a:r>
            <a:endParaRPr lang="fr-FR" dirty="0"/>
          </a:p>
          <a:p>
            <a:endParaRPr lang="fr-FR" dirty="0"/>
          </a:p>
        </p:txBody>
      </p:sp>
    </p:spTree>
    <p:extLst>
      <p:ext uri="{BB962C8B-B14F-4D97-AF65-F5344CB8AC3E}">
        <p14:creationId xmlns:p14="http://schemas.microsoft.com/office/powerpoint/2010/main" val="1781136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3FAB7E-7D5C-CBD2-86A7-8A4DFF34D10B}"/>
              </a:ext>
            </a:extLst>
          </p:cNvPr>
          <p:cNvSpPr>
            <a:spLocks noGrp="1"/>
          </p:cNvSpPr>
          <p:nvPr>
            <p:ph type="title"/>
          </p:nvPr>
        </p:nvSpPr>
        <p:spPr/>
        <p:txBody>
          <a:bodyPr/>
          <a:lstStyle/>
          <a:p>
            <a:r>
              <a:rPr lang="fr-FR" dirty="0"/>
              <a:t>GBS Diagnostic</a:t>
            </a:r>
          </a:p>
        </p:txBody>
      </p:sp>
      <p:sp>
        <p:nvSpPr>
          <p:cNvPr id="3" name="Espace réservé du contenu 2">
            <a:extLst>
              <a:ext uri="{FF2B5EF4-FFF2-40B4-BE49-F238E27FC236}">
                <a16:creationId xmlns:a16="http://schemas.microsoft.com/office/drawing/2014/main" id="{1D8CE2EA-FB2C-1EB6-B4DD-087E1B7722C3}"/>
              </a:ext>
            </a:extLst>
          </p:cNvPr>
          <p:cNvSpPr>
            <a:spLocks noGrp="1"/>
          </p:cNvSpPr>
          <p:nvPr>
            <p:ph idx="1"/>
          </p:nvPr>
        </p:nvSpPr>
        <p:spPr/>
        <p:txBody>
          <a:bodyPr/>
          <a:lstStyle/>
          <a:p>
            <a:pPr marL="0" indent="0">
              <a:buNone/>
            </a:pPr>
            <a:r>
              <a:rPr lang="fr-FR" dirty="0"/>
              <a:t>Critères diagnostiques:</a:t>
            </a:r>
          </a:p>
          <a:p>
            <a:r>
              <a:rPr lang="fr-FR" dirty="0"/>
              <a:t>Progression des déficits neurologiques sur qqs jours à 4 semaines</a:t>
            </a:r>
          </a:p>
          <a:p>
            <a:r>
              <a:rPr lang="fr-FR" dirty="0"/>
              <a:t>Atteinte symétrique</a:t>
            </a:r>
          </a:p>
          <a:p>
            <a:r>
              <a:rPr lang="fr-FR" dirty="0"/>
              <a:t>Dysautonomie, mais fonctions sphinctériennes épargnées</a:t>
            </a:r>
          </a:p>
          <a:p>
            <a:r>
              <a:rPr lang="fr-FR" dirty="0"/>
              <a:t>Atteinte possible des nerfs crâniens</a:t>
            </a:r>
          </a:p>
          <a:p>
            <a:r>
              <a:rPr lang="fr-FR" dirty="0"/>
              <a:t>Ponction lombaire: dissociation </a:t>
            </a:r>
            <a:r>
              <a:rPr lang="fr-FR" dirty="0" err="1"/>
              <a:t>cyto-albumique</a:t>
            </a:r>
            <a:r>
              <a:rPr lang="fr-FR" dirty="0"/>
              <a:t> (protéines +++ sans </a:t>
            </a:r>
            <a:r>
              <a:rPr lang="fr-FR" dirty="0" err="1"/>
              <a:t>pléocytose</a:t>
            </a:r>
            <a:r>
              <a:rPr lang="fr-FR" dirty="0"/>
              <a:t>)</a:t>
            </a:r>
          </a:p>
          <a:p>
            <a:r>
              <a:rPr lang="fr-FR" dirty="0"/>
              <a:t>Examen neurophysiologique (ondes F, vitesses de conduction…)</a:t>
            </a:r>
          </a:p>
        </p:txBody>
      </p:sp>
    </p:spTree>
    <p:extLst>
      <p:ext uri="{BB962C8B-B14F-4D97-AF65-F5344CB8AC3E}">
        <p14:creationId xmlns:p14="http://schemas.microsoft.com/office/powerpoint/2010/main" val="1652555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6E121E-1681-9489-1F51-938F964BAA6C}"/>
              </a:ext>
            </a:extLst>
          </p:cNvPr>
          <p:cNvSpPr>
            <a:spLocks noGrp="1"/>
          </p:cNvSpPr>
          <p:nvPr>
            <p:ph type="title"/>
          </p:nvPr>
        </p:nvSpPr>
        <p:spPr/>
        <p:txBody>
          <a:bodyPr/>
          <a:lstStyle/>
          <a:p>
            <a:endParaRPr lang="fr-LU"/>
          </a:p>
        </p:txBody>
      </p:sp>
      <p:pic>
        <p:nvPicPr>
          <p:cNvPr id="5" name="Espace réservé du contenu 4">
            <a:extLst>
              <a:ext uri="{FF2B5EF4-FFF2-40B4-BE49-F238E27FC236}">
                <a16:creationId xmlns:a16="http://schemas.microsoft.com/office/drawing/2014/main" id="{740B7181-7D86-701E-6CB0-42A74E4BB7F0}"/>
              </a:ext>
            </a:extLst>
          </p:cNvPr>
          <p:cNvPicPr>
            <a:picLocks noGrp="1" noChangeAspect="1"/>
          </p:cNvPicPr>
          <p:nvPr>
            <p:ph idx="1"/>
          </p:nvPr>
        </p:nvPicPr>
        <p:blipFill>
          <a:blip r:embed="rId2"/>
          <a:stretch>
            <a:fillRect/>
          </a:stretch>
        </p:blipFill>
        <p:spPr>
          <a:xfrm>
            <a:off x="1537168" y="1690688"/>
            <a:ext cx="8079904" cy="4539414"/>
          </a:xfrm>
        </p:spPr>
      </p:pic>
    </p:spTree>
    <p:extLst>
      <p:ext uri="{BB962C8B-B14F-4D97-AF65-F5344CB8AC3E}">
        <p14:creationId xmlns:p14="http://schemas.microsoft.com/office/powerpoint/2010/main" val="1834315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48C886-214B-D520-0DDC-66EFC7FB9708}"/>
              </a:ext>
            </a:extLst>
          </p:cNvPr>
          <p:cNvSpPr>
            <a:spLocks noGrp="1"/>
          </p:cNvSpPr>
          <p:nvPr>
            <p:ph type="title"/>
          </p:nvPr>
        </p:nvSpPr>
        <p:spPr/>
        <p:txBody>
          <a:bodyPr/>
          <a:lstStyle/>
          <a:p>
            <a:r>
              <a:rPr lang="fr-FR" dirty="0"/>
              <a:t>GBS risques</a:t>
            </a:r>
          </a:p>
        </p:txBody>
      </p:sp>
      <p:sp>
        <p:nvSpPr>
          <p:cNvPr id="3" name="Espace réservé du contenu 2">
            <a:extLst>
              <a:ext uri="{FF2B5EF4-FFF2-40B4-BE49-F238E27FC236}">
                <a16:creationId xmlns:a16="http://schemas.microsoft.com/office/drawing/2014/main" id="{2CFE25A8-CFAD-368E-FC21-35409020AE3B}"/>
              </a:ext>
            </a:extLst>
          </p:cNvPr>
          <p:cNvSpPr>
            <a:spLocks noGrp="1"/>
          </p:cNvSpPr>
          <p:nvPr>
            <p:ph idx="1"/>
          </p:nvPr>
        </p:nvSpPr>
        <p:spPr/>
        <p:txBody>
          <a:bodyPr/>
          <a:lstStyle/>
          <a:p>
            <a:r>
              <a:rPr lang="fr-FR" dirty="0"/>
              <a:t>Détresse respiratoire (rapide)</a:t>
            </a:r>
          </a:p>
          <a:p>
            <a:r>
              <a:rPr lang="fr-FR" dirty="0"/>
              <a:t>Dysautonomie (bradycardies, arrêt cardiaque)</a:t>
            </a:r>
          </a:p>
          <a:p>
            <a:r>
              <a:rPr lang="fr-FR" dirty="0"/>
              <a:t>Séquelles neurologiques</a:t>
            </a:r>
          </a:p>
          <a:p>
            <a:r>
              <a:rPr lang="fr-FR" dirty="0"/>
              <a:t>Développement d`une forme chronique</a:t>
            </a:r>
          </a:p>
          <a:p>
            <a:endParaRPr lang="fr-FR" dirty="0"/>
          </a:p>
        </p:txBody>
      </p:sp>
    </p:spTree>
    <p:extLst>
      <p:ext uri="{BB962C8B-B14F-4D97-AF65-F5344CB8AC3E}">
        <p14:creationId xmlns:p14="http://schemas.microsoft.com/office/powerpoint/2010/main" val="2191100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D2014C-2297-2567-6389-763632ACFDE1}"/>
              </a:ext>
            </a:extLst>
          </p:cNvPr>
          <p:cNvSpPr>
            <a:spLocks noGrp="1"/>
          </p:cNvSpPr>
          <p:nvPr>
            <p:ph type="title"/>
          </p:nvPr>
        </p:nvSpPr>
        <p:spPr/>
        <p:txBody>
          <a:bodyPr/>
          <a:lstStyle/>
          <a:p>
            <a:r>
              <a:rPr lang="fr-FR" dirty="0"/>
              <a:t>GBS Thérapies</a:t>
            </a:r>
          </a:p>
        </p:txBody>
      </p:sp>
      <p:sp>
        <p:nvSpPr>
          <p:cNvPr id="3" name="Espace réservé du contenu 2">
            <a:extLst>
              <a:ext uri="{FF2B5EF4-FFF2-40B4-BE49-F238E27FC236}">
                <a16:creationId xmlns:a16="http://schemas.microsoft.com/office/drawing/2014/main" id="{0CAD3B42-0AF7-2B12-4068-0D72DFEA5119}"/>
              </a:ext>
            </a:extLst>
          </p:cNvPr>
          <p:cNvSpPr>
            <a:spLocks noGrp="1"/>
          </p:cNvSpPr>
          <p:nvPr>
            <p:ph idx="1"/>
          </p:nvPr>
        </p:nvSpPr>
        <p:spPr/>
        <p:txBody>
          <a:bodyPr/>
          <a:lstStyle/>
          <a:p>
            <a:pPr marL="914400" lvl="2" indent="0">
              <a:buNone/>
            </a:pPr>
            <a:r>
              <a:rPr lang="fr-FR" sz="3600" dirty="0"/>
              <a:t>Indication thérapie IG iv ou échanges plasmatiques</a:t>
            </a:r>
          </a:p>
          <a:p>
            <a:pPr marL="0" indent="0">
              <a:buNone/>
            </a:pPr>
            <a:r>
              <a:rPr lang="fr-FR" dirty="0"/>
              <a:t>	</a:t>
            </a:r>
          </a:p>
          <a:p>
            <a:pPr marL="0" indent="0">
              <a:buNone/>
            </a:pPr>
            <a:r>
              <a:rPr lang="fr-FR" dirty="0"/>
              <a:t>	progression rapide ou incapacité de marcher seul sur 10m </a:t>
            </a:r>
          </a:p>
          <a:p>
            <a:pPr marL="0" indent="0">
              <a:buNone/>
            </a:pPr>
            <a:r>
              <a:rPr lang="fr-FR" dirty="0"/>
              <a:t>	durée &lt; 4 semaines</a:t>
            </a:r>
          </a:p>
          <a:p>
            <a:pPr marL="0" indent="0">
              <a:buNone/>
            </a:pPr>
            <a:r>
              <a:rPr lang="fr-FR" dirty="0"/>
              <a:t>	atteinte sévère et progressive &lt; 8 semaines</a:t>
            </a:r>
          </a:p>
          <a:p>
            <a:pPr marL="0" indent="0">
              <a:buNone/>
            </a:pPr>
            <a:endParaRPr lang="fr-FR" dirty="0"/>
          </a:p>
        </p:txBody>
      </p:sp>
    </p:spTree>
    <p:extLst>
      <p:ext uri="{BB962C8B-B14F-4D97-AF65-F5344CB8AC3E}">
        <p14:creationId xmlns:p14="http://schemas.microsoft.com/office/powerpoint/2010/main" val="1133843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BF00F5-813B-53E9-8C47-CA44CFC1A0B1}"/>
              </a:ext>
            </a:extLst>
          </p:cNvPr>
          <p:cNvSpPr>
            <a:spLocks noGrp="1"/>
          </p:cNvSpPr>
          <p:nvPr>
            <p:ph type="title"/>
          </p:nvPr>
        </p:nvSpPr>
        <p:spPr/>
        <p:txBody>
          <a:bodyPr/>
          <a:lstStyle/>
          <a:p>
            <a:r>
              <a:rPr lang="fr-FR" dirty="0"/>
              <a:t>Thérapies</a:t>
            </a:r>
          </a:p>
        </p:txBody>
      </p:sp>
      <p:sp>
        <p:nvSpPr>
          <p:cNvPr id="3" name="Espace réservé du contenu 2">
            <a:extLst>
              <a:ext uri="{FF2B5EF4-FFF2-40B4-BE49-F238E27FC236}">
                <a16:creationId xmlns:a16="http://schemas.microsoft.com/office/drawing/2014/main" id="{03FAE207-2C17-34D2-2F4D-5B3BC6B1C42C}"/>
              </a:ext>
            </a:extLst>
          </p:cNvPr>
          <p:cNvSpPr>
            <a:spLocks noGrp="1"/>
          </p:cNvSpPr>
          <p:nvPr>
            <p:ph idx="1"/>
          </p:nvPr>
        </p:nvSpPr>
        <p:spPr/>
        <p:txBody>
          <a:bodyPr/>
          <a:lstStyle/>
          <a:p>
            <a:r>
              <a:rPr lang="fr-FR" dirty="0"/>
              <a:t>Efficacité équivalente pour échanges plasmatiques et IG iv, mais facilité d`emploi en faveur des IG et meilleure tolérance</a:t>
            </a:r>
          </a:p>
          <a:p>
            <a:r>
              <a:rPr lang="fr-FR" dirty="0"/>
              <a:t>Disponibilité des échanges plasmatiques (?)</a:t>
            </a:r>
          </a:p>
          <a:p>
            <a:endParaRPr lang="fr-FR" dirty="0"/>
          </a:p>
          <a:p>
            <a:r>
              <a:rPr lang="fr-FR" dirty="0"/>
              <a:t>Dosage des IG iv: 2g/kg sur 5 jours</a:t>
            </a:r>
          </a:p>
          <a:p>
            <a:r>
              <a:rPr lang="fr-FR" dirty="0"/>
              <a:t>Echanges plasmatiques: 4-6 échanges sur 8-10 jours</a:t>
            </a:r>
          </a:p>
          <a:p>
            <a:endParaRPr lang="fr-FR" dirty="0"/>
          </a:p>
          <a:p>
            <a:endParaRPr lang="fr-FR" dirty="0"/>
          </a:p>
        </p:txBody>
      </p:sp>
    </p:spTree>
    <p:extLst>
      <p:ext uri="{BB962C8B-B14F-4D97-AF65-F5344CB8AC3E}">
        <p14:creationId xmlns:p14="http://schemas.microsoft.com/office/powerpoint/2010/main" val="806207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662ADA-49C9-F4BF-9A2A-E7AF29D91EBC}"/>
              </a:ext>
            </a:extLst>
          </p:cNvPr>
          <p:cNvSpPr>
            <a:spLocks noGrp="1"/>
          </p:cNvSpPr>
          <p:nvPr>
            <p:ph type="title"/>
          </p:nvPr>
        </p:nvSpPr>
        <p:spPr/>
        <p:txBody>
          <a:bodyPr/>
          <a:lstStyle/>
          <a:p>
            <a:r>
              <a:rPr lang="fr-FR" dirty="0"/>
              <a:t>Répétition d`une thérapie???</a:t>
            </a:r>
          </a:p>
        </p:txBody>
      </p:sp>
      <p:sp>
        <p:nvSpPr>
          <p:cNvPr id="3" name="Espace réservé du contenu 2">
            <a:extLst>
              <a:ext uri="{FF2B5EF4-FFF2-40B4-BE49-F238E27FC236}">
                <a16:creationId xmlns:a16="http://schemas.microsoft.com/office/drawing/2014/main" id="{C52DE94C-1736-3DDE-EE09-F88E3F0AA6E3}"/>
              </a:ext>
            </a:extLst>
          </p:cNvPr>
          <p:cNvSpPr>
            <a:spLocks noGrp="1"/>
          </p:cNvSpPr>
          <p:nvPr>
            <p:ph idx="1"/>
          </p:nvPr>
        </p:nvSpPr>
        <p:spPr/>
        <p:txBody>
          <a:bodyPr/>
          <a:lstStyle/>
          <a:p>
            <a:r>
              <a:rPr lang="fr-FR" dirty="0"/>
              <a:t>Effet insuffisant après 2 semaines: </a:t>
            </a:r>
          </a:p>
          <a:p>
            <a:pPr>
              <a:buFont typeface="Wingdings" pitchFamily="2" charset="2"/>
              <a:buChar char="à"/>
            </a:pPr>
            <a:r>
              <a:rPr lang="fr-FR" dirty="0">
                <a:sym typeface="Wingdings" pitchFamily="2" charset="2"/>
              </a:rPr>
              <a:t> Pas d`évidence pour un deuxième cycle de thérapie (IG et EP), </a:t>
            </a:r>
          </a:p>
          <a:p>
            <a:pPr>
              <a:buFont typeface="Wingdings" pitchFamily="2" charset="2"/>
              <a:buChar char="à"/>
            </a:pPr>
            <a:r>
              <a:rPr lang="fr-FR" dirty="0">
                <a:sym typeface="Wingdings" pitchFamily="2" charset="2"/>
              </a:rPr>
              <a:t> recommandation pour 1 (!) nouveau cycle selon l`état clinique </a:t>
            </a:r>
          </a:p>
          <a:p>
            <a:pPr>
              <a:buFont typeface="Wingdings" pitchFamily="2" charset="2"/>
              <a:buChar char="à"/>
            </a:pPr>
            <a:r>
              <a:rPr lang="fr-FR" dirty="0">
                <a:sym typeface="Wingdings" pitchFamily="2" charset="2"/>
              </a:rPr>
              <a:t> Diminution de l`efficacité des IG en cas d`EP consécutif: déconseillé!</a:t>
            </a:r>
            <a:endParaRPr lang="fr-FR" dirty="0"/>
          </a:p>
        </p:txBody>
      </p:sp>
    </p:spTree>
    <p:extLst>
      <p:ext uri="{BB962C8B-B14F-4D97-AF65-F5344CB8AC3E}">
        <p14:creationId xmlns:p14="http://schemas.microsoft.com/office/powerpoint/2010/main" val="3406021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C109A1A-FAF4-DC1C-B694-9206BC34ACC1}"/>
              </a:ext>
            </a:extLst>
          </p:cNvPr>
          <p:cNvSpPr>
            <a:spLocks noGrp="1"/>
          </p:cNvSpPr>
          <p:nvPr>
            <p:ph type="title"/>
          </p:nvPr>
        </p:nvSpPr>
        <p:spPr/>
        <p:txBody>
          <a:bodyPr/>
          <a:lstStyle/>
          <a:p>
            <a:r>
              <a:rPr lang="fr-FR" dirty="0" err="1"/>
              <a:t>European</a:t>
            </a:r>
            <a:r>
              <a:rPr lang="fr-FR" dirty="0"/>
              <a:t> </a:t>
            </a:r>
            <a:r>
              <a:rPr lang="fr-FR" dirty="0" err="1"/>
              <a:t>Academy</a:t>
            </a:r>
            <a:r>
              <a:rPr lang="fr-FR" dirty="0"/>
              <a:t> </a:t>
            </a:r>
            <a:r>
              <a:rPr lang="fr-FR" dirty="0" err="1"/>
              <a:t>Neurology</a:t>
            </a:r>
            <a:br>
              <a:rPr lang="fr-FR" dirty="0"/>
            </a:br>
            <a:r>
              <a:rPr lang="fr-FR" dirty="0" err="1"/>
              <a:t>guideslines</a:t>
            </a:r>
            <a:r>
              <a:rPr lang="fr-FR" dirty="0"/>
              <a:t> 2023</a:t>
            </a:r>
          </a:p>
        </p:txBody>
      </p:sp>
      <p:pic>
        <p:nvPicPr>
          <p:cNvPr id="4" name="Espace réservé du contenu 3">
            <a:extLst>
              <a:ext uri="{FF2B5EF4-FFF2-40B4-BE49-F238E27FC236}">
                <a16:creationId xmlns:a16="http://schemas.microsoft.com/office/drawing/2014/main" id="{F43CA02F-78D9-CEF1-2EA5-8D1D42793AA8}"/>
              </a:ext>
            </a:extLst>
          </p:cNvPr>
          <p:cNvPicPr>
            <a:picLocks noGrp="1" noChangeAspect="1"/>
          </p:cNvPicPr>
          <p:nvPr>
            <p:ph idx="1"/>
          </p:nvPr>
        </p:nvPicPr>
        <p:blipFill>
          <a:blip r:embed="rId2"/>
          <a:stretch>
            <a:fillRect/>
          </a:stretch>
        </p:blipFill>
        <p:spPr>
          <a:xfrm>
            <a:off x="2088854" y="1860809"/>
            <a:ext cx="7334259" cy="3936206"/>
          </a:xfrm>
          <a:prstGeom prst="rect">
            <a:avLst/>
          </a:prstGeom>
        </p:spPr>
      </p:pic>
    </p:spTree>
    <p:extLst>
      <p:ext uri="{BB962C8B-B14F-4D97-AF65-F5344CB8AC3E}">
        <p14:creationId xmlns:p14="http://schemas.microsoft.com/office/powerpoint/2010/main" val="827534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F11BDB-9A1D-FDF9-2EEB-66DE79F76CF1}"/>
              </a:ext>
            </a:extLst>
          </p:cNvPr>
          <p:cNvSpPr>
            <a:spLocks noGrp="1"/>
          </p:cNvSpPr>
          <p:nvPr>
            <p:ph type="title"/>
          </p:nvPr>
        </p:nvSpPr>
        <p:spPr/>
        <p:txBody>
          <a:bodyPr/>
          <a:lstStyle/>
          <a:p>
            <a:r>
              <a:rPr lang="fr-FR" dirty="0" err="1"/>
              <a:t>Outcome</a:t>
            </a:r>
            <a:r>
              <a:rPr lang="fr-FR" dirty="0"/>
              <a:t> GBS</a:t>
            </a:r>
          </a:p>
        </p:txBody>
      </p:sp>
      <p:sp>
        <p:nvSpPr>
          <p:cNvPr id="3" name="Espace réservé du contenu 2">
            <a:extLst>
              <a:ext uri="{FF2B5EF4-FFF2-40B4-BE49-F238E27FC236}">
                <a16:creationId xmlns:a16="http://schemas.microsoft.com/office/drawing/2014/main" id="{8CC036AB-3F12-AC79-DB0D-455CA2BC6E82}"/>
              </a:ext>
            </a:extLst>
          </p:cNvPr>
          <p:cNvSpPr>
            <a:spLocks noGrp="1"/>
          </p:cNvSpPr>
          <p:nvPr>
            <p:ph idx="1"/>
          </p:nvPr>
        </p:nvSpPr>
        <p:spPr/>
        <p:txBody>
          <a:bodyPr/>
          <a:lstStyle/>
          <a:p>
            <a:r>
              <a:rPr lang="fr-FR" dirty="0"/>
              <a:t>Plutôt favorable: </a:t>
            </a:r>
          </a:p>
          <a:p>
            <a:pPr marL="0" indent="0">
              <a:buNone/>
            </a:pPr>
            <a:r>
              <a:rPr lang="fr-FR" dirty="0"/>
              <a:t>	80% déambulation sans aide et 50% normalisation complète 	après 1 an</a:t>
            </a:r>
          </a:p>
        </p:txBody>
      </p:sp>
    </p:spTree>
    <p:extLst>
      <p:ext uri="{BB962C8B-B14F-4D97-AF65-F5344CB8AC3E}">
        <p14:creationId xmlns:p14="http://schemas.microsoft.com/office/powerpoint/2010/main" val="711171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FCF8AD-4B8A-66D4-B4B7-92BDD9C0ABDA}"/>
              </a:ext>
            </a:extLst>
          </p:cNvPr>
          <p:cNvSpPr>
            <a:spLocks noGrp="1"/>
          </p:cNvSpPr>
          <p:nvPr>
            <p:ph type="title"/>
          </p:nvPr>
        </p:nvSpPr>
        <p:spPr/>
        <p:txBody>
          <a:bodyPr/>
          <a:lstStyle/>
          <a:p>
            <a:pPr algn="ctr"/>
            <a:r>
              <a:rPr lang="fr-FR" b="1" dirty="0"/>
              <a:t>Conclusion</a:t>
            </a:r>
          </a:p>
        </p:txBody>
      </p:sp>
      <p:sp>
        <p:nvSpPr>
          <p:cNvPr id="3" name="Espace réservé du contenu 2">
            <a:extLst>
              <a:ext uri="{FF2B5EF4-FFF2-40B4-BE49-F238E27FC236}">
                <a16:creationId xmlns:a16="http://schemas.microsoft.com/office/drawing/2014/main" id="{02788EB0-5906-72C1-0A0F-F6510031810D}"/>
              </a:ext>
            </a:extLst>
          </p:cNvPr>
          <p:cNvSpPr>
            <a:spLocks noGrp="1"/>
          </p:cNvSpPr>
          <p:nvPr>
            <p:ph idx="1"/>
          </p:nvPr>
        </p:nvSpPr>
        <p:spPr/>
        <p:txBody>
          <a:bodyPr/>
          <a:lstStyle/>
          <a:p>
            <a:r>
              <a:rPr lang="fr-FR" b="1" dirty="0"/>
              <a:t>IGIV équivalent aux EP </a:t>
            </a:r>
            <a:r>
              <a:rPr lang="fr-FR" dirty="0"/>
              <a:t>pour la prise en charge thérapeutique aiguë de patients avec une dégradation sévère ou rapide les 4 à 8 premières semaines</a:t>
            </a:r>
          </a:p>
          <a:p>
            <a:r>
              <a:rPr lang="fr-FR" dirty="0"/>
              <a:t>1 seul cycle de thérapie avec éventuellement un deuxième cycle après 2 semaines</a:t>
            </a:r>
          </a:p>
          <a:p>
            <a:r>
              <a:rPr lang="fr-FR" dirty="0"/>
              <a:t>Ne pas changer de thérapie (IGIV </a:t>
            </a:r>
            <a:r>
              <a:rPr lang="fr-FR" dirty="0">
                <a:sym typeface="Wingdings" pitchFamily="2" charset="2"/>
              </a:rPr>
              <a:t> EP)</a:t>
            </a:r>
            <a:endParaRPr lang="fr-FR" dirty="0"/>
          </a:p>
        </p:txBody>
      </p:sp>
    </p:spTree>
    <p:extLst>
      <p:ext uri="{BB962C8B-B14F-4D97-AF65-F5344CB8AC3E}">
        <p14:creationId xmlns:p14="http://schemas.microsoft.com/office/powerpoint/2010/main" val="2761325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49520-7118-8E04-1EA6-34BDC1145EC5}"/>
              </a:ext>
            </a:extLst>
          </p:cNvPr>
          <p:cNvSpPr>
            <a:spLocks noGrp="1"/>
          </p:cNvSpPr>
          <p:nvPr>
            <p:ph type="title"/>
          </p:nvPr>
        </p:nvSpPr>
        <p:spPr/>
        <p:txBody>
          <a:bodyPr/>
          <a:lstStyle/>
          <a:p>
            <a:r>
              <a:rPr lang="fr-FR" dirty="0" err="1"/>
              <a:t>Polyradiculites</a:t>
            </a:r>
            <a:r>
              <a:rPr lang="fr-FR" dirty="0"/>
              <a:t> chroniques « CIDP »</a:t>
            </a:r>
          </a:p>
        </p:txBody>
      </p:sp>
      <p:sp>
        <p:nvSpPr>
          <p:cNvPr id="3" name="Espace réservé du contenu 2">
            <a:extLst>
              <a:ext uri="{FF2B5EF4-FFF2-40B4-BE49-F238E27FC236}">
                <a16:creationId xmlns:a16="http://schemas.microsoft.com/office/drawing/2014/main" id="{A4B88A6A-7D5B-6C23-6743-A463EFEC64DC}"/>
              </a:ext>
            </a:extLst>
          </p:cNvPr>
          <p:cNvSpPr>
            <a:spLocks noGrp="1"/>
          </p:cNvSpPr>
          <p:nvPr>
            <p:ph idx="1"/>
          </p:nvPr>
        </p:nvSpPr>
        <p:spPr/>
        <p:txBody>
          <a:bodyPr/>
          <a:lstStyle/>
          <a:p>
            <a:r>
              <a:rPr lang="fr-FR" dirty="0" err="1"/>
              <a:t>Chronic</a:t>
            </a:r>
            <a:r>
              <a:rPr lang="fr-FR" dirty="0"/>
              <a:t> </a:t>
            </a:r>
            <a:r>
              <a:rPr lang="fr-FR" dirty="0" err="1"/>
              <a:t>inflammatory</a:t>
            </a:r>
            <a:r>
              <a:rPr lang="fr-FR" dirty="0"/>
              <a:t> </a:t>
            </a:r>
            <a:r>
              <a:rPr lang="fr-FR" dirty="0" err="1"/>
              <a:t>demyelinating</a:t>
            </a:r>
            <a:r>
              <a:rPr lang="fr-FR" dirty="0"/>
              <a:t> </a:t>
            </a:r>
            <a:r>
              <a:rPr lang="fr-FR" dirty="0" err="1"/>
              <a:t>polyneuropathy</a:t>
            </a:r>
            <a:endParaRPr lang="fr-FR" dirty="0"/>
          </a:p>
          <a:p>
            <a:r>
              <a:rPr lang="fr-FR" dirty="0"/>
              <a:t>Neuropathie d`origine immunologique acquise touchant les nerfs périphériques et les racines</a:t>
            </a:r>
          </a:p>
          <a:p>
            <a:r>
              <a:rPr lang="fr-FR" dirty="0"/>
              <a:t>Formes « </a:t>
            </a:r>
            <a:r>
              <a:rPr lang="fr-FR" dirty="0" err="1"/>
              <a:t>relapsing-remitting</a:t>
            </a:r>
            <a:r>
              <a:rPr lang="fr-FR" dirty="0"/>
              <a:t> » ou progressives</a:t>
            </a:r>
          </a:p>
          <a:p>
            <a:r>
              <a:rPr lang="fr-FR" dirty="0"/>
              <a:t>10% avec anticorps nodaux ou </a:t>
            </a:r>
            <a:r>
              <a:rPr lang="fr-FR" dirty="0" err="1"/>
              <a:t>paranodaux</a:t>
            </a:r>
            <a:r>
              <a:rPr lang="fr-FR" dirty="0"/>
              <a:t> (</a:t>
            </a:r>
            <a:r>
              <a:rPr lang="fr-FR" dirty="0" err="1"/>
              <a:t>noeuds</a:t>
            </a:r>
            <a:r>
              <a:rPr lang="fr-FR" dirty="0"/>
              <a:t> de Ranvier) </a:t>
            </a:r>
            <a:r>
              <a:rPr lang="fr-FR" dirty="0">
                <a:sym typeface="Wingdings" pitchFamily="2" charset="2"/>
              </a:rPr>
              <a:t> blocs de conduction</a:t>
            </a:r>
          </a:p>
          <a:p>
            <a:r>
              <a:rPr lang="fr-FR" dirty="0">
                <a:sym typeface="Wingdings" pitchFamily="2" charset="2"/>
              </a:rPr>
              <a:t>Formes typiques avec atteinte sensitive et motrice symétrique</a:t>
            </a:r>
          </a:p>
          <a:p>
            <a:r>
              <a:rPr lang="fr-FR" dirty="0">
                <a:sym typeface="Wingdings" pitchFamily="2" charset="2"/>
              </a:rPr>
              <a:t>Variantes focales, multifocales, motrices ou sensitives pures, distales </a:t>
            </a:r>
            <a:endParaRPr lang="fr-FR" dirty="0"/>
          </a:p>
        </p:txBody>
      </p:sp>
    </p:spTree>
    <p:extLst>
      <p:ext uri="{BB962C8B-B14F-4D97-AF65-F5344CB8AC3E}">
        <p14:creationId xmlns:p14="http://schemas.microsoft.com/office/powerpoint/2010/main" val="428238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07B0F-0A60-4B62-0485-11F1C9620F70}"/>
              </a:ext>
            </a:extLst>
          </p:cNvPr>
          <p:cNvSpPr>
            <a:spLocks noGrp="1"/>
          </p:cNvSpPr>
          <p:nvPr>
            <p:ph type="title"/>
          </p:nvPr>
        </p:nvSpPr>
        <p:spPr/>
        <p:txBody>
          <a:bodyPr/>
          <a:lstStyle/>
          <a:p>
            <a:r>
              <a:rPr lang="fr-FR" dirty="0"/>
              <a:t>Modes d`action</a:t>
            </a:r>
          </a:p>
        </p:txBody>
      </p:sp>
      <p:sp>
        <p:nvSpPr>
          <p:cNvPr id="3" name="Espace réservé du contenu 2">
            <a:extLst>
              <a:ext uri="{FF2B5EF4-FFF2-40B4-BE49-F238E27FC236}">
                <a16:creationId xmlns:a16="http://schemas.microsoft.com/office/drawing/2014/main" id="{675BE126-4FA2-033D-BDDA-46E3367123DB}"/>
              </a:ext>
            </a:extLst>
          </p:cNvPr>
          <p:cNvSpPr>
            <a:spLocks noGrp="1"/>
          </p:cNvSpPr>
          <p:nvPr>
            <p:ph idx="1"/>
          </p:nvPr>
        </p:nvSpPr>
        <p:spPr/>
        <p:txBody>
          <a:bodyPr>
            <a:normAutofit/>
          </a:bodyPr>
          <a:lstStyle/>
          <a:p>
            <a:pPr marL="0" indent="0">
              <a:buNone/>
            </a:pPr>
            <a:r>
              <a:rPr lang="fr-FR" dirty="0"/>
              <a:t>Suppression et modulation de processus inflammatoires/auto-immunes</a:t>
            </a:r>
          </a:p>
          <a:p>
            <a:pPr marL="0" indent="0">
              <a:buNone/>
            </a:pPr>
            <a:r>
              <a:rPr lang="fr-FR" dirty="0"/>
              <a:t>Interaction avec récepteurs </a:t>
            </a:r>
            <a:r>
              <a:rPr lang="fr-FR" dirty="0" err="1"/>
              <a:t>Fc</a:t>
            </a:r>
            <a:r>
              <a:rPr lang="fr-FR" dirty="0"/>
              <a:t> des phagocytes de la rate </a:t>
            </a:r>
          </a:p>
          <a:p>
            <a:pPr marL="0" indent="0">
              <a:buNone/>
            </a:pPr>
            <a:r>
              <a:rPr lang="fr-FR" dirty="0"/>
              <a:t>Réduction des sous-unités des monocytes (CD14+ et CD16++) </a:t>
            </a:r>
          </a:p>
          <a:p>
            <a:pPr marL="0" indent="0">
              <a:buNone/>
            </a:pPr>
            <a:r>
              <a:rPr lang="fr-FR" dirty="0">
                <a:sym typeface="Wingdings" pitchFamily="2" charset="2"/>
              </a:rPr>
              <a:t>	 </a:t>
            </a:r>
            <a:r>
              <a:rPr lang="fr-FR" dirty="0"/>
              <a:t>Suppression ou neutralisation de cytokines </a:t>
            </a:r>
          </a:p>
          <a:p>
            <a:pPr marL="0" indent="0">
              <a:buNone/>
            </a:pPr>
            <a:r>
              <a:rPr lang="fr-FR" dirty="0" err="1"/>
              <a:t>Bloquage</a:t>
            </a:r>
            <a:r>
              <a:rPr lang="fr-FR" dirty="0"/>
              <a:t> de l`adhésion leucocytaire à l`endothélium</a:t>
            </a:r>
          </a:p>
          <a:p>
            <a:pPr marL="0" indent="0">
              <a:buNone/>
            </a:pPr>
            <a:r>
              <a:rPr lang="fr-FR" dirty="0"/>
              <a:t>Induction de l`inhibition des récepteurs </a:t>
            </a:r>
            <a:r>
              <a:rPr lang="fr-FR" dirty="0" err="1"/>
              <a:t>Fc</a:t>
            </a:r>
            <a:r>
              <a:rPr lang="fr-FR" dirty="0"/>
              <a:t> gamma RIIB sur les macrophages</a:t>
            </a:r>
          </a:p>
          <a:p>
            <a:pPr marL="0" indent="0">
              <a:buNone/>
            </a:pPr>
            <a:endParaRPr lang="fr-FR" dirty="0"/>
          </a:p>
        </p:txBody>
      </p:sp>
    </p:spTree>
    <p:extLst>
      <p:ext uri="{BB962C8B-B14F-4D97-AF65-F5344CB8AC3E}">
        <p14:creationId xmlns:p14="http://schemas.microsoft.com/office/powerpoint/2010/main" val="41990522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15B513-DAB9-2151-3E82-33E37944522E}"/>
              </a:ext>
            </a:extLst>
          </p:cNvPr>
          <p:cNvSpPr>
            <a:spLocks noGrp="1"/>
          </p:cNvSpPr>
          <p:nvPr>
            <p:ph type="title"/>
          </p:nvPr>
        </p:nvSpPr>
        <p:spPr/>
        <p:txBody>
          <a:bodyPr/>
          <a:lstStyle/>
          <a:p>
            <a:r>
              <a:rPr lang="fr-FR" dirty="0"/>
              <a:t>CIDP </a:t>
            </a:r>
            <a:r>
              <a:rPr lang="fr-FR" dirty="0" err="1"/>
              <a:t>mimics</a:t>
            </a:r>
            <a:endParaRPr lang="fr-FR" dirty="0"/>
          </a:p>
        </p:txBody>
      </p:sp>
      <p:sp>
        <p:nvSpPr>
          <p:cNvPr id="3" name="Espace réservé du contenu 2">
            <a:extLst>
              <a:ext uri="{FF2B5EF4-FFF2-40B4-BE49-F238E27FC236}">
                <a16:creationId xmlns:a16="http://schemas.microsoft.com/office/drawing/2014/main" id="{D3C5E225-2F0A-1E3E-7C48-6B1A5A3B5020}"/>
              </a:ext>
            </a:extLst>
          </p:cNvPr>
          <p:cNvSpPr>
            <a:spLocks noGrp="1"/>
          </p:cNvSpPr>
          <p:nvPr>
            <p:ph idx="1"/>
          </p:nvPr>
        </p:nvSpPr>
        <p:spPr/>
        <p:txBody>
          <a:bodyPr>
            <a:normAutofit/>
          </a:bodyPr>
          <a:lstStyle/>
          <a:p>
            <a:pPr marL="0" indent="0">
              <a:buNone/>
            </a:pPr>
            <a:r>
              <a:rPr lang="fr-FR" sz="3200" dirty="0"/>
              <a:t>Polyneuropathies métaboliques, d`origine indéterminée..</a:t>
            </a:r>
          </a:p>
          <a:p>
            <a:pPr marL="0" indent="0">
              <a:buNone/>
            </a:pPr>
            <a:r>
              <a:rPr lang="fr-FR" sz="3200" dirty="0"/>
              <a:t>Neuropathies génétiques: </a:t>
            </a:r>
          </a:p>
          <a:p>
            <a:pPr marL="457200" lvl="1" indent="0">
              <a:buNone/>
            </a:pPr>
            <a:r>
              <a:rPr lang="fr-FR" sz="3200" dirty="0"/>
              <a:t>Charcot Marie </a:t>
            </a:r>
            <a:r>
              <a:rPr lang="fr-FR" sz="3200" dirty="0" err="1"/>
              <a:t>Tooth</a:t>
            </a:r>
            <a:r>
              <a:rPr lang="fr-FR" sz="3200" dirty="0"/>
              <a:t>, Amylose Transthyrétine…</a:t>
            </a:r>
          </a:p>
          <a:p>
            <a:pPr marL="457200" lvl="1" indent="0">
              <a:buNone/>
            </a:pPr>
            <a:endParaRPr lang="fr-FR" sz="3200" dirty="0"/>
          </a:p>
          <a:p>
            <a:pPr marL="457200" lvl="1" indent="0">
              <a:buNone/>
            </a:pPr>
            <a:endParaRPr lang="fr-FR" sz="3200" dirty="0"/>
          </a:p>
        </p:txBody>
      </p:sp>
    </p:spTree>
    <p:extLst>
      <p:ext uri="{BB962C8B-B14F-4D97-AF65-F5344CB8AC3E}">
        <p14:creationId xmlns:p14="http://schemas.microsoft.com/office/powerpoint/2010/main" val="4243236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7729B-4FEF-A2C4-560E-38E311BD1048}"/>
              </a:ext>
            </a:extLst>
          </p:cNvPr>
          <p:cNvSpPr>
            <a:spLocks noGrp="1"/>
          </p:cNvSpPr>
          <p:nvPr>
            <p:ph type="title"/>
          </p:nvPr>
        </p:nvSpPr>
        <p:spPr/>
        <p:txBody>
          <a:bodyPr/>
          <a:lstStyle/>
          <a:p>
            <a:r>
              <a:rPr lang="fr-FR" dirty="0"/>
              <a:t>CIDP diagnostic</a:t>
            </a:r>
          </a:p>
        </p:txBody>
      </p:sp>
      <p:sp>
        <p:nvSpPr>
          <p:cNvPr id="3" name="Espace réservé du contenu 2">
            <a:extLst>
              <a:ext uri="{FF2B5EF4-FFF2-40B4-BE49-F238E27FC236}">
                <a16:creationId xmlns:a16="http://schemas.microsoft.com/office/drawing/2014/main" id="{968274BF-12F1-3928-FEDB-CD64CF6C27FE}"/>
              </a:ext>
            </a:extLst>
          </p:cNvPr>
          <p:cNvSpPr>
            <a:spLocks noGrp="1"/>
          </p:cNvSpPr>
          <p:nvPr>
            <p:ph idx="1"/>
          </p:nvPr>
        </p:nvSpPr>
        <p:spPr/>
        <p:txBody>
          <a:bodyPr/>
          <a:lstStyle/>
          <a:p>
            <a:r>
              <a:rPr lang="fr-FR" dirty="0"/>
              <a:t>Présentation clinique et évolution</a:t>
            </a:r>
          </a:p>
          <a:p>
            <a:r>
              <a:rPr lang="fr-FR" dirty="0"/>
              <a:t>Ponction lombaire </a:t>
            </a:r>
            <a:r>
              <a:rPr lang="fr-FR" dirty="0">
                <a:sym typeface="Wingdings" pitchFamily="2" charset="2"/>
              </a:rPr>
              <a:t> dissociation </a:t>
            </a:r>
            <a:r>
              <a:rPr lang="fr-FR" dirty="0" err="1">
                <a:sym typeface="Wingdings" pitchFamily="2" charset="2"/>
              </a:rPr>
              <a:t>cyto-albumique</a:t>
            </a:r>
            <a:endParaRPr lang="fr-FR" dirty="0">
              <a:sym typeface="Wingdings" pitchFamily="2" charset="2"/>
            </a:endParaRPr>
          </a:p>
          <a:p>
            <a:r>
              <a:rPr lang="fr-FR" dirty="0">
                <a:sym typeface="Wingdings" pitchFamily="2" charset="2"/>
              </a:rPr>
              <a:t>Bilan neurophysiologique (vitesses de conduction/EMG): formes axonales ou démyélinisantes, mixtes</a:t>
            </a:r>
          </a:p>
          <a:p>
            <a:r>
              <a:rPr lang="fr-FR" dirty="0">
                <a:sym typeface="Wingdings" pitchFamily="2" charset="2"/>
              </a:rPr>
              <a:t>Analyses: anticorps anti-gangliosides, anti-neuronaux…</a:t>
            </a:r>
            <a:endParaRPr lang="fr-FR" dirty="0"/>
          </a:p>
        </p:txBody>
      </p:sp>
    </p:spTree>
    <p:extLst>
      <p:ext uri="{BB962C8B-B14F-4D97-AF65-F5344CB8AC3E}">
        <p14:creationId xmlns:p14="http://schemas.microsoft.com/office/powerpoint/2010/main" val="1924340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C90C8-CBAF-F918-4B8D-DA920D3EE68E}"/>
              </a:ext>
            </a:extLst>
          </p:cNvPr>
          <p:cNvSpPr>
            <a:spLocks noGrp="1"/>
          </p:cNvSpPr>
          <p:nvPr>
            <p:ph type="title"/>
          </p:nvPr>
        </p:nvSpPr>
        <p:spPr/>
        <p:txBody>
          <a:bodyPr/>
          <a:lstStyle/>
          <a:p>
            <a:r>
              <a:rPr lang="fr-FR" dirty="0"/>
              <a:t>Neurographie</a:t>
            </a:r>
          </a:p>
        </p:txBody>
      </p:sp>
      <p:pic>
        <p:nvPicPr>
          <p:cNvPr id="4" name="Espace réservé du contenu 3">
            <a:extLst>
              <a:ext uri="{FF2B5EF4-FFF2-40B4-BE49-F238E27FC236}">
                <a16:creationId xmlns:a16="http://schemas.microsoft.com/office/drawing/2014/main" id="{9C0FBB0B-B836-C59B-3F97-6008ECC71169}"/>
              </a:ext>
            </a:extLst>
          </p:cNvPr>
          <p:cNvPicPr>
            <a:picLocks noGrp="1" noChangeAspect="1"/>
          </p:cNvPicPr>
          <p:nvPr>
            <p:ph idx="1"/>
          </p:nvPr>
        </p:nvPicPr>
        <p:blipFill>
          <a:blip r:embed="rId2"/>
          <a:stretch>
            <a:fillRect/>
          </a:stretch>
        </p:blipFill>
        <p:spPr>
          <a:xfrm>
            <a:off x="2606566" y="2110520"/>
            <a:ext cx="9020503" cy="2323463"/>
          </a:xfrm>
        </p:spPr>
      </p:pic>
    </p:spTree>
    <p:extLst>
      <p:ext uri="{BB962C8B-B14F-4D97-AF65-F5344CB8AC3E}">
        <p14:creationId xmlns:p14="http://schemas.microsoft.com/office/powerpoint/2010/main" val="13727721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B70475-12EA-CF6D-DF8F-871763A54B03}"/>
              </a:ext>
            </a:extLst>
          </p:cNvPr>
          <p:cNvSpPr>
            <a:spLocks noGrp="1"/>
          </p:cNvSpPr>
          <p:nvPr>
            <p:ph type="title"/>
          </p:nvPr>
        </p:nvSpPr>
        <p:spPr/>
        <p:txBody>
          <a:bodyPr/>
          <a:lstStyle/>
          <a:p>
            <a:r>
              <a:rPr lang="fr-FR" dirty="0"/>
              <a:t>CIDP thérapies</a:t>
            </a:r>
          </a:p>
        </p:txBody>
      </p:sp>
      <p:sp>
        <p:nvSpPr>
          <p:cNvPr id="3" name="Espace réservé du contenu 2">
            <a:extLst>
              <a:ext uri="{FF2B5EF4-FFF2-40B4-BE49-F238E27FC236}">
                <a16:creationId xmlns:a16="http://schemas.microsoft.com/office/drawing/2014/main" id="{F5C8CE65-F875-6DA1-0929-03B9649E6EE1}"/>
              </a:ext>
            </a:extLst>
          </p:cNvPr>
          <p:cNvSpPr>
            <a:spLocks noGrp="1"/>
          </p:cNvSpPr>
          <p:nvPr>
            <p:ph idx="1"/>
          </p:nvPr>
        </p:nvSpPr>
        <p:spPr/>
        <p:txBody>
          <a:bodyPr>
            <a:normAutofit lnSpcReduction="10000"/>
          </a:bodyPr>
          <a:lstStyle/>
          <a:p>
            <a:pPr marL="0" indent="0">
              <a:buNone/>
            </a:pPr>
            <a:r>
              <a:rPr lang="fr-FR" b="1" dirty="0"/>
              <a:t>IGIV </a:t>
            </a:r>
            <a:r>
              <a:rPr lang="fr-FR" dirty="0"/>
              <a:t>: 2g/kg sur 5 jours: effet rapide possible</a:t>
            </a:r>
          </a:p>
          <a:p>
            <a:pPr marL="0" indent="0">
              <a:buNone/>
            </a:pPr>
            <a:r>
              <a:rPr lang="fr-FR" dirty="0"/>
              <a:t>	Répétition après 3 à 4 semaines </a:t>
            </a:r>
            <a:r>
              <a:rPr lang="fr-FR" dirty="0">
                <a:sym typeface="Wingdings" pitchFamily="2" charset="2"/>
              </a:rPr>
              <a:t> évaluation de 		l`efficacité par mesures objectives  (scores cliniques)</a:t>
            </a:r>
          </a:p>
          <a:p>
            <a:pPr marL="457200" lvl="1" indent="0">
              <a:buNone/>
            </a:pPr>
            <a:r>
              <a:rPr lang="fr-FR" dirty="0">
                <a:sym typeface="Wingdings" pitchFamily="2" charset="2"/>
              </a:rPr>
              <a:t>	NB &gt; 90% montrent une efficacité après 9 semaines </a:t>
            </a:r>
            <a:r>
              <a:rPr lang="fr-FR" sz="1000" dirty="0">
                <a:sym typeface="Wingdings" pitchFamily="2" charset="2"/>
              </a:rPr>
              <a:t>(</a:t>
            </a:r>
            <a:r>
              <a:rPr lang="fr-FR" sz="1000" dirty="0" err="1">
                <a:sym typeface="Wingdings" pitchFamily="2" charset="2"/>
              </a:rPr>
              <a:t>Mendell</a:t>
            </a:r>
            <a:r>
              <a:rPr lang="fr-FR" sz="1000" dirty="0">
                <a:sym typeface="Wingdings" pitchFamily="2" charset="2"/>
              </a:rPr>
              <a:t> et al. </a:t>
            </a:r>
            <a:r>
              <a:rPr lang="fr-FR" sz="1000" dirty="0" err="1">
                <a:sym typeface="Wingdings" pitchFamily="2" charset="2"/>
              </a:rPr>
              <a:t>Neurology</a:t>
            </a:r>
            <a:r>
              <a:rPr lang="fr-FR" sz="1000" dirty="0">
                <a:sym typeface="Wingdings" pitchFamily="2" charset="2"/>
              </a:rPr>
              <a:t> 2001)</a:t>
            </a:r>
          </a:p>
          <a:p>
            <a:pPr marL="457200" lvl="1" indent="0">
              <a:buNone/>
            </a:pPr>
            <a:endParaRPr lang="fr-FR" sz="1000" dirty="0"/>
          </a:p>
          <a:p>
            <a:pPr marL="0" indent="0">
              <a:buNone/>
            </a:pPr>
            <a:r>
              <a:rPr lang="fr-FR" b="1" dirty="0"/>
              <a:t>Echanges Plasmatiq</a:t>
            </a:r>
            <a:r>
              <a:rPr lang="fr-FR" dirty="0"/>
              <a:t>ues: 4-6x / 10 jours</a:t>
            </a:r>
          </a:p>
          <a:p>
            <a:pPr marL="0" indent="0">
              <a:buNone/>
            </a:pPr>
            <a:r>
              <a:rPr lang="fr-FR" b="1" dirty="0" err="1"/>
              <a:t>Glucocorticoides</a:t>
            </a:r>
            <a:r>
              <a:rPr lang="fr-FR" b="1" dirty="0"/>
              <a:t>: </a:t>
            </a:r>
          </a:p>
          <a:p>
            <a:pPr marL="0" indent="0">
              <a:buNone/>
            </a:pPr>
            <a:r>
              <a:rPr lang="fr-FR" dirty="0"/>
              <a:t>	Prednisone 1-2,5mg/kg par jour</a:t>
            </a:r>
          </a:p>
          <a:p>
            <a:pPr marL="0" indent="0">
              <a:buNone/>
            </a:pPr>
            <a:r>
              <a:rPr lang="fr-FR" dirty="0"/>
              <a:t>	Effet retardé et effets secondaires</a:t>
            </a:r>
          </a:p>
          <a:p>
            <a:pPr marL="0" indent="0">
              <a:buNone/>
            </a:pPr>
            <a:r>
              <a:rPr lang="fr-FR" dirty="0"/>
              <a:t>	</a:t>
            </a:r>
          </a:p>
        </p:txBody>
      </p:sp>
    </p:spTree>
    <p:extLst>
      <p:ext uri="{BB962C8B-B14F-4D97-AF65-F5344CB8AC3E}">
        <p14:creationId xmlns:p14="http://schemas.microsoft.com/office/powerpoint/2010/main" val="4053571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ECB879-14A3-2579-2600-0F2922896922}"/>
              </a:ext>
            </a:extLst>
          </p:cNvPr>
          <p:cNvSpPr>
            <a:spLocks noGrp="1"/>
          </p:cNvSpPr>
          <p:nvPr>
            <p:ph type="title"/>
          </p:nvPr>
        </p:nvSpPr>
        <p:spPr/>
        <p:txBody>
          <a:bodyPr/>
          <a:lstStyle/>
          <a:p>
            <a:r>
              <a:rPr lang="fr-FR" dirty="0"/>
              <a:t>Evaluation de la réponse aux thérapies</a:t>
            </a:r>
          </a:p>
        </p:txBody>
      </p:sp>
      <p:sp>
        <p:nvSpPr>
          <p:cNvPr id="3" name="Espace réservé du contenu 2">
            <a:extLst>
              <a:ext uri="{FF2B5EF4-FFF2-40B4-BE49-F238E27FC236}">
                <a16:creationId xmlns:a16="http://schemas.microsoft.com/office/drawing/2014/main" id="{E5A7C759-106D-B59C-5F38-10DF622ED630}"/>
              </a:ext>
            </a:extLst>
          </p:cNvPr>
          <p:cNvSpPr>
            <a:spLocks noGrp="1"/>
          </p:cNvSpPr>
          <p:nvPr>
            <p:ph idx="1"/>
          </p:nvPr>
        </p:nvSpPr>
        <p:spPr/>
        <p:txBody>
          <a:bodyPr/>
          <a:lstStyle/>
          <a:p>
            <a:r>
              <a:rPr lang="fr-FR" dirty="0"/>
              <a:t>Examens cliniques après 3 mois: </a:t>
            </a:r>
          </a:p>
          <a:p>
            <a:pPr marL="457200" lvl="1" indent="0">
              <a:buNone/>
            </a:pPr>
            <a:r>
              <a:rPr lang="fr-FR" sz="2800" dirty="0"/>
              <a:t>	échelles cliniques, test de la force (Grip test), 6 minutes </a:t>
            </a:r>
            <a:r>
              <a:rPr lang="fr-FR" sz="2800" dirty="0" err="1"/>
              <a:t>walking</a:t>
            </a:r>
            <a:r>
              <a:rPr lang="fr-FR" sz="2800" dirty="0"/>
              <a:t> 	test, 10m </a:t>
            </a:r>
            <a:r>
              <a:rPr lang="fr-FR" sz="2800" dirty="0" err="1"/>
              <a:t>walking</a:t>
            </a:r>
            <a:r>
              <a:rPr lang="fr-FR" sz="2800" dirty="0"/>
              <a:t> test…</a:t>
            </a:r>
          </a:p>
          <a:p>
            <a:pPr marL="457200" lvl="1" indent="0">
              <a:buNone/>
            </a:pPr>
            <a:r>
              <a:rPr lang="fr-FR" sz="2800" dirty="0"/>
              <a:t>	</a:t>
            </a:r>
          </a:p>
          <a:p>
            <a:pPr marL="457200" lvl="1" indent="0">
              <a:buNone/>
            </a:pPr>
            <a:r>
              <a:rPr lang="fr-FR" sz="2800" dirty="0"/>
              <a:t>Pas de contrôle neurophysiologique!</a:t>
            </a:r>
          </a:p>
          <a:p>
            <a:pPr marL="457200" lvl="1" indent="0">
              <a:buNone/>
            </a:pPr>
            <a:endParaRPr lang="fr-FR" dirty="0"/>
          </a:p>
        </p:txBody>
      </p:sp>
    </p:spTree>
    <p:extLst>
      <p:ext uri="{BB962C8B-B14F-4D97-AF65-F5344CB8AC3E}">
        <p14:creationId xmlns:p14="http://schemas.microsoft.com/office/powerpoint/2010/main" val="4750379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36B667-5046-5A58-079D-68E4A69A38CC}"/>
              </a:ext>
            </a:extLst>
          </p:cNvPr>
          <p:cNvSpPr>
            <a:spLocks noGrp="1"/>
          </p:cNvSpPr>
          <p:nvPr>
            <p:ph type="title"/>
          </p:nvPr>
        </p:nvSpPr>
        <p:spPr/>
        <p:txBody>
          <a:bodyPr/>
          <a:lstStyle/>
          <a:p>
            <a:r>
              <a:rPr lang="fr-FR" dirty="0"/>
              <a:t>Thérapies de maintenance avec IG</a:t>
            </a:r>
          </a:p>
        </p:txBody>
      </p:sp>
      <p:sp>
        <p:nvSpPr>
          <p:cNvPr id="3" name="Espace réservé du contenu 2">
            <a:extLst>
              <a:ext uri="{FF2B5EF4-FFF2-40B4-BE49-F238E27FC236}">
                <a16:creationId xmlns:a16="http://schemas.microsoft.com/office/drawing/2014/main" id="{56ED73FF-5318-C58A-0516-FDC35C18A6DC}"/>
              </a:ext>
            </a:extLst>
          </p:cNvPr>
          <p:cNvSpPr>
            <a:spLocks noGrp="1"/>
          </p:cNvSpPr>
          <p:nvPr>
            <p:ph idx="1"/>
          </p:nvPr>
        </p:nvSpPr>
        <p:spPr/>
        <p:txBody>
          <a:bodyPr/>
          <a:lstStyle/>
          <a:p>
            <a:r>
              <a:rPr lang="fr-FR" dirty="0"/>
              <a:t>Réponse insuffisante ou rechutes</a:t>
            </a:r>
          </a:p>
          <a:p>
            <a:pPr>
              <a:buFont typeface="Wingdings" pitchFamily="2" charset="2"/>
              <a:buChar char="à"/>
            </a:pPr>
            <a:r>
              <a:rPr lang="fr-FR" dirty="0">
                <a:sym typeface="Wingdings" pitchFamily="2" charset="2"/>
              </a:rPr>
              <a:t>       Répétition avec IgG, d`abord </a:t>
            </a:r>
            <a:r>
              <a:rPr lang="fr-FR" b="1" u="sng" dirty="0">
                <a:sym typeface="Wingdings" pitchFamily="2" charset="2"/>
              </a:rPr>
              <a:t>1g/kg </a:t>
            </a:r>
            <a:r>
              <a:rPr lang="fr-FR" dirty="0">
                <a:sym typeface="Wingdings" pitchFamily="2" charset="2"/>
              </a:rPr>
              <a:t>sur 2 jours avec une 	adaptation selon l`effet </a:t>
            </a:r>
          </a:p>
          <a:p>
            <a:pPr marL="0" indent="0">
              <a:buNone/>
            </a:pPr>
            <a:r>
              <a:rPr lang="fr-FR" dirty="0">
                <a:sym typeface="Wingdings" pitchFamily="2" charset="2"/>
              </a:rPr>
              <a:t>	</a:t>
            </a:r>
          </a:p>
          <a:p>
            <a:pPr marL="0" indent="0">
              <a:buNone/>
            </a:pPr>
            <a:r>
              <a:rPr lang="fr-FR" dirty="0">
                <a:sym typeface="Wingdings" pitchFamily="2" charset="2"/>
              </a:rPr>
              <a:t>	Etude avec 67 patients réponse favorable </a:t>
            </a:r>
          </a:p>
          <a:p>
            <a:pPr marL="0" indent="0">
              <a:buNone/>
            </a:pPr>
            <a:r>
              <a:rPr lang="fr-FR" dirty="0">
                <a:sym typeface="Wingdings" pitchFamily="2" charset="2"/>
              </a:rPr>
              <a:t>	26% avec 0,5g/kg, 	</a:t>
            </a:r>
          </a:p>
          <a:p>
            <a:pPr marL="0" indent="0">
              <a:buNone/>
            </a:pPr>
            <a:r>
              <a:rPr lang="fr-FR" dirty="0">
                <a:sym typeface="Wingdings" pitchFamily="2" charset="2"/>
              </a:rPr>
              <a:t>	80% avec 1g/kg et </a:t>
            </a:r>
          </a:p>
          <a:p>
            <a:pPr marL="0" indent="0">
              <a:buNone/>
            </a:pPr>
            <a:r>
              <a:rPr lang="fr-FR" dirty="0">
                <a:sym typeface="Wingdings" pitchFamily="2" charset="2"/>
              </a:rPr>
              <a:t>	92% avec 2g/kg </a:t>
            </a:r>
            <a:r>
              <a:rPr lang="fr-FR" sz="1000" dirty="0">
                <a:sym typeface="Wingdings" pitchFamily="2" charset="2"/>
              </a:rPr>
              <a:t>(</a:t>
            </a:r>
            <a:r>
              <a:rPr lang="fr-FR" sz="1000" dirty="0" err="1">
                <a:sym typeface="Wingdings" pitchFamily="2" charset="2"/>
              </a:rPr>
              <a:t>Gorson</a:t>
            </a:r>
            <a:r>
              <a:rPr lang="fr-FR" sz="1000" dirty="0">
                <a:sym typeface="Wingdings" pitchFamily="2" charset="2"/>
              </a:rPr>
              <a:t> et al. </a:t>
            </a:r>
            <a:r>
              <a:rPr lang="fr-FR" sz="1000" dirty="0" err="1">
                <a:sym typeface="Wingdings" pitchFamily="2" charset="2"/>
              </a:rPr>
              <a:t>Neurology</a:t>
            </a:r>
            <a:r>
              <a:rPr lang="fr-FR" sz="1000" dirty="0">
                <a:sym typeface="Wingdings" pitchFamily="2" charset="2"/>
              </a:rPr>
              <a:t> 1997)</a:t>
            </a:r>
            <a:endParaRPr lang="fr-FR" sz="1000" dirty="0"/>
          </a:p>
        </p:txBody>
      </p:sp>
    </p:spTree>
    <p:extLst>
      <p:ext uri="{BB962C8B-B14F-4D97-AF65-F5344CB8AC3E}">
        <p14:creationId xmlns:p14="http://schemas.microsoft.com/office/powerpoint/2010/main" val="2352806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F8EFCB-CD37-5181-ADDA-0C06BA4DC96B}"/>
              </a:ext>
            </a:extLst>
          </p:cNvPr>
          <p:cNvSpPr>
            <a:spLocks noGrp="1"/>
          </p:cNvSpPr>
          <p:nvPr>
            <p:ph type="title"/>
          </p:nvPr>
        </p:nvSpPr>
        <p:spPr>
          <a:xfrm>
            <a:off x="838200" y="365125"/>
            <a:ext cx="10515600" cy="980199"/>
          </a:xfrm>
        </p:spPr>
        <p:txBody>
          <a:bodyPr/>
          <a:lstStyle/>
          <a:p>
            <a:pPr algn="ctr"/>
            <a:r>
              <a:rPr lang="fr-FR" b="1" dirty="0"/>
              <a:t>Guidelines EAN 2010</a:t>
            </a:r>
          </a:p>
        </p:txBody>
      </p:sp>
      <p:sp>
        <p:nvSpPr>
          <p:cNvPr id="3" name="Espace réservé du contenu 2">
            <a:extLst>
              <a:ext uri="{FF2B5EF4-FFF2-40B4-BE49-F238E27FC236}">
                <a16:creationId xmlns:a16="http://schemas.microsoft.com/office/drawing/2014/main" id="{AC8E0814-E343-A7AA-B260-79F93A0DC832}"/>
              </a:ext>
            </a:extLst>
          </p:cNvPr>
          <p:cNvSpPr>
            <a:spLocks noGrp="1"/>
          </p:cNvSpPr>
          <p:nvPr>
            <p:ph idx="1"/>
          </p:nvPr>
        </p:nvSpPr>
        <p:spPr/>
        <p:txBody>
          <a:bodyPr>
            <a:normAutofit/>
          </a:bodyPr>
          <a:lstStyle/>
          <a:p>
            <a:pPr algn="l"/>
            <a:r>
              <a:rPr lang="fr-LU" b="1" i="0" u="none" strike="noStrike" dirty="0">
                <a:solidFill>
                  <a:srgbClr val="1F1F1F"/>
                </a:solidFill>
                <a:effectLst/>
                <a:latin typeface="open sans" panose="020F0502020204030204" pitchFamily="34" charset="0"/>
              </a:rPr>
              <a:t>Long-</a:t>
            </a:r>
            <a:r>
              <a:rPr lang="fr-LU" b="1" i="0" u="none" strike="noStrike" dirty="0" err="1">
                <a:solidFill>
                  <a:srgbClr val="1F1F1F"/>
                </a:solidFill>
                <a:effectLst/>
                <a:latin typeface="open sans" panose="020F0502020204030204" pitchFamily="34" charset="0"/>
              </a:rPr>
              <a:t>term</a:t>
            </a:r>
            <a:r>
              <a:rPr lang="fr-LU" b="1" i="0" u="none" strike="noStrike" dirty="0">
                <a:solidFill>
                  <a:srgbClr val="1F1F1F"/>
                </a:solidFill>
                <a:effectLst/>
                <a:latin typeface="open sans" panose="020F0502020204030204" pitchFamily="34" charset="0"/>
              </a:rPr>
              <a:t> management (Good Practice Points)</a:t>
            </a:r>
          </a:p>
          <a:p>
            <a:pPr algn="l"/>
            <a:r>
              <a:rPr lang="fr-LU" sz="2300" b="0" i="0" u="none" strike="noStrike" dirty="0">
                <a:solidFill>
                  <a:srgbClr val="FF0000"/>
                </a:solidFill>
                <a:effectLst/>
                <a:latin typeface="Open Sans" panose="020F0502020204030204" pitchFamily="34" charset="0"/>
              </a:rPr>
              <a:t>No </a:t>
            </a:r>
            <a:r>
              <a:rPr lang="fr-LU" sz="2300" b="0" i="0" u="none" strike="noStrike" dirty="0" err="1">
                <a:solidFill>
                  <a:srgbClr val="FF0000"/>
                </a:solidFill>
                <a:effectLst/>
                <a:latin typeface="Open Sans" panose="020F0502020204030204" pitchFamily="34" charset="0"/>
              </a:rPr>
              <a:t>evidence-based</a:t>
            </a:r>
            <a:r>
              <a:rPr lang="fr-LU" sz="2300" b="0" i="0" u="none" strike="noStrike" dirty="0">
                <a:solidFill>
                  <a:srgbClr val="FF0000"/>
                </a:solidFill>
                <a:effectLst/>
                <a:latin typeface="Open Sans" panose="020F0502020204030204" pitchFamily="34" charset="0"/>
              </a:rPr>
              <a:t> guideline can </a:t>
            </a:r>
            <a:r>
              <a:rPr lang="fr-LU" sz="2300" b="0" i="0" u="none" strike="noStrike" dirty="0" err="1">
                <a:solidFill>
                  <a:srgbClr val="FF0000"/>
                </a:solidFill>
                <a:effectLst/>
                <a:latin typeface="Open Sans" panose="020F0502020204030204" pitchFamily="34" charset="0"/>
              </a:rPr>
              <a:t>be</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given</a:t>
            </a:r>
            <a:r>
              <a:rPr lang="fr-LU" sz="2300" b="0" i="0" u="none" strike="noStrike" dirty="0">
                <a:solidFill>
                  <a:srgbClr val="FF0000"/>
                </a:solidFill>
                <a:effectLst/>
                <a:latin typeface="Open Sans" panose="020F0502020204030204" pitchFamily="34" charset="0"/>
              </a:rPr>
              <a:t> as none of the trials </a:t>
            </a:r>
            <a:r>
              <a:rPr lang="fr-LU" sz="2300" b="0" i="0" u="none" strike="noStrike" dirty="0" err="1">
                <a:solidFill>
                  <a:srgbClr val="FF0000"/>
                </a:solidFill>
                <a:effectLst/>
                <a:latin typeface="Open Sans" panose="020F0502020204030204" pitchFamily="34" charset="0"/>
              </a:rPr>
              <a:t>systematically</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assessed</a:t>
            </a:r>
            <a:r>
              <a:rPr lang="fr-LU" sz="2300" b="0" i="0" u="none" strike="noStrike" dirty="0">
                <a:solidFill>
                  <a:srgbClr val="FF0000"/>
                </a:solidFill>
                <a:effectLst/>
                <a:latin typeface="Open Sans" panose="020F0502020204030204" pitchFamily="34" charset="0"/>
              </a:rPr>
              <a:t> long-</a:t>
            </a:r>
            <a:r>
              <a:rPr lang="fr-LU" sz="2300" b="0" i="0" u="none" strike="noStrike" dirty="0" err="1">
                <a:solidFill>
                  <a:srgbClr val="FF0000"/>
                </a:solidFill>
                <a:effectLst/>
                <a:latin typeface="Open Sans" panose="020F0502020204030204" pitchFamily="34" charset="0"/>
              </a:rPr>
              <a:t>term</a:t>
            </a:r>
            <a:r>
              <a:rPr lang="fr-LU" sz="2300" b="0" i="0" u="none" strike="noStrike" dirty="0">
                <a:solidFill>
                  <a:srgbClr val="FF0000"/>
                </a:solidFill>
                <a:effectLst/>
                <a:latin typeface="Open Sans" panose="020F0502020204030204" pitchFamily="34" charset="0"/>
              </a:rPr>
              <a:t> management</a:t>
            </a:r>
            <a:r>
              <a:rPr lang="fr-LU" sz="2300" b="0" i="0" u="none" strike="noStrike" dirty="0">
                <a:effectLst/>
                <a:latin typeface="Open Sans" panose="020F0502020204030204" pitchFamily="34" charset="0"/>
              </a:rPr>
              <a:t>. </a:t>
            </a:r>
          </a:p>
          <a:p>
            <a:pPr algn="l"/>
            <a:r>
              <a:rPr lang="fr-LU" sz="2300" b="0" i="0" u="none" strike="noStrike" dirty="0" err="1">
                <a:effectLst/>
                <a:latin typeface="Open Sans" panose="020F0502020204030204" pitchFamily="34" charset="0"/>
              </a:rPr>
              <a:t>IVIg</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given</a:t>
            </a:r>
            <a:r>
              <a:rPr lang="fr-LU" sz="2300" b="0" i="0" u="none" strike="noStrike" dirty="0">
                <a:effectLst/>
                <a:latin typeface="Open Sans" panose="020F0502020204030204" pitchFamily="34" charset="0"/>
              </a:rPr>
              <a:t> in doses of 1 g/kg over 1–2 </a:t>
            </a:r>
            <a:r>
              <a:rPr lang="fr-LU" sz="2300" b="0" i="0" u="none" strike="noStrike" dirty="0" err="1">
                <a:effectLst/>
                <a:latin typeface="Open Sans" panose="020F0502020204030204" pitchFamily="34" charset="0"/>
              </a:rPr>
              <a:t>days</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every</a:t>
            </a:r>
            <a:r>
              <a:rPr lang="fr-LU" sz="2300" b="0" i="0" u="none" strike="noStrike" dirty="0">
                <a:effectLst/>
                <a:latin typeface="Open Sans" panose="020F0502020204030204" pitchFamily="34" charset="0"/>
              </a:rPr>
              <a:t> 3 </a:t>
            </a:r>
            <a:r>
              <a:rPr lang="fr-LU" sz="2300" b="0" i="0" u="none" strike="noStrike" dirty="0" err="1">
                <a:effectLst/>
                <a:latin typeface="Open Sans" panose="020F0502020204030204" pitchFamily="34" charset="0"/>
              </a:rPr>
              <a:t>weeks</a:t>
            </a:r>
            <a:r>
              <a:rPr lang="fr-LU" sz="2300" b="0" i="0" u="none" strike="noStrike" dirty="0">
                <a:effectLst/>
                <a:latin typeface="Open Sans" panose="020F0502020204030204" pitchFamily="34" charset="0"/>
              </a:rPr>
              <a:t> has been </a:t>
            </a:r>
            <a:r>
              <a:rPr lang="fr-LU" sz="2300" b="0" i="0" u="none" strike="noStrike" dirty="0" err="1">
                <a:effectLst/>
                <a:latin typeface="Open Sans" panose="020F0502020204030204" pitchFamily="34" charset="0"/>
              </a:rPr>
              <a:t>shown</a:t>
            </a:r>
            <a:r>
              <a:rPr lang="fr-LU" sz="2300" b="0" i="0" u="none" strike="noStrike" dirty="0">
                <a:effectLst/>
                <a:latin typeface="Open Sans" panose="020F0502020204030204" pitchFamily="34" charset="0"/>
              </a:rPr>
              <a:t> to </a:t>
            </a:r>
            <a:r>
              <a:rPr lang="fr-LU" sz="2300" b="0" i="0" u="none" strike="noStrike" dirty="0" err="1">
                <a:effectLst/>
                <a:latin typeface="Open Sans" panose="020F0502020204030204" pitchFamily="34" charset="0"/>
              </a:rPr>
              <a:t>be</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efficacious</a:t>
            </a:r>
            <a:r>
              <a:rPr lang="fr-LU" sz="2300" b="0" i="0" u="none" strike="noStrike" dirty="0">
                <a:effectLst/>
                <a:latin typeface="Open Sans" panose="020F0502020204030204" pitchFamily="34" charset="0"/>
              </a:rPr>
              <a:t> over 24 (and </a:t>
            </a:r>
            <a:r>
              <a:rPr lang="fr-LU" sz="2300" b="0" i="0" u="none" strike="noStrike" dirty="0" err="1">
                <a:effectLst/>
                <a:latin typeface="Open Sans" panose="020F0502020204030204" pitchFamily="34" charset="0"/>
              </a:rPr>
              <a:t>possibly</a:t>
            </a:r>
            <a:r>
              <a:rPr lang="fr-LU" sz="2300" b="0" i="0" u="none" strike="noStrike" dirty="0">
                <a:effectLst/>
                <a:latin typeface="Open Sans" panose="020F0502020204030204" pitchFamily="34" charset="0"/>
              </a:rPr>
              <a:t> 48) </a:t>
            </a:r>
            <a:r>
              <a:rPr lang="fr-LU" sz="2300" b="0" i="0" u="none" strike="noStrike" dirty="0" err="1">
                <a:effectLst/>
                <a:latin typeface="Open Sans" panose="020F0502020204030204" pitchFamily="34" charset="0"/>
              </a:rPr>
              <a:t>weeks</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with</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improvement</a:t>
            </a:r>
            <a:r>
              <a:rPr lang="fr-LU" sz="2300" b="0" i="0" u="none" strike="noStrike" dirty="0">
                <a:effectLst/>
                <a:latin typeface="Open Sans" panose="020F0502020204030204" pitchFamily="34" charset="0"/>
              </a:rPr>
              <a:t> of grip </a:t>
            </a:r>
            <a:r>
              <a:rPr lang="fr-LU" sz="2300" b="0" i="0" u="none" strike="noStrike" dirty="0" err="1">
                <a:effectLst/>
                <a:latin typeface="Open Sans" panose="020F0502020204030204" pitchFamily="34" charset="0"/>
              </a:rPr>
              <a:t>strength</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disability</a:t>
            </a:r>
            <a:r>
              <a:rPr lang="fr-LU" sz="2300" b="0" i="0" u="none" strike="noStrike" dirty="0">
                <a:effectLst/>
                <a:latin typeface="Open Sans" panose="020F0502020204030204" pitchFamily="34" charset="0"/>
              </a:rPr>
              <a:t> and </a:t>
            </a:r>
            <a:r>
              <a:rPr lang="fr-LU" sz="2300" b="0" i="0" u="none" strike="noStrike" dirty="0" err="1">
                <a:effectLst/>
                <a:latin typeface="Open Sans" panose="020F0502020204030204" pitchFamily="34" charset="0"/>
              </a:rPr>
              <a:t>health-related</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quality</a:t>
            </a:r>
            <a:r>
              <a:rPr lang="fr-LU" sz="2300" b="0" i="0" u="none" strike="noStrike" dirty="0">
                <a:effectLst/>
                <a:latin typeface="Open Sans" panose="020F0502020204030204" pitchFamily="34" charset="0"/>
              </a:rPr>
              <a:t> of life, </a:t>
            </a:r>
            <a:r>
              <a:rPr lang="fr-LU" sz="2300" b="0" i="0" u="none" strike="noStrike" dirty="0">
                <a:solidFill>
                  <a:srgbClr val="FF0000"/>
                </a:solidFill>
                <a:effectLst/>
                <a:latin typeface="Open Sans" panose="020F0502020204030204" pitchFamily="34" charset="0"/>
              </a:rPr>
              <a:t>but the </a:t>
            </a:r>
            <a:r>
              <a:rPr lang="fr-LU" sz="2300" b="0" i="0" u="none" strike="noStrike" dirty="0" err="1">
                <a:solidFill>
                  <a:srgbClr val="FF0000"/>
                </a:solidFill>
                <a:effectLst/>
                <a:latin typeface="Open Sans" panose="020F0502020204030204" pitchFamily="34" charset="0"/>
              </a:rPr>
              <a:t>appropriate</a:t>
            </a:r>
            <a:r>
              <a:rPr lang="fr-LU" sz="2300" b="0" i="0" u="none" strike="noStrike" dirty="0">
                <a:solidFill>
                  <a:srgbClr val="FF0000"/>
                </a:solidFill>
                <a:effectLst/>
                <a:latin typeface="Open Sans" panose="020F0502020204030204" pitchFamily="34" charset="0"/>
              </a:rPr>
              <a:t> dose </a:t>
            </a:r>
            <a:r>
              <a:rPr lang="fr-LU" sz="2300" b="0" i="0" u="none" strike="noStrike" dirty="0" err="1">
                <a:solidFill>
                  <a:srgbClr val="FF0000"/>
                </a:solidFill>
                <a:effectLst/>
                <a:latin typeface="Open Sans" panose="020F0502020204030204" pitchFamily="34" charset="0"/>
              </a:rPr>
              <a:t>needs</a:t>
            </a:r>
            <a:r>
              <a:rPr lang="fr-LU" sz="2300" b="0" i="0" u="none" strike="noStrike" dirty="0">
                <a:solidFill>
                  <a:srgbClr val="FF0000"/>
                </a:solidFill>
                <a:effectLst/>
                <a:latin typeface="Open Sans" panose="020F0502020204030204" pitchFamily="34" charset="0"/>
              </a:rPr>
              <a:t> to </a:t>
            </a:r>
            <a:r>
              <a:rPr lang="fr-LU" sz="2300" b="0" i="0" u="none" strike="noStrike" dirty="0" err="1">
                <a:solidFill>
                  <a:srgbClr val="FF0000"/>
                </a:solidFill>
                <a:effectLst/>
                <a:latin typeface="Open Sans" panose="020F0502020204030204" pitchFamily="34" charset="0"/>
              </a:rPr>
              <a:t>be</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individualized</a:t>
            </a:r>
            <a:r>
              <a:rPr lang="fr-LU" sz="2300" b="0" i="0" u="none" strike="noStrike" dirty="0">
                <a:solidFill>
                  <a:srgbClr val="FF0000"/>
                </a:solidFill>
                <a:effectLst/>
                <a:latin typeface="Open Sans" panose="020F0502020204030204" pitchFamily="34" charset="0"/>
              </a:rPr>
              <a:t> </a:t>
            </a:r>
            <a:r>
              <a:rPr lang="fr-LU" sz="2300" b="0" i="0" u="none" strike="noStrike" dirty="0">
                <a:effectLst/>
                <a:latin typeface="Open Sans" panose="020F0502020204030204" pitchFamily="34" charset="0"/>
              </a:rPr>
              <a:t>(</a:t>
            </a:r>
            <a:r>
              <a:rPr lang="fr-LU" sz="2300" b="0" i="0" u="none" strike="noStrike" dirty="0" err="1">
                <a:effectLst/>
                <a:latin typeface="Open Sans" panose="020F0502020204030204" pitchFamily="34" charset="0"/>
              </a:rPr>
              <a:t>usually</a:t>
            </a:r>
            <a:r>
              <a:rPr lang="fr-LU" sz="2300" b="0" i="0" u="none" strike="noStrike" dirty="0">
                <a:effectLst/>
                <a:latin typeface="Open Sans" panose="020F0502020204030204" pitchFamily="34" charset="0"/>
              </a:rPr>
              <a:t> 0.4–1.2 g/kg </a:t>
            </a:r>
            <a:r>
              <a:rPr lang="fr-LU" sz="2300" b="0" i="0" u="none" strike="noStrike" dirty="0" err="1">
                <a:effectLst/>
                <a:latin typeface="Open Sans" panose="020F0502020204030204" pitchFamily="34" charset="0"/>
              </a:rPr>
              <a:t>every</a:t>
            </a:r>
            <a:r>
              <a:rPr lang="fr-LU" sz="2300" b="0" i="0" u="none" strike="noStrike" dirty="0">
                <a:effectLst/>
                <a:latin typeface="Open Sans" panose="020F0502020204030204" pitchFamily="34" charset="0"/>
              </a:rPr>
              <a:t> 2–6 </a:t>
            </a:r>
            <a:r>
              <a:rPr lang="fr-LU" sz="2300" b="0" i="0" u="none" strike="noStrike" dirty="0" err="1">
                <a:effectLst/>
                <a:latin typeface="Open Sans" panose="020F0502020204030204" pitchFamily="34" charset="0"/>
              </a:rPr>
              <a:t>weeks</a:t>
            </a:r>
            <a:r>
              <a:rPr lang="fr-LU" sz="2300" b="0" i="0" u="none" strike="noStrike" dirty="0">
                <a:effectLst/>
                <a:latin typeface="Open Sans" panose="020F0502020204030204" pitchFamily="34" charset="0"/>
              </a:rPr>
              <a:t>). </a:t>
            </a:r>
          </a:p>
          <a:p>
            <a:pPr algn="l"/>
            <a:r>
              <a:rPr lang="fr-LU" sz="2300" b="0" i="0" u="none" strike="noStrike" dirty="0">
                <a:effectLst/>
                <a:latin typeface="Open Sans" panose="020F0502020204030204" pitchFamily="34" charset="0"/>
              </a:rPr>
              <a:t>If a patient </a:t>
            </a:r>
            <a:r>
              <a:rPr lang="fr-LU" sz="2300" b="0" i="0" u="none" strike="noStrike" dirty="0" err="1">
                <a:effectLst/>
                <a:latin typeface="Open Sans" panose="020F0502020204030204" pitchFamily="34" charset="0"/>
              </a:rPr>
              <a:t>becomes</a:t>
            </a:r>
            <a:r>
              <a:rPr lang="fr-LU" sz="2300" b="0" i="0" u="none" strike="noStrike" dirty="0">
                <a:effectLst/>
                <a:latin typeface="Open Sans" panose="020F0502020204030204" pitchFamily="34" charset="0"/>
              </a:rPr>
              <a:t> stable on a </a:t>
            </a:r>
            <a:r>
              <a:rPr lang="fr-LU" sz="2300" b="0" i="0" u="none" strike="noStrike" dirty="0" err="1">
                <a:effectLst/>
                <a:latin typeface="Open Sans" panose="020F0502020204030204" pitchFamily="34" charset="0"/>
              </a:rPr>
              <a:t>regimen</a:t>
            </a:r>
            <a:r>
              <a:rPr lang="fr-LU" sz="2300" b="0" i="0" u="none" strike="noStrike" dirty="0">
                <a:effectLst/>
                <a:latin typeface="Open Sans" panose="020F0502020204030204" pitchFamily="34" charset="0"/>
              </a:rPr>
              <a:t> of intermittent </a:t>
            </a:r>
            <a:r>
              <a:rPr lang="fr-LU" sz="2300" b="0" i="0" u="none" strike="noStrike" dirty="0" err="1">
                <a:effectLst/>
                <a:latin typeface="Open Sans" panose="020F0502020204030204" pitchFamily="34" charset="0"/>
              </a:rPr>
              <a:t>IVIg</a:t>
            </a:r>
            <a:r>
              <a:rPr lang="fr-LU" sz="2300" b="0" i="0" u="none" strike="noStrike" dirty="0">
                <a:effectLst/>
                <a:latin typeface="Open Sans" panose="020F0502020204030204" pitchFamily="34" charset="0"/>
              </a:rPr>
              <a:t>, the dose (or, </a:t>
            </a:r>
            <a:r>
              <a:rPr lang="fr-LU" sz="2300" b="0" i="0" u="none" strike="noStrike" dirty="0" err="1">
                <a:effectLst/>
                <a:latin typeface="Open Sans" panose="020F0502020204030204" pitchFamily="34" charset="0"/>
              </a:rPr>
              <a:t>perhaps</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frequency</a:t>
            </a:r>
            <a:r>
              <a:rPr lang="fr-LU" sz="2300" b="0" i="0" u="none" strike="noStrike" dirty="0">
                <a:effectLst/>
                <a:latin typeface="Open Sans" panose="020F0502020204030204" pitchFamily="34" charset="0"/>
              </a:rPr>
              <a:t>) of </a:t>
            </a:r>
            <a:r>
              <a:rPr lang="fr-LU" sz="2300" b="0" i="0" u="none" strike="noStrike" dirty="0" err="1">
                <a:effectLst/>
                <a:latin typeface="Open Sans" panose="020F0502020204030204" pitchFamily="34" charset="0"/>
              </a:rPr>
              <a:t>IVIg</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should</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be</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reduced</a:t>
            </a:r>
            <a:r>
              <a:rPr lang="fr-LU" sz="2300" b="0" i="0" u="none" strike="noStrike" dirty="0">
                <a:solidFill>
                  <a:srgbClr val="FF0000"/>
                </a:solidFill>
                <a:effectLst/>
                <a:latin typeface="Open Sans" panose="020F0502020204030204" pitchFamily="34" charset="0"/>
              </a:rPr>
              <a:t> </a:t>
            </a:r>
            <a:r>
              <a:rPr lang="fr-LU" sz="2300" b="0" i="0" u="none" strike="noStrike" dirty="0" err="1">
                <a:solidFill>
                  <a:srgbClr val="FF0000"/>
                </a:solidFill>
                <a:effectLst/>
                <a:latin typeface="Open Sans" panose="020F0502020204030204" pitchFamily="34" charset="0"/>
              </a:rPr>
              <a:t>periodically</a:t>
            </a:r>
            <a:r>
              <a:rPr lang="fr-LU" sz="2300" b="0" i="0" u="none" strike="noStrike" dirty="0">
                <a:solidFill>
                  <a:srgbClr val="FF0000"/>
                </a:solidFill>
                <a:effectLst/>
                <a:latin typeface="Open Sans" panose="020F0502020204030204" pitchFamily="34" charset="0"/>
              </a:rPr>
              <a:t> </a:t>
            </a:r>
            <a:r>
              <a:rPr lang="fr-LU" sz="2300" b="0" i="0" u="none" strike="noStrike" dirty="0">
                <a:effectLst/>
                <a:latin typeface="Open Sans" panose="020F0502020204030204" pitchFamily="34" charset="0"/>
              </a:rPr>
              <a:t>to </a:t>
            </a:r>
            <a:r>
              <a:rPr lang="fr-LU" sz="2300" b="0" i="0" u="none" strike="noStrike" dirty="0" err="1">
                <a:effectLst/>
                <a:latin typeface="Open Sans" panose="020F0502020204030204" pitchFamily="34" charset="0"/>
              </a:rPr>
              <a:t>establish</a:t>
            </a:r>
            <a:r>
              <a:rPr lang="fr-LU" sz="2300" b="0" i="0" u="none" strike="noStrike" dirty="0">
                <a:effectLst/>
                <a:latin typeface="Open Sans" panose="020F0502020204030204" pitchFamily="34" charset="0"/>
              </a:rPr>
              <a:t> the </a:t>
            </a:r>
            <a:r>
              <a:rPr lang="fr-LU" sz="2300" b="0" i="0" u="none" strike="noStrike" dirty="0" err="1">
                <a:effectLst/>
                <a:latin typeface="Open Sans" panose="020F0502020204030204" pitchFamily="34" charset="0"/>
              </a:rPr>
              <a:t>need</a:t>
            </a:r>
            <a:r>
              <a:rPr lang="fr-LU" sz="2300" b="0" i="0" u="none" strike="noStrike" dirty="0">
                <a:effectLst/>
                <a:latin typeface="Open Sans" panose="020F0502020204030204" pitchFamily="34" charset="0"/>
              </a:rPr>
              <a:t> for </a:t>
            </a:r>
            <a:r>
              <a:rPr lang="fr-LU" sz="2300" b="0" i="0" u="none" strike="noStrike" dirty="0" err="1">
                <a:effectLst/>
                <a:latin typeface="Open Sans" panose="020F0502020204030204" pitchFamily="34" charset="0"/>
              </a:rPr>
              <a:t>ongoing</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therapy</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because</a:t>
            </a:r>
            <a:r>
              <a:rPr lang="fr-LU" sz="2300" b="0" i="0" u="none" strike="noStrike" dirty="0">
                <a:effectLst/>
                <a:latin typeface="Open Sans" panose="020F0502020204030204" pitchFamily="34" charset="0"/>
              </a:rPr>
              <a:t> patients </a:t>
            </a:r>
            <a:r>
              <a:rPr lang="fr-LU" sz="2300" b="0" i="0" u="none" strike="noStrike" dirty="0" err="1">
                <a:effectLst/>
                <a:latin typeface="Open Sans" panose="020F0502020204030204" pitchFamily="34" charset="0"/>
              </a:rPr>
              <a:t>may</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need</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less</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IVIg</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than</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they</a:t>
            </a:r>
            <a:r>
              <a:rPr lang="fr-LU" sz="2300" b="0" i="0" u="none" strike="noStrike" dirty="0">
                <a:effectLst/>
                <a:latin typeface="Open Sans" panose="020F0502020204030204" pitchFamily="34" charset="0"/>
              </a:rPr>
              <a:t> </a:t>
            </a:r>
            <a:r>
              <a:rPr lang="fr-LU" sz="2300" b="0" i="0" u="none" strike="noStrike" dirty="0" err="1">
                <a:effectLst/>
                <a:latin typeface="Open Sans" panose="020F0502020204030204" pitchFamily="34" charset="0"/>
              </a:rPr>
              <a:t>receive</a:t>
            </a:r>
            <a:r>
              <a:rPr lang="fr-LU" sz="2300" b="0" i="0" u="none" strike="noStrike" dirty="0">
                <a:effectLst/>
                <a:latin typeface="Open Sans" panose="020F0502020204030204" pitchFamily="34" charset="0"/>
              </a:rPr>
              <a:t> or in </a:t>
            </a:r>
            <a:r>
              <a:rPr lang="fr-LU" sz="2300" b="0" i="0" u="none" strike="noStrike" dirty="0" err="1">
                <a:effectLst/>
                <a:latin typeface="Open Sans" panose="020F0502020204030204" pitchFamily="34" charset="0"/>
              </a:rPr>
              <a:t>fact</a:t>
            </a:r>
            <a:r>
              <a:rPr lang="fr-LU" sz="2300" b="0" i="0" u="none" strike="noStrike" dirty="0">
                <a:effectLst/>
                <a:latin typeface="Open Sans" panose="020F0502020204030204" pitchFamily="34" charset="0"/>
              </a:rPr>
              <a:t> none at all. </a:t>
            </a:r>
          </a:p>
          <a:p>
            <a:endParaRPr lang="fr-FR" dirty="0"/>
          </a:p>
        </p:txBody>
      </p:sp>
    </p:spTree>
    <p:extLst>
      <p:ext uri="{BB962C8B-B14F-4D97-AF65-F5344CB8AC3E}">
        <p14:creationId xmlns:p14="http://schemas.microsoft.com/office/powerpoint/2010/main" val="31334442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F8787-438C-C174-4F9A-F3DBC284E841}"/>
              </a:ext>
            </a:extLst>
          </p:cNvPr>
          <p:cNvSpPr>
            <a:spLocks noGrp="1"/>
          </p:cNvSpPr>
          <p:nvPr>
            <p:ph type="title"/>
          </p:nvPr>
        </p:nvSpPr>
        <p:spPr/>
        <p:txBody>
          <a:bodyPr/>
          <a:lstStyle/>
          <a:p>
            <a:pPr algn="ctr"/>
            <a:r>
              <a:rPr lang="fr-LU" dirty="0"/>
              <a:t>EAN Guidelines</a:t>
            </a:r>
          </a:p>
        </p:txBody>
      </p:sp>
      <p:sp>
        <p:nvSpPr>
          <p:cNvPr id="3" name="Espace réservé du contenu 2">
            <a:extLst>
              <a:ext uri="{FF2B5EF4-FFF2-40B4-BE49-F238E27FC236}">
                <a16:creationId xmlns:a16="http://schemas.microsoft.com/office/drawing/2014/main" id="{3ED5F6FD-8224-1168-BE0B-5AC5E41C01D5}"/>
              </a:ext>
            </a:extLst>
          </p:cNvPr>
          <p:cNvSpPr>
            <a:spLocks noGrp="1"/>
          </p:cNvSpPr>
          <p:nvPr>
            <p:ph idx="1"/>
          </p:nvPr>
        </p:nvSpPr>
        <p:spPr/>
        <p:txBody>
          <a:bodyPr>
            <a:normAutofit fontScale="92500"/>
          </a:bodyPr>
          <a:lstStyle/>
          <a:p>
            <a:pPr marL="0" indent="0" algn="l">
              <a:buNone/>
            </a:pPr>
            <a:r>
              <a:rPr lang="fr-LU" sz="2800" b="0" i="0" u="none" strike="noStrike" dirty="0">
                <a:effectLst/>
                <a:latin typeface="Open Sans" panose="020F0502020204030204" pitchFamily="34" charset="0"/>
              </a:rPr>
              <a:t>The </a:t>
            </a:r>
            <a:r>
              <a:rPr lang="fr-LU" sz="2800" b="0" i="0" u="none" strike="noStrike" dirty="0" err="1">
                <a:effectLst/>
                <a:latin typeface="Open Sans" panose="020F0502020204030204" pitchFamily="34" charset="0"/>
              </a:rPr>
              <a:t>IVIg</a:t>
            </a:r>
            <a:r>
              <a:rPr lang="fr-LU" sz="2800" b="0" i="0" u="none" strike="noStrike" dirty="0">
                <a:effectLst/>
                <a:latin typeface="Open Sans" panose="020F0502020204030204" pitchFamily="34" charset="0"/>
              </a:rPr>
              <a:t> dose </a:t>
            </a:r>
            <a:r>
              <a:rPr lang="fr-LU" sz="2800" b="0" i="0" u="none" strike="noStrike" dirty="0" err="1">
                <a:effectLst/>
                <a:latin typeface="Open Sans" panose="020F0502020204030204" pitchFamily="34" charset="0"/>
              </a:rPr>
              <a:t>could</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be</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reduced</a:t>
            </a:r>
            <a:r>
              <a:rPr lang="fr-LU" sz="2800" b="0" i="0" u="none" strike="noStrike" dirty="0">
                <a:effectLst/>
                <a:latin typeface="Open Sans" panose="020F0502020204030204" pitchFamily="34" charset="0"/>
              </a:rPr>
              <a:t> by over 20% </a:t>
            </a:r>
            <a:r>
              <a:rPr lang="fr-LU" sz="2800" b="0" i="0" u="none" strike="noStrike" dirty="0" err="1">
                <a:effectLst/>
                <a:latin typeface="Open Sans" panose="020F0502020204030204" pitchFamily="34" charset="0"/>
              </a:rPr>
              <a:t>without</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deterioration</a:t>
            </a:r>
            <a:r>
              <a:rPr lang="fr-LU" sz="2800" b="0" i="0" u="none" strike="noStrike" dirty="0">
                <a:effectLst/>
                <a:latin typeface="Open Sans" panose="020F0502020204030204" pitchFamily="34" charset="0"/>
              </a:rPr>
              <a:t> in </a:t>
            </a:r>
            <a:r>
              <a:rPr lang="fr-LU" sz="2800" b="0" i="0" u="none" strike="noStrike" dirty="0" err="1">
                <a:effectLst/>
                <a:latin typeface="Open Sans" panose="020F0502020204030204" pitchFamily="34" charset="0"/>
              </a:rPr>
              <a:t>almost</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half</a:t>
            </a:r>
            <a:r>
              <a:rPr lang="fr-LU" sz="2800" b="0" i="0" u="none" strike="noStrike" dirty="0">
                <a:effectLst/>
                <a:latin typeface="Open Sans" panose="020F0502020204030204" pitchFamily="34" charset="0"/>
              </a:rPr>
              <a:t> of the patients. </a:t>
            </a:r>
          </a:p>
          <a:p>
            <a:pPr marL="0" indent="0" algn="l">
              <a:buNone/>
            </a:pPr>
            <a:r>
              <a:rPr lang="fr-LU" sz="2800" b="0" i="0" u="none" strike="noStrike" dirty="0">
                <a:effectLst/>
                <a:latin typeface="Open Sans" panose="020F0502020204030204" pitchFamily="34" charset="0"/>
              </a:rPr>
              <a:t>If </a:t>
            </a:r>
            <a:r>
              <a:rPr lang="fr-LU" sz="2800" b="0" i="0" u="none" strike="noStrike" dirty="0" err="1">
                <a:effectLst/>
                <a:latin typeface="Open Sans" panose="020F0502020204030204" pitchFamily="34" charset="0"/>
              </a:rPr>
              <a:t>frequent</a:t>
            </a:r>
            <a:r>
              <a:rPr lang="fr-LU" sz="2800" b="0" i="0" u="none" strike="noStrike" dirty="0">
                <a:effectLst/>
                <a:latin typeface="Open Sans" panose="020F0502020204030204" pitchFamily="34" charset="0"/>
              </a:rPr>
              <a:t> high-dose </a:t>
            </a:r>
            <a:r>
              <a:rPr lang="fr-LU" sz="2800" b="0" i="0" u="none" strike="noStrike" dirty="0" err="1">
                <a:effectLst/>
                <a:latin typeface="Open Sans" panose="020F0502020204030204" pitchFamily="34" charset="0"/>
              </a:rPr>
              <a:t>IVIg</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is</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required</a:t>
            </a:r>
            <a:r>
              <a:rPr lang="fr-LU" sz="2800" b="0" i="0" u="none" strike="noStrike" dirty="0">
                <a:effectLst/>
                <a:latin typeface="Open Sans" panose="020F0502020204030204" pitchFamily="34" charset="0"/>
              </a:rPr>
              <a:t>, addition of </a:t>
            </a:r>
            <a:r>
              <a:rPr lang="fr-LU" sz="2800" b="0" i="0" u="none" strike="noStrike" dirty="0" err="1">
                <a:effectLst/>
                <a:latin typeface="Open Sans" panose="020F0502020204030204" pitchFamily="34" charset="0"/>
              </a:rPr>
              <a:t>corticosteroids</a:t>
            </a:r>
            <a:r>
              <a:rPr lang="fr-LU" sz="2800" b="0" i="0" u="none" strike="noStrike" dirty="0">
                <a:effectLst/>
                <a:latin typeface="Open Sans" panose="020F0502020204030204" pitchFamily="34" charset="0"/>
              </a:rPr>
              <a:t> or an immunosuppressive agent </a:t>
            </a:r>
            <a:r>
              <a:rPr lang="fr-LU" sz="2800" b="0" i="0" u="none" strike="noStrike" dirty="0" err="1">
                <a:effectLst/>
                <a:latin typeface="Open Sans" panose="020F0502020204030204" pitchFamily="34" charset="0"/>
              </a:rPr>
              <a:t>should</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be</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considered</a:t>
            </a:r>
            <a:r>
              <a:rPr lang="fr-LU" sz="2800" b="0" i="0" u="none" strike="noStrike" dirty="0">
                <a:effectLst/>
                <a:latin typeface="Open Sans" panose="020F0502020204030204" pitchFamily="34" charset="0"/>
              </a:rPr>
              <a:t>, but </a:t>
            </a:r>
            <a:r>
              <a:rPr lang="fr-LU" sz="2800" b="0" i="0" u="none" strike="noStrike" dirty="0" err="1">
                <a:effectLst/>
                <a:latin typeface="Open Sans" panose="020F0502020204030204" pitchFamily="34" charset="0"/>
              </a:rPr>
              <a:t>there</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is</a:t>
            </a:r>
            <a:r>
              <a:rPr lang="fr-LU" sz="2800" b="0" i="0" u="none" strike="noStrike" dirty="0">
                <a:effectLst/>
                <a:latin typeface="Open Sans" panose="020F0502020204030204" pitchFamily="34" charset="0"/>
              </a:rPr>
              <a:t> not </a:t>
            </a:r>
            <a:r>
              <a:rPr lang="fr-LU" sz="2800" b="0" i="0" u="none" strike="noStrike" dirty="0" err="1">
                <a:effectLst/>
                <a:latin typeface="Open Sans" panose="020F0502020204030204" pitchFamily="34" charset="0"/>
              </a:rPr>
              <a:t>sufficient</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evidence</a:t>
            </a:r>
            <a:r>
              <a:rPr lang="fr-LU" sz="2800" b="0" i="0" u="none" strike="noStrike" dirty="0">
                <a:effectLst/>
                <a:latin typeface="Open Sans" panose="020F0502020204030204" pitchFamily="34" charset="0"/>
              </a:rPr>
              <a:t> to </a:t>
            </a:r>
            <a:r>
              <a:rPr lang="fr-LU" sz="2800" b="0" i="0" u="none" strike="noStrike" dirty="0" err="1">
                <a:effectLst/>
                <a:latin typeface="Open Sans" panose="020F0502020204030204" pitchFamily="34" charset="0"/>
              </a:rPr>
              <a:t>recommend</a:t>
            </a:r>
            <a:r>
              <a:rPr lang="fr-LU" sz="2800" b="0" i="0" u="none" strike="noStrike" dirty="0">
                <a:effectLst/>
                <a:latin typeface="Open Sans" panose="020F0502020204030204" pitchFamily="34" charset="0"/>
              </a:rPr>
              <a:t> a </a:t>
            </a:r>
            <a:r>
              <a:rPr lang="fr-LU" sz="2800" b="0" i="0" u="none" strike="noStrike" dirty="0" err="1">
                <a:effectLst/>
                <a:latin typeface="Open Sans" panose="020F0502020204030204" pitchFamily="34" charset="0"/>
              </a:rPr>
              <a:t>particular</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drug</a:t>
            </a:r>
            <a:r>
              <a:rPr lang="fr-LU" sz="2800" b="0" i="0" u="none" strike="noStrike" dirty="0">
                <a:effectLst/>
                <a:latin typeface="Open Sans" panose="020F0502020204030204" pitchFamily="34" charset="0"/>
              </a:rPr>
              <a:t>.</a:t>
            </a:r>
          </a:p>
          <a:p>
            <a:pPr marL="0" indent="0" algn="l">
              <a:buNone/>
            </a:pPr>
            <a:r>
              <a:rPr lang="fr-LU" sz="2800" b="0" i="0" u="none" strike="noStrike" dirty="0">
                <a:effectLst/>
                <a:latin typeface="Open Sans" panose="020F0502020204030204" pitchFamily="34" charset="0"/>
              </a:rPr>
              <a:t>Patients </a:t>
            </a:r>
            <a:r>
              <a:rPr lang="fr-LU" sz="2800" b="0" i="0" u="none" strike="noStrike" dirty="0" err="1">
                <a:effectLst/>
                <a:latin typeface="Open Sans" panose="020F0502020204030204" pitchFamily="34" charset="0"/>
              </a:rPr>
              <a:t>benefiting</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from</a:t>
            </a:r>
            <a:r>
              <a:rPr lang="fr-LU" sz="2800" b="0" i="0" u="none" strike="noStrike" dirty="0">
                <a:effectLst/>
                <a:latin typeface="Open Sans" panose="020F0502020204030204" pitchFamily="34" charset="0"/>
              </a:rPr>
              <a:t> long-</a:t>
            </a:r>
            <a:r>
              <a:rPr lang="fr-LU" sz="2800" b="0" i="0" u="none" strike="noStrike" dirty="0" err="1">
                <a:effectLst/>
                <a:latin typeface="Open Sans" panose="020F0502020204030204" pitchFamily="34" charset="0"/>
              </a:rPr>
              <a:t>term</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IVIg</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treatment</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who</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become</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refractory</a:t>
            </a:r>
            <a:r>
              <a:rPr lang="fr-LU" sz="2800" b="0" i="0" u="none" strike="noStrike" dirty="0">
                <a:effectLst/>
                <a:latin typeface="Open Sans" panose="020F0502020204030204" pitchFamily="34" charset="0"/>
              </a:rPr>
              <a:t> to </a:t>
            </a:r>
            <a:r>
              <a:rPr lang="fr-LU" sz="2800" b="0" i="0" u="none" strike="noStrike" dirty="0" err="1">
                <a:effectLst/>
                <a:latin typeface="Open Sans" panose="020F0502020204030204" pitchFamily="34" charset="0"/>
              </a:rPr>
              <a:t>IVIg</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may</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respond</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again</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after</a:t>
            </a:r>
            <a:r>
              <a:rPr lang="fr-LU" sz="2800" b="0" i="0" u="none" strike="noStrike" dirty="0">
                <a:effectLst/>
                <a:latin typeface="Open Sans" panose="020F0502020204030204" pitchFamily="34" charset="0"/>
              </a:rPr>
              <a:t> a short course of PE. </a:t>
            </a:r>
          </a:p>
          <a:p>
            <a:pPr marL="0" indent="0" algn="l">
              <a:buNone/>
            </a:pPr>
            <a:endParaRPr lang="fr-LU" sz="2800" b="0" i="0" u="none" strike="noStrike" dirty="0">
              <a:effectLst/>
              <a:latin typeface="Open Sans" panose="020F0502020204030204" pitchFamily="34" charset="0"/>
            </a:endParaRPr>
          </a:p>
          <a:p>
            <a:pPr marL="0" indent="0" algn="l">
              <a:buNone/>
            </a:pPr>
            <a:r>
              <a:rPr lang="fr-LU" sz="2800" b="0" i="0" u="none" strike="noStrike" dirty="0" err="1">
                <a:effectLst/>
                <a:latin typeface="Open Sans" panose="020F0502020204030204" pitchFamily="34" charset="0"/>
              </a:rPr>
              <a:t>Approximately</a:t>
            </a:r>
            <a:r>
              <a:rPr lang="fr-LU" sz="2800" b="0" i="0" u="none" strike="noStrike" dirty="0">
                <a:effectLst/>
                <a:latin typeface="Open Sans" panose="020F0502020204030204" pitchFamily="34" charset="0"/>
              </a:rPr>
              <a:t> 15% of patients fail to </a:t>
            </a:r>
            <a:r>
              <a:rPr lang="fr-LU" sz="2800" b="0" i="0" u="none" strike="noStrike" dirty="0" err="1">
                <a:effectLst/>
                <a:latin typeface="Open Sans" panose="020F0502020204030204" pitchFamily="34" charset="0"/>
              </a:rPr>
              <a:t>respond</a:t>
            </a:r>
            <a:r>
              <a:rPr lang="fr-LU" sz="2800" b="0" i="0" u="none" strike="noStrike" dirty="0">
                <a:effectLst/>
                <a:latin typeface="Open Sans" panose="020F0502020204030204" pitchFamily="34" charset="0"/>
              </a:rPr>
              <a:t> to </a:t>
            </a:r>
            <a:r>
              <a:rPr lang="fr-LU" sz="2800" b="0" i="0" u="none" strike="noStrike" dirty="0" err="1">
                <a:effectLst/>
                <a:latin typeface="Open Sans" panose="020F0502020204030204" pitchFamily="34" charset="0"/>
              </a:rPr>
              <a:t>any</a:t>
            </a:r>
            <a:r>
              <a:rPr lang="fr-LU" sz="2800" b="0" i="0" u="none" strike="noStrike" dirty="0">
                <a:effectLst/>
                <a:latin typeface="Open Sans" panose="020F0502020204030204" pitchFamily="34" charset="0"/>
              </a:rPr>
              <a:t> of the </a:t>
            </a:r>
            <a:r>
              <a:rPr lang="fr-LU" sz="2800" b="0" i="0" u="none" strike="noStrike" dirty="0" err="1">
                <a:effectLst/>
                <a:latin typeface="Open Sans" panose="020F0502020204030204" pitchFamily="34" charset="0"/>
              </a:rPr>
              <a:t>proposed</a:t>
            </a:r>
            <a:r>
              <a:rPr lang="fr-LU" sz="2800" b="0" i="0" u="none" strike="noStrike" dirty="0">
                <a:effectLst/>
                <a:latin typeface="Open Sans" panose="020F0502020204030204" pitchFamily="34" charset="0"/>
              </a:rPr>
              <a:t> </a:t>
            </a:r>
            <a:r>
              <a:rPr lang="fr-LU" sz="2800" b="0" i="0" u="none" strike="noStrike" dirty="0" err="1">
                <a:effectLst/>
                <a:latin typeface="Open Sans" panose="020F0502020204030204" pitchFamily="34" charset="0"/>
              </a:rPr>
              <a:t>treatments</a:t>
            </a:r>
            <a:r>
              <a:rPr lang="fr-LU" sz="2800" b="0" i="0" u="none" strike="noStrike" dirty="0">
                <a:effectLst/>
                <a:latin typeface="Open Sans" panose="020F0502020204030204" pitchFamily="34" charset="0"/>
              </a:rPr>
              <a:t>.</a:t>
            </a:r>
          </a:p>
          <a:p>
            <a:endParaRPr lang="fr-LU" dirty="0"/>
          </a:p>
        </p:txBody>
      </p:sp>
    </p:spTree>
    <p:extLst>
      <p:ext uri="{BB962C8B-B14F-4D97-AF65-F5344CB8AC3E}">
        <p14:creationId xmlns:p14="http://schemas.microsoft.com/office/powerpoint/2010/main" val="42174452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77C8AF-42C3-04F6-49F4-A224B29250A5}"/>
              </a:ext>
            </a:extLst>
          </p:cNvPr>
          <p:cNvSpPr>
            <a:spLocks noGrp="1"/>
          </p:cNvSpPr>
          <p:nvPr>
            <p:ph type="title"/>
          </p:nvPr>
        </p:nvSpPr>
        <p:spPr/>
        <p:txBody>
          <a:bodyPr/>
          <a:lstStyle/>
          <a:p>
            <a:r>
              <a:rPr lang="fr-FR" dirty="0"/>
              <a:t>Alternatives aux IG iv</a:t>
            </a:r>
          </a:p>
        </p:txBody>
      </p:sp>
      <p:sp>
        <p:nvSpPr>
          <p:cNvPr id="3" name="Espace réservé du contenu 2">
            <a:extLst>
              <a:ext uri="{FF2B5EF4-FFF2-40B4-BE49-F238E27FC236}">
                <a16:creationId xmlns:a16="http://schemas.microsoft.com/office/drawing/2014/main" id="{D552CCD2-994B-D17B-6780-71C8B48A1525}"/>
              </a:ext>
            </a:extLst>
          </p:cNvPr>
          <p:cNvSpPr>
            <a:spLocks noGrp="1"/>
          </p:cNvSpPr>
          <p:nvPr>
            <p:ph idx="1"/>
          </p:nvPr>
        </p:nvSpPr>
        <p:spPr/>
        <p:txBody>
          <a:bodyPr/>
          <a:lstStyle/>
          <a:p>
            <a:r>
              <a:rPr lang="fr-FR" dirty="0"/>
              <a:t>IG sous-cutané (</a:t>
            </a:r>
            <a:r>
              <a:rPr lang="fr-FR" dirty="0" err="1"/>
              <a:t>Hizentra</a:t>
            </a:r>
            <a:r>
              <a:rPr lang="fr-FR" dirty="0"/>
              <a:t>)</a:t>
            </a:r>
          </a:p>
          <a:p>
            <a:r>
              <a:rPr lang="fr-FR" dirty="0" err="1"/>
              <a:t>Glucocorticoides</a:t>
            </a:r>
            <a:r>
              <a:rPr lang="fr-FR" dirty="0"/>
              <a:t> à doses décroissantes sur plusieurs mois et une dose d`entretien (journalière ou mensuelle) </a:t>
            </a:r>
            <a:r>
              <a:rPr lang="fr-FR" dirty="0">
                <a:sym typeface="Wingdings" pitchFamily="2" charset="2"/>
              </a:rPr>
              <a:t> effets secondaires</a:t>
            </a:r>
            <a:endParaRPr lang="fr-FR" dirty="0"/>
          </a:p>
          <a:p>
            <a:r>
              <a:rPr lang="fr-FR" dirty="0"/>
              <a:t>Autres médicaments </a:t>
            </a:r>
            <a:r>
              <a:rPr lang="fr-FR" dirty="0" err="1"/>
              <a:t>immuno-modulateurs</a:t>
            </a:r>
            <a:r>
              <a:rPr lang="fr-FR" dirty="0"/>
              <a:t> </a:t>
            </a:r>
          </a:p>
          <a:p>
            <a:pPr marL="457200" lvl="1" indent="0">
              <a:buNone/>
            </a:pPr>
            <a:r>
              <a:rPr lang="fr-FR" dirty="0"/>
              <a:t>Azathioprine, </a:t>
            </a:r>
            <a:r>
              <a:rPr lang="fr-FR" dirty="0" err="1"/>
              <a:t>Methotrexate</a:t>
            </a:r>
            <a:r>
              <a:rPr lang="fr-FR" dirty="0"/>
              <a:t>, Rituximab, </a:t>
            </a:r>
            <a:r>
              <a:rPr lang="fr-FR" dirty="0" err="1"/>
              <a:t>Mycophenolate</a:t>
            </a:r>
            <a:r>
              <a:rPr lang="fr-FR" dirty="0"/>
              <a:t>, transplantation cellules souches hémato-poétiques…</a:t>
            </a:r>
          </a:p>
        </p:txBody>
      </p:sp>
    </p:spTree>
    <p:extLst>
      <p:ext uri="{BB962C8B-B14F-4D97-AF65-F5344CB8AC3E}">
        <p14:creationId xmlns:p14="http://schemas.microsoft.com/office/powerpoint/2010/main" val="28655142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CC1A4F-18F6-95D4-0D1D-D93202CE9642}"/>
              </a:ext>
            </a:extLst>
          </p:cNvPr>
          <p:cNvSpPr>
            <a:spLocks noGrp="1"/>
          </p:cNvSpPr>
          <p:nvPr>
            <p:ph type="title"/>
          </p:nvPr>
        </p:nvSpPr>
        <p:spPr/>
        <p:txBody>
          <a:bodyPr/>
          <a:lstStyle/>
          <a:p>
            <a:r>
              <a:rPr lang="fr-FR" dirty="0"/>
              <a:t>CIDP et thérapies d`entretien aux IG</a:t>
            </a:r>
          </a:p>
        </p:txBody>
      </p:sp>
      <p:sp>
        <p:nvSpPr>
          <p:cNvPr id="3" name="Espace réservé du contenu 2">
            <a:extLst>
              <a:ext uri="{FF2B5EF4-FFF2-40B4-BE49-F238E27FC236}">
                <a16:creationId xmlns:a16="http://schemas.microsoft.com/office/drawing/2014/main" id="{E75005F6-237F-F716-CB55-2643FA42EA67}"/>
              </a:ext>
            </a:extLst>
          </p:cNvPr>
          <p:cNvSpPr>
            <a:spLocks noGrp="1"/>
          </p:cNvSpPr>
          <p:nvPr>
            <p:ph idx="1"/>
          </p:nvPr>
        </p:nvSpPr>
        <p:spPr/>
        <p:txBody>
          <a:bodyPr>
            <a:normAutofit lnSpcReduction="10000"/>
          </a:bodyPr>
          <a:lstStyle/>
          <a:p>
            <a:r>
              <a:rPr lang="fr-FR" dirty="0"/>
              <a:t>Pas de consensus pour les thérapies d`entretien</a:t>
            </a:r>
          </a:p>
          <a:p>
            <a:r>
              <a:rPr lang="fr-FR" dirty="0"/>
              <a:t>Risque d`un maintien sans vraie preuve ou contrôle d`</a:t>
            </a:r>
            <a:r>
              <a:rPr lang="fr-FR" dirty="0" err="1"/>
              <a:t>effacité</a:t>
            </a:r>
            <a:endParaRPr lang="fr-FR" dirty="0"/>
          </a:p>
          <a:p>
            <a:r>
              <a:rPr lang="fr-FR" dirty="0"/>
              <a:t>Prescription « trop facile » et thérapie faible en effets secondaires </a:t>
            </a:r>
            <a:r>
              <a:rPr lang="fr-FR" dirty="0">
                <a:sym typeface="Wingdings" pitchFamily="2" charset="2"/>
              </a:rPr>
              <a:t> risque de prescription prolongée non justifiée</a:t>
            </a:r>
          </a:p>
          <a:p>
            <a:r>
              <a:rPr lang="fr-FR" dirty="0">
                <a:sym typeface="Wingdings" pitchFamily="2" charset="2"/>
              </a:rPr>
              <a:t>Dépendance biologique mais aussi psychologique des thérapies d`entretien</a:t>
            </a:r>
          </a:p>
          <a:p>
            <a:r>
              <a:rPr lang="fr-FR" dirty="0">
                <a:sym typeface="Wingdings" pitchFamily="2" charset="2"/>
              </a:rPr>
              <a:t>Non-respect des limites de prescription aux pathologies reconnues</a:t>
            </a:r>
          </a:p>
          <a:p>
            <a:r>
              <a:rPr lang="fr-FR" dirty="0">
                <a:sym typeface="Wingdings" pitchFamily="2" charset="2"/>
              </a:rPr>
              <a:t>Au </a:t>
            </a:r>
            <a:r>
              <a:rPr lang="fr-FR" dirty="0" err="1">
                <a:sym typeface="Wingdings" pitchFamily="2" charset="2"/>
              </a:rPr>
              <a:t>GdL</a:t>
            </a:r>
            <a:r>
              <a:rPr lang="fr-FR" dirty="0">
                <a:sym typeface="Wingdings" pitchFamily="2" charset="2"/>
              </a:rPr>
              <a:t>, aucune institution pour discussion sur les cas complexes </a:t>
            </a:r>
            <a:r>
              <a:rPr lang="fr-FR" b="1" dirty="0">
                <a:sym typeface="Wingdings" pitchFamily="2" charset="2"/>
              </a:rPr>
              <a:t>(Réunion de Concertation Pluridisciplinaire RCP) ou </a:t>
            </a:r>
            <a:r>
              <a:rPr lang="fr-FR" dirty="0">
                <a:sym typeface="Wingdings" pitchFamily="2" charset="2"/>
              </a:rPr>
              <a:t>filière neuro-musculaire </a:t>
            </a:r>
            <a:r>
              <a:rPr lang="fr-FR" b="1" dirty="0" err="1">
                <a:sym typeface="Wingdings" pitchFamily="2" charset="2"/>
              </a:rPr>
              <a:t>Filnemus</a:t>
            </a:r>
            <a:r>
              <a:rPr lang="fr-FR" b="1" dirty="0">
                <a:sym typeface="Wingdings" pitchFamily="2" charset="2"/>
              </a:rPr>
              <a:t> </a:t>
            </a:r>
            <a:r>
              <a:rPr lang="fr-FR" dirty="0">
                <a:sym typeface="Wingdings" pitchFamily="2" charset="2"/>
              </a:rPr>
              <a:t>(F)</a:t>
            </a:r>
            <a:endParaRPr lang="fr-FR" dirty="0"/>
          </a:p>
        </p:txBody>
      </p:sp>
    </p:spTree>
    <p:extLst>
      <p:ext uri="{BB962C8B-B14F-4D97-AF65-F5344CB8AC3E}">
        <p14:creationId xmlns:p14="http://schemas.microsoft.com/office/powerpoint/2010/main" val="2867641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3EF31-BAA6-CB7B-EACE-9CBCFDC3B9D7}"/>
              </a:ext>
            </a:extLst>
          </p:cNvPr>
          <p:cNvSpPr>
            <a:spLocks noGrp="1"/>
          </p:cNvSpPr>
          <p:nvPr>
            <p:ph type="title"/>
          </p:nvPr>
        </p:nvSpPr>
        <p:spPr/>
        <p:txBody>
          <a:bodyPr/>
          <a:lstStyle/>
          <a:p>
            <a:r>
              <a:rPr lang="fr-FR" dirty="0"/>
              <a:t>Usages cliniques</a:t>
            </a:r>
          </a:p>
        </p:txBody>
      </p:sp>
      <p:sp>
        <p:nvSpPr>
          <p:cNvPr id="3" name="Espace réservé du contenu 2">
            <a:extLst>
              <a:ext uri="{FF2B5EF4-FFF2-40B4-BE49-F238E27FC236}">
                <a16:creationId xmlns:a16="http://schemas.microsoft.com/office/drawing/2014/main" id="{72F467D3-B438-4DE7-DFFC-57ECDB2241D5}"/>
              </a:ext>
            </a:extLst>
          </p:cNvPr>
          <p:cNvSpPr>
            <a:spLocks noGrp="1"/>
          </p:cNvSpPr>
          <p:nvPr>
            <p:ph idx="1"/>
          </p:nvPr>
        </p:nvSpPr>
        <p:spPr/>
        <p:txBody>
          <a:bodyPr/>
          <a:lstStyle/>
          <a:p>
            <a:r>
              <a:rPr lang="fr-FR" dirty="0"/>
              <a:t>Déficiences immunitaires: maladies génétiques immunodéficitaires, leucémie lymphocytaire chronique, myélome multiple, fonction immunitaire réduite après greffe de la moelle, perte sévère de protéines</a:t>
            </a:r>
          </a:p>
          <a:p>
            <a:r>
              <a:rPr lang="fr-FR" dirty="0"/>
              <a:t>Maladies auto-immunes : thrombocytopénie immune, anémie hémolytique, M. Kawasaki,  maladie inflammatoire multi-systémique des enfants (MIS-C) associée au </a:t>
            </a:r>
            <a:r>
              <a:rPr lang="fr-FR" dirty="0" err="1"/>
              <a:t>Corona-Virus</a:t>
            </a:r>
            <a:endParaRPr lang="fr-FR" dirty="0"/>
          </a:p>
          <a:p>
            <a:r>
              <a:rPr lang="fr-FR" dirty="0"/>
              <a:t>Maladies neuro-immunologiques: CIDP, syndrome de Guillain Barré, </a:t>
            </a:r>
            <a:r>
              <a:rPr lang="fr-FR" dirty="0" err="1"/>
              <a:t>Myasthenia</a:t>
            </a:r>
            <a:r>
              <a:rPr lang="fr-FR" dirty="0"/>
              <a:t> gravis, Neuropathie multi-focale…</a:t>
            </a:r>
          </a:p>
          <a:p>
            <a:endParaRPr lang="fr-FR" dirty="0"/>
          </a:p>
          <a:p>
            <a:endParaRPr lang="fr-FR" dirty="0"/>
          </a:p>
        </p:txBody>
      </p:sp>
    </p:spTree>
    <p:extLst>
      <p:ext uri="{BB962C8B-B14F-4D97-AF65-F5344CB8AC3E}">
        <p14:creationId xmlns:p14="http://schemas.microsoft.com/office/powerpoint/2010/main" val="3976203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BB3651-1E92-BC36-475C-0C28BA880ADD}"/>
              </a:ext>
            </a:extLst>
          </p:cNvPr>
          <p:cNvSpPr>
            <a:spLocks noGrp="1"/>
          </p:cNvSpPr>
          <p:nvPr>
            <p:ph type="title"/>
          </p:nvPr>
        </p:nvSpPr>
        <p:spPr/>
        <p:txBody>
          <a:bodyPr/>
          <a:lstStyle/>
          <a:p>
            <a:pPr algn="ctr"/>
            <a:r>
              <a:rPr lang="fr-FR" dirty="0"/>
              <a:t>Autres maladies neurologiques</a:t>
            </a:r>
          </a:p>
        </p:txBody>
      </p:sp>
      <p:sp>
        <p:nvSpPr>
          <p:cNvPr id="3" name="Espace réservé du contenu 2">
            <a:extLst>
              <a:ext uri="{FF2B5EF4-FFF2-40B4-BE49-F238E27FC236}">
                <a16:creationId xmlns:a16="http://schemas.microsoft.com/office/drawing/2014/main" id="{D5AB7769-791F-6BE6-C16C-255902FC09A9}"/>
              </a:ext>
            </a:extLst>
          </p:cNvPr>
          <p:cNvSpPr>
            <a:spLocks noGrp="1"/>
          </p:cNvSpPr>
          <p:nvPr>
            <p:ph idx="1"/>
          </p:nvPr>
        </p:nvSpPr>
        <p:spPr/>
        <p:txBody>
          <a:bodyPr/>
          <a:lstStyle/>
          <a:p>
            <a:r>
              <a:rPr lang="fr-FR" dirty="0"/>
              <a:t>Encéphalite auto-immune (incl. paranéoplasique)</a:t>
            </a:r>
          </a:p>
          <a:p>
            <a:pPr marL="0" indent="0">
              <a:buNone/>
            </a:pPr>
            <a:r>
              <a:rPr lang="fr-FR" dirty="0"/>
              <a:t>	Anticorps Anti-N-</a:t>
            </a:r>
            <a:r>
              <a:rPr lang="fr-FR" dirty="0" err="1"/>
              <a:t>methyl</a:t>
            </a:r>
            <a:r>
              <a:rPr lang="fr-FR" dirty="0"/>
              <a:t>-D aspartate NMDA </a:t>
            </a:r>
          </a:p>
          <a:p>
            <a:pPr marL="0" indent="0">
              <a:buNone/>
            </a:pPr>
            <a:r>
              <a:rPr lang="fr-FR" dirty="0"/>
              <a:t>	Anticorps Anti-Leucine </a:t>
            </a:r>
            <a:r>
              <a:rPr lang="fr-FR" dirty="0" err="1"/>
              <a:t>Glioma</a:t>
            </a:r>
            <a:r>
              <a:rPr lang="fr-FR" dirty="0"/>
              <a:t> </a:t>
            </a:r>
            <a:r>
              <a:rPr lang="fr-FR" dirty="0" err="1"/>
              <a:t>inactivated</a:t>
            </a:r>
            <a:r>
              <a:rPr lang="fr-FR" dirty="0"/>
              <a:t> 1 LGI 1</a:t>
            </a:r>
          </a:p>
          <a:p>
            <a:r>
              <a:rPr lang="fr-FR" dirty="0"/>
              <a:t>Polymyosites</a:t>
            </a:r>
          </a:p>
        </p:txBody>
      </p:sp>
    </p:spTree>
    <p:extLst>
      <p:ext uri="{BB962C8B-B14F-4D97-AF65-F5344CB8AC3E}">
        <p14:creationId xmlns:p14="http://schemas.microsoft.com/office/powerpoint/2010/main" val="183056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78FE6E-8F68-D699-EEA0-4188681E3667}"/>
              </a:ext>
            </a:extLst>
          </p:cNvPr>
          <p:cNvSpPr>
            <a:spLocks noGrp="1"/>
          </p:cNvSpPr>
          <p:nvPr>
            <p:ph type="title"/>
          </p:nvPr>
        </p:nvSpPr>
        <p:spPr/>
        <p:txBody>
          <a:bodyPr/>
          <a:lstStyle/>
          <a:p>
            <a:pPr algn="ctr"/>
            <a:r>
              <a:rPr lang="fr-FR" b="1" dirty="0"/>
              <a:t>Conclusion et « </a:t>
            </a:r>
            <a:r>
              <a:rPr lang="fr-FR" b="1" dirty="0" err="1"/>
              <a:t>take</a:t>
            </a:r>
            <a:r>
              <a:rPr lang="fr-FR" b="1" dirty="0"/>
              <a:t> to </a:t>
            </a:r>
            <a:r>
              <a:rPr lang="fr-FR" b="1" dirty="0" err="1"/>
              <a:t>work</a:t>
            </a:r>
            <a:r>
              <a:rPr lang="fr-FR" b="1" dirty="0"/>
              <a:t> message »</a:t>
            </a:r>
          </a:p>
        </p:txBody>
      </p:sp>
      <p:sp>
        <p:nvSpPr>
          <p:cNvPr id="3" name="Espace réservé du contenu 2">
            <a:extLst>
              <a:ext uri="{FF2B5EF4-FFF2-40B4-BE49-F238E27FC236}">
                <a16:creationId xmlns:a16="http://schemas.microsoft.com/office/drawing/2014/main" id="{AB75DC24-A412-04D5-D00B-4FBBDB9FC557}"/>
              </a:ext>
            </a:extLst>
          </p:cNvPr>
          <p:cNvSpPr>
            <a:spLocks noGrp="1"/>
          </p:cNvSpPr>
          <p:nvPr>
            <p:ph idx="1"/>
          </p:nvPr>
        </p:nvSpPr>
        <p:spPr/>
        <p:txBody>
          <a:bodyPr/>
          <a:lstStyle/>
          <a:p>
            <a:r>
              <a:rPr lang="fr-FR" dirty="0"/>
              <a:t>IG IV ou SC: thérapie </a:t>
            </a:r>
            <a:r>
              <a:rPr lang="fr-FR" b="1" dirty="0"/>
              <a:t>rapidement efficace </a:t>
            </a:r>
            <a:r>
              <a:rPr lang="fr-FR" dirty="0"/>
              <a:t>et </a:t>
            </a:r>
            <a:r>
              <a:rPr lang="fr-FR" b="1" dirty="0"/>
              <a:t>facile d`emploi </a:t>
            </a:r>
            <a:r>
              <a:rPr lang="fr-FR" dirty="0"/>
              <a:t>dans les indications reconnues, basées sur des RCT</a:t>
            </a:r>
          </a:p>
          <a:p>
            <a:r>
              <a:rPr lang="fr-FR" dirty="0"/>
              <a:t>Alternatives thérapeutiques existantes mais souvent disponibilité réduite ou effets secondaires</a:t>
            </a:r>
          </a:p>
          <a:p>
            <a:r>
              <a:rPr lang="fr-FR" dirty="0"/>
              <a:t>Pas de barrières administratives à la prescription: </a:t>
            </a:r>
          </a:p>
          <a:p>
            <a:pPr marL="0" indent="0">
              <a:buNone/>
            </a:pPr>
            <a:r>
              <a:rPr lang="fr-FR" dirty="0">
                <a:sym typeface="Wingdings" panose="05000000000000000000" pitchFamily="2" charset="2"/>
              </a:rPr>
              <a:t>	 </a:t>
            </a:r>
            <a:r>
              <a:rPr lang="fr-FR" dirty="0"/>
              <a:t>Risque d`une sur-prescription </a:t>
            </a:r>
          </a:p>
          <a:p>
            <a:pPr marL="0" indent="0">
              <a:buNone/>
            </a:pPr>
            <a:r>
              <a:rPr lang="fr-FR" dirty="0"/>
              <a:t>Prescripteurs souvent non conscients du prix global et de la pénurie</a:t>
            </a:r>
          </a:p>
          <a:p>
            <a:r>
              <a:rPr lang="fr-FR" dirty="0"/>
              <a:t>RCP neurologiques non-existant (PNMR en voie d`établissement)</a:t>
            </a:r>
          </a:p>
        </p:txBody>
      </p:sp>
    </p:spTree>
    <p:extLst>
      <p:ext uri="{BB962C8B-B14F-4D97-AF65-F5344CB8AC3E}">
        <p14:creationId xmlns:p14="http://schemas.microsoft.com/office/powerpoint/2010/main" val="40715167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06F14-581A-09E7-6397-00E03F8A8301}"/>
              </a:ext>
            </a:extLst>
          </p:cNvPr>
          <p:cNvSpPr>
            <a:spLocks noGrp="1"/>
          </p:cNvSpPr>
          <p:nvPr>
            <p:ph type="title"/>
          </p:nvPr>
        </p:nvSpPr>
        <p:spPr/>
        <p:txBody>
          <a:bodyPr>
            <a:normAutofit/>
          </a:bodyPr>
          <a:lstStyle/>
          <a:p>
            <a:pPr algn="ctr"/>
            <a:r>
              <a:rPr lang="fr-FR" sz="4800" b="1" dirty="0"/>
              <a:t>Questions/Discussion</a:t>
            </a:r>
          </a:p>
        </p:txBody>
      </p:sp>
      <p:sp>
        <p:nvSpPr>
          <p:cNvPr id="3" name="Espace réservé du contenu 2">
            <a:extLst>
              <a:ext uri="{FF2B5EF4-FFF2-40B4-BE49-F238E27FC236}">
                <a16:creationId xmlns:a16="http://schemas.microsoft.com/office/drawing/2014/main" id="{BC244AF4-8CD9-BAC0-F238-0EAF5FFE2BE9}"/>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1089860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C2092-8B5B-8D12-4639-879625573832}"/>
              </a:ext>
            </a:extLst>
          </p:cNvPr>
          <p:cNvSpPr>
            <a:spLocks noGrp="1"/>
          </p:cNvSpPr>
          <p:nvPr>
            <p:ph type="title"/>
          </p:nvPr>
        </p:nvSpPr>
        <p:spPr/>
        <p:txBody>
          <a:bodyPr/>
          <a:lstStyle/>
          <a:p>
            <a:r>
              <a:rPr lang="fr-FR" dirty="0"/>
              <a:t>Usages cliniques</a:t>
            </a:r>
          </a:p>
        </p:txBody>
      </p:sp>
      <p:sp>
        <p:nvSpPr>
          <p:cNvPr id="3" name="Espace réservé du contenu 2">
            <a:extLst>
              <a:ext uri="{FF2B5EF4-FFF2-40B4-BE49-F238E27FC236}">
                <a16:creationId xmlns:a16="http://schemas.microsoft.com/office/drawing/2014/main" id="{5F2C6FBB-327C-2135-3491-A74E2FA2FDF8}"/>
              </a:ext>
            </a:extLst>
          </p:cNvPr>
          <p:cNvSpPr>
            <a:spLocks noGrp="1"/>
          </p:cNvSpPr>
          <p:nvPr>
            <p:ph idx="1"/>
          </p:nvPr>
        </p:nvSpPr>
        <p:spPr/>
        <p:txBody>
          <a:bodyPr>
            <a:normAutofit fontScale="77500" lnSpcReduction="20000"/>
          </a:bodyPr>
          <a:lstStyle/>
          <a:p>
            <a:r>
              <a:rPr lang="fr-FR" dirty="0"/>
              <a:t>Pathologies allo-immunes: purpura post-transfusionnelle</a:t>
            </a:r>
          </a:p>
          <a:p>
            <a:r>
              <a:rPr lang="fr-FR" dirty="0"/>
              <a:t>Allo-immunisation</a:t>
            </a:r>
          </a:p>
          <a:p>
            <a:pPr marL="0" indent="0">
              <a:buNone/>
            </a:pPr>
            <a:r>
              <a:rPr lang="fr-FR" dirty="0"/>
              <a:t>	grossesse chez une femme </a:t>
            </a:r>
            <a:r>
              <a:rPr lang="fr-FR" dirty="0" err="1"/>
              <a:t>RhD</a:t>
            </a:r>
            <a:r>
              <a:rPr lang="fr-FR" dirty="0"/>
              <a:t> </a:t>
            </a:r>
            <a:r>
              <a:rPr lang="fr-FR" dirty="0" err="1"/>
              <a:t>negative</a:t>
            </a:r>
            <a:r>
              <a:rPr lang="fr-FR" dirty="0"/>
              <a:t> porteuse d`un fétus potentiellement </a:t>
            </a:r>
            <a:r>
              <a:rPr lang="fr-FR" dirty="0" err="1"/>
              <a:t>RhD</a:t>
            </a:r>
            <a:r>
              <a:rPr lang="fr-FR" dirty="0"/>
              <a:t> 	positif</a:t>
            </a:r>
          </a:p>
          <a:p>
            <a:pPr marL="0" indent="0">
              <a:buNone/>
            </a:pPr>
            <a:endParaRPr lang="fr-FR" dirty="0"/>
          </a:p>
          <a:p>
            <a:r>
              <a:rPr lang="fr-FR" dirty="0"/>
              <a:t>Protection contre une infection, hypogammaglobulinémie/état </a:t>
            </a:r>
            <a:r>
              <a:rPr lang="fr-FR" dirty="0" err="1"/>
              <a:t>immuno-déficitaire</a:t>
            </a:r>
            <a:endParaRPr lang="fr-FR" dirty="0"/>
          </a:p>
          <a:p>
            <a:pPr marL="0" indent="0">
              <a:buNone/>
            </a:pPr>
            <a:r>
              <a:rPr lang="fr-FR" dirty="0">
                <a:sym typeface="Wingdings" pitchFamily="2" charset="2"/>
              </a:rPr>
              <a:t>	Immunité passive temporaire</a:t>
            </a:r>
          </a:p>
          <a:p>
            <a:pPr marL="0" indent="0">
              <a:buNone/>
            </a:pPr>
            <a:r>
              <a:rPr lang="fr-FR" dirty="0">
                <a:sym typeface="Wingdings" pitchFamily="2" charset="2"/>
              </a:rPr>
              <a:t>	antitoxine botulique, antitoxine diphtérique</a:t>
            </a:r>
          </a:p>
          <a:p>
            <a:pPr marL="0" indent="0">
              <a:buNone/>
            </a:pPr>
            <a:r>
              <a:rPr lang="fr-FR" dirty="0">
                <a:sym typeface="Wingdings" pitchFamily="2" charset="2"/>
              </a:rPr>
              <a:t>	prévention et thérapie d`une infection au CMV avant transplantation d`organe</a:t>
            </a:r>
          </a:p>
          <a:p>
            <a:pPr marL="0" indent="0">
              <a:buNone/>
            </a:pPr>
            <a:endParaRPr lang="fr-FR" dirty="0"/>
          </a:p>
          <a:p>
            <a:pPr marL="0" indent="0">
              <a:buNone/>
            </a:pPr>
            <a:r>
              <a:rPr lang="fr-FR" dirty="0"/>
              <a:t> </a:t>
            </a:r>
          </a:p>
          <a:p>
            <a:pPr marL="0" indent="0">
              <a:buNone/>
            </a:pPr>
            <a:endParaRPr lang="fr-FR" dirty="0"/>
          </a:p>
        </p:txBody>
      </p:sp>
    </p:spTree>
    <p:extLst>
      <p:ext uri="{BB962C8B-B14F-4D97-AF65-F5344CB8AC3E}">
        <p14:creationId xmlns:p14="http://schemas.microsoft.com/office/powerpoint/2010/main" val="288112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EE64D4-D153-36F4-01FE-5377FD65CE2E}"/>
              </a:ext>
            </a:extLst>
          </p:cNvPr>
          <p:cNvSpPr>
            <a:spLocks noGrp="1"/>
          </p:cNvSpPr>
          <p:nvPr>
            <p:ph type="title"/>
          </p:nvPr>
        </p:nvSpPr>
        <p:spPr/>
        <p:txBody>
          <a:bodyPr/>
          <a:lstStyle/>
          <a:p>
            <a:r>
              <a:rPr lang="fr-FR" dirty="0"/>
              <a:t>Utilisation répartition</a:t>
            </a:r>
          </a:p>
        </p:txBody>
      </p:sp>
      <p:sp>
        <p:nvSpPr>
          <p:cNvPr id="3" name="Espace réservé du contenu 2">
            <a:extLst>
              <a:ext uri="{FF2B5EF4-FFF2-40B4-BE49-F238E27FC236}">
                <a16:creationId xmlns:a16="http://schemas.microsoft.com/office/drawing/2014/main" id="{87D1D0D6-1EA8-333D-C9B6-32C4EB6C6FBD}"/>
              </a:ext>
            </a:extLst>
          </p:cNvPr>
          <p:cNvSpPr>
            <a:spLocks noGrp="1"/>
          </p:cNvSpPr>
          <p:nvPr>
            <p:ph idx="1"/>
          </p:nvPr>
        </p:nvSpPr>
        <p:spPr/>
        <p:txBody>
          <a:bodyPr/>
          <a:lstStyle/>
          <a:p>
            <a:pPr marL="0" indent="0">
              <a:buNone/>
            </a:pPr>
            <a:r>
              <a:rPr lang="fr-FR" dirty="0"/>
              <a:t>30% Neuropathies chroniques</a:t>
            </a:r>
          </a:p>
          <a:p>
            <a:pPr marL="0" indent="0">
              <a:buNone/>
            </a:pPr>
            <a:r>
              <a:rPr lang="fr-FR" dirty="0"/>
              <a:t>18% </a:t>
            </a:r>
            <a:r>
              <a:rPr lang="fr-FR" dirty="0" err="1"/>
              <a:t>Hypo-Gammaglobulinémies</a:t>
            </a:r>
            <a:endParaRPr lang="fr-FR" dirty="0"/>
          </a:p>
          <a:p>
            <a:pPr marL="0" indent="0">
              <a:buNone/>
            </a:pPr>
            <a:r>
              <a:rPr lang="fr-FR" dirty="0"/>
              <a:t>6% Transplantation rénale</a:t>
            </a:r>
          </a:p>
          <a:p>
            <a:pPr marL="0" indent="0">
              <a:buNone/>
            </a:pPr>
            <a:r>
              <a:rPr lang="fr-FR" dirty="0"/>
              <a:t>5% </a:t>
            </a:r>
            <a:r>
              <a:rPr lang="fr-FR" dirty="0" err="1"/>
              <a:t>Myasthénia</a:t>
            </a:r>
            <a:r>
              <a:rPr lang="fr-FR" dirty="0"/>
              <a:t> gravis</a:t>
            </a:r>
          </a:p>
          <a:p>
            <a:pPr marL="0" indent="0">
              <a:buNone/>
            </a:pPr>
            <a:r>
              <a:rPr lang="fr-FR" dirty="0"/>
              <a:t>….</a:t>
            </a:r>
          </a:p>
          <a:p>
            <a:endParaRPr lang="fr-FR" dirty="0"/>
          </a:p>
        </p:txBody>
      </p:sp>
    </p:spTree>
    <p:extLst>
      <p:ext uri="{BB962C8B-B14F-4D97-AF65-F5344CB8AC3E}">
        <p14:creationId xmlns:p14="http://schemas.microsoft.com/office/powerpoint/2010/main" val="1705056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25AE95-1F67-817B-7087-E0C7FFBC6D92}"/>
              </a:ext>
            </a:extLst>
          </p:cNvPr>
          <p:cNvSpPr>
            <a:spLocks noGrp="1"/>
          </p:cNvSpPr>
          <p:nvPr>
            <p:ph type="title"/>
          </p:nvPr>
        </p:nvSpPr>
        <p:spPr/>
        <p:txBody>
          <a:bodyPr/>
          <a:lstStyle/>
          <a:p>
            <a:endParaRPr lang="fr-LU"/>
          </a:p>
        </p:txBody>
      </p:sp>
      <p:sp>
        <p:nvSpPr>
          <p:cNvPr id="3" name="Espace réservé du contenu 2">
            <a:extLst>
              <a:ext uri="{FF2B5EF4-FFF2-40B4-BE49-F238E27FC236}">
                <a16:creationId xmlns:a16="http://schemas.microsoft.com/office/drawing/2014/main" id="{9F490720-861B-EB99-0D5E-EB275984AC55}"/>
              </a:ext>
            </a:extLst>
          </p:cNvPr>
          <p:cNvSpPr>
            <a:spLocks noGrp="1"/>
          </p:cNvSpPr>
          <p:nvPr>
            <p:ph idx="1"/>
          </p:nvPr>
        </p:nvSpPr>
        <p:spPr/>
        <p:txBody>
          <a:bodyPr/>
          <a:lstStyle/>
          <a:p>
            <a:endParaRPr lang="fr-LU"/>
          </a:p>
        </p:txBody>
      </p:sp>
      <p:graphicFrame>
        <p:nvGraphicFramePr>
          <p:cNvPr id="5" name="Objet 4">
            <a:extLst>
              <a:ext uri="{FF2B5EF4-FFF2-40B4-BE49-F238E27FC236}">
                <a16:creationId xmlns:a16="http://schemas.microsoft.com/office/drawing/2014/main" id="{C0EDBD7B-2812-C662-743B-B0FA1720DAD8}"/>
              </a:ext>
            </a:extLst>
          </p:cNvPr>
          <p:cNvGraphicFramePr>
            <a:graphicFrameLocks noChangeAspect="1"/>
          </p:cNvGraphicFramePr>
          <p:nvPr>
            <p:extLst>
              <p:ext uri="{D42A27DB-BD31-4B8C-83A1-F6EECF244321}">
                <p14:modId xmlns:p14="http://schemas.microsoft.com/office/powerpoint/2010/main" val="4212908362"/>
              </p:ext>
            </p:extLst>
          </p:nvPr>
        </p:nvGraphicFramePr>
        <p:xfrm>
          <a:off x="4429642" y="365125"/>
          <a:ext cx="3829050" cy="5418138"/>
        </p:xfrm>
        <a:graphic>
          <a:graphicData uri="http://schemas.openxmlformats.org/presentationml/2006/ole">
            <mc:AlternateContent xmlns:mc="http://schemas.openxmlformats.org/markup-compatibility/2006">
              <mc:Choice xmlns:v="urn:schemas-microsoft-com:vml" Requires="v">
                <p:oleObj name="Acrobat Document" r:id="rId2" imgW="5667188" imgH="8020038" progId="Acrobat.Document.DC">
                  <p:embed/>
                </p:oleObj>
              </mc:Choice>
              <mc:Fallback>
                <p:oleObj name="Acrobat Document" r:id="rId2" imgW="5667188" imgH="8020038" progId="Acrobat.Document.DC">
                  <p:embed/>
                  <p:pic>
                    <p:nvPicPr>
                      <p:cNvPr id="0" name=""/>
                      <p:cNvPicPr/>
                      <p:nvPr/>
                    </p:nvPicPr>
                    <p:blipFill>
                      <a:blip r:embed="rId3"/>
                      <a:stretch>
                        <a:fillRect/>
                      </a:stretch>
                    </p:blipFill>
                    <p:spPr>
                      <a:xfrm>
                        <a:off x="4429642" y="365125"/>
                        <a:ext cx="3829050" cy="5418138"/>
                      </a:xfrm>
                      <a:prstGeom prst="rect">
                        <a:avLst/>
                      </a:prstGeom>
                    </p:spPr>
                  </p:pic>
                </p:oleObj>
              </mc:Fallback>
            </mc:AlternateContent>
          </a:graphicData>
        </a:graphic>
      </p:graphicFrame>
    </p:spTree>
    <p:extLst>
      <p:ext uri="{BB962C8B-B14F-4D97-AF65-F5344CB8AC3E}">
        <p14:creationId xmlns:p14="http://schemas.microsoft.com/office/powerpoint/2010/main" val="2994137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7F7A96-6D93-679A-6469-D28D462E248F}"/>
              </a:ext>
            </a:extLst>
          </p:cNvPr>
          <p:cNvSpPr>
            <a:spLocks noGrp="1"/>
          </p:cNvSpPr>
          <p:nvPr>
            <p:ph type="title"/>
          </p:nvPr>
        </p:nvSpPr>
        <p:spPr/>
        <p:txBody>
          <a:bodyPr/>
          <a:lstStyle/>
          <a:p>
            <a:r>
              <a:rPr lang="fr-FR" dirty="0"/>
              <a:t>Indications neurologiques</a:t>
            </a:r>
          </a:p>
        </p:txBody>
      </p:sp>
      <p:sp>
        <p:nvSpPr>
          <p:cNvPr id="3" name="Espace réservé du contenu 2">
            <a:extLst>
              <a:ext uri="{FF2B5EF4-FFF2-40B4-BE49-F238E27FC236}">
                <a16:creationId xmlns:a16="http://schemas.microsoft.com/office/drawing/2014/main" id="{299CBE0A-CDBC-75C4-2D7A-D56190751BE4}"/>
              </a:ext>
            </a:extLst>
          </p:cNvPr>
          <p:cNvSpPr>
            <a:spLocks noGrp="1"/>
          </p:cNvSpPr>
          <p:nvPr>
            <p:ph idx="1"/>
          </p:nvPr>
        </p:nvSpPr>
        <p:spPr/>
        <p:txBody>
          <a:bodyPr/>
          <a:lstStyle/>
          <a:p>
            <a:r>
              <a:rPr lang="fr-FR" dirty="0" err="1"/>
              <a:t>Myasthénia</a:t>
            </a:r>
            <a:r>
              <a:rPr lang="fr-FR" dirty="0"/>
              <a:t> gravis</a:t>
            </a:r>
          </a:p>
          <a:p>
            <a:r>
              <a:rPr lang="fr-FR" dirty="0" err="1"/>
              <a:t>Polyradiculites</a:t>
            </a:r>
            <a:r>
              <a:rPr lang="fr-FR" dirty="0"/>
              <a:t> auto-immunes aigues (GBS) ou chroniques (CIDP)</a:t>
            </a:r>
          </a:p>
          <a:p>
            <a:r>
              <a:rPr lang="fr-FR" dirty="0"/>
              <a:t>Encéphalites auto-immunes, </a:t>
            </a:r>
            <a:r>
              <a:rPr lang="fr-FR" dirty="0" err="1"/>
              <a:t>Polimyosites</a:t>
            </a:r>
            <a:endParaRPr lang="fr-FR" dirty="0"/>
          </a:p>
        </p:txBody>
      </p:sp>
    </p:spTree>
    <p:extLst>
      <p:ext uri="{BB962C8B-B14F-4D97-AF65-F5344CB8AC3E}">
        <p14:creationId xmlns:p14="http://schemas.microsoft.com/office/powerpoint/2010/main" val="421677946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917</TotalTime>
  <Words>2561</Words>
  <Application>Microsoft Office PowerPoint</Application>
  <PresentationFormat>Grand écran</PresentationFormat>
  <Paragraphs>308</Paragraphs>
  <Slides>52</Slides>
  <Notes>0</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52</vt:i4>
      </vt:variant>
    </vt:vector>
  </HeadingPairs>
  <TitlesOfParts>
    <vt:vector size="61" baseType="lpstr">
      <vt:lpstr>Arial</vt:lpstr>
      <vt:lpstr>Calibri</vt:lpstr>
      <vt:lpstr>Calibri Light</vt:lpstr>
      <vt:lpstr>Open Sans</vt:lpstr>
      <vt:lpstr>Open Sans</vt:lpstr>
      <vt:lpstr>Symbol</vt:lpstr>
      <vt:lpstr>Wingdings</vt:lpstr>
      <vt:lpstr>Thème Office</vt:lpstr>
      <vt:lpstr>Adobe Acrobat Document</vt:lpstr>
      <vt:lpstr>Immunoglobulines et indications neurologiques </vt:lpstr>
      <vt:lpstr>Immunoglobulines</vt:lpstr>
      <vt:lpstr>Modes d`action</vt:lpstr>
      <vt:lpstr>Modes d`action</vt:lpstr>
      <vt:lpstr>Usages cliniques</vt:lpstr>
      <vt:lpstr>Usages cliniques</vt:lpstr>
      <vt:lpstr>Utilisation répartition</vt:lpstr>
      <vt:lpstr>Présentation PowerPoint</vt:lpstr>
      <vt:lpstr>Indications neurologiques</vt:lpstr>
      <vt:lpstr>Myasthénia gravis</vt:lpstr>
      <vt:lpstr>Jonction neuro-musculaire</vt:lpstr>
      <vt:lpstr>Myasthénie formes rares</vt:lpstr>
      <vt:lpstr>Myasthénie avec Anticorps AChR</vt:lpstr>
      <vt:lpstr>Myasthénie: Manifestations cliniques</vt:lpstr>
      <vt:lpstr>Myasthénie: Diagnostic</vt:lpstr>
      <vt:lpstr>Myasthénie Thérapies</vt:lpstr>
      <vt:lpstr>Présentation PowerPoint</vt:lpstr>
      <vt:lpstr>Myasthénie thérapies</vt:lpstr>
      <vt:lpstr>Thérapies</vt:lpstr>
      <vt:lpstr>Immunothérpaie à long terme</vt:lpstr>
      <vt:lpstr>Thérapies</vt:lpstr>
      <vt:lpstr>Présentation PowerPoint</vt:lpstr>
      <vt:lpstr>Thérapies de secours en cas de crise myasthénique ou aggravation sévère</vt:lpstr>
      <vt:lpstr>Conclusion</vt:lpstr>
      <vt:lpstr>Polyradiculites auto-immunes</vt:lpstr>
      <vt:lpstr>Syndrome de Guillain Barré </vt:lpstr>
      <vt:lpstr>Formes du syndrome de Guillain Barré</vt:lpstr>
      <vt:lpstr>GBS</vt:lpstr>
      <vt:lpstr>GBS manifestations cliniques</vt:lpstr>
      <vt:lpstr>GBS Diagnostic</vt:lpstr>
      <vt:lpstr>Présentation PowerPoint</vt:lpstr>
      <vt:lpstr>GBS risques</vt:lpstr>
      <vt:lpstr>GBS Thérapies</vt:lpstr>
      <vt:lpstr>Thérapies</vt:lpstr>
      <vt:lpstr>Répétition d`une thérapie???</vt:lpstr>
      <vt:lpstr>European Academy Neurology guideslines 2023</vt:lpstr>
      <vt:lpstr>Outcome GBS</vt:lpstr>
      <vt:lpstr>Conclusion</vt:lpstr>
      <vt:lpstr>Polyradiculites chroniques « CIDP »</vt:lpstr>
      <vt:lpstr>CIDP mimics</vt:lpstr>
      <vt:lpstr>CIDP diagnostic</vt:lpstr>
      <vt:lpstr>Neurographie</vt:lpstr>
      <vt:lpstr>CIDP thérapies</vt:lpstr>
      <vt:lpstr>Evaluation de la réponse aux thérapies</vt:lpstr>
      <vt:lpstr>Thérapies de maintenance avec IG</vt:lpstr>
      <vt:lpstr>Guidelines EAN 2010</vt:lpstr>
      <vt:lpstr>EAN Guidelines</vt:lpstr>
      <vt:lpstr>Alternatives aux IG iv</vt:lpstr>
      <vt:lpstr>CIDP et thérapies d`entretien aux IG</vt:lpstr>
      <vt:lpstr>Autres maladies neurologiques</vt:lpstr>
      <vt:lpstr>Conclusion et « take to work message »</vt:lpstr>
      <vt:lpstr>Questions/Discussion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Immunoglobulines</dc:title>
  <dc:creator>HOFFMANN Michel</dc:creator>
  <cp:lastModifiedBy>Michel Hoffmann</cp:lastModifiedBy>
  <cp:revision>15</cp:revision>
  <dcterms:created xsi:type="dcterms:W3CDTF">2023-11-12T12:35:21Z</dcterms:created>
  <dcterms:modified xsi:type="dcterms:W3CDTF">2023-11-30T17:05:06Z</dcterms:modified>
</cp:coreProperties>
</file>