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20" r:id="rId3"/>
    <p:sldMasterId id="2147483732" r:id="rId4"/>
  </p:sldMasterIdLst>
  <p:notesMasterIdLst>
    <p:notesMasterId r:id="rId64"/>
  </p:notesMasterIdLst>
  <p:sldIdLst>
    <p:sldId id="256" r:id="rId5"/>
    <p:sldId id="528" r:id="rId6"/>
    <p:sldId id="583" r:id="rId7"/>
    <p:sldId id="397" r:id="rId8"/>
    <p:sldId id="584" r:id="rId9"/>
    <p:sldId id="668" r:id="rId10"/>
    <p:sldId id="670" r:id="rId11"/>
    <p:sldId id="669" r:id="rId12"/>
    <p:sldId id="671" r:id="rId13"/>
    <p:sldId id="264" r:id="rId14"/>
    <p:sldId id="673" r:id="rId15"/>
    <p:sldId id="672" r:id="rId16"/>
    <p:sldId id="674" r:id="rId17"/>
    <p:sldId id="589" r:id="rId18"/>
    <p:sldId id="267" r:id="rId19"/>
    <p:sldId id="590" r:id="rId20"/>
    <p:sldId id="274" r:id="rId21"/>
    <p:sldId id="695" r:id="rId22"/>
    <p:sldId id="595" r:id="rId23"/>
    <p:sldId id="697" r:id="rId24"/>
    <p:sldId id="596" r:id="rId25"/>
    <p:sldId id="677" r:id="rId26"/>
    <p:sldId id="679" r:id="rId27"/>
    <p:sldId id="699" r:id="rId28"/>
    <p:sldId id="687" r:id="rId29"/>
    <p:sldId id="689" r:id="rId30"/>
    <p:sldId id="700" r:id="rId31"/>
    <p:sldId id="724" r:id="rId32"/>
    <p:sldId id="698" r:id="rId33"/>
    <p:sldId id="613" r:id="rId34"/>
    <p:sldId id="614" r:id="rId35"/>
    <p:sldId id="615" r:id="rId36"/>
    <p:sldId id="656" r:id="rId37"/>
    <p:sldId id="701" r:id="rId38"/>
    <p:sldId id="693" r:id="rId39"/>
    <p:sldId id="720" r:id="rId40"/>
    <p:sldId id="713" r:id="rId41"/>
    <p:sldId id="703" r:id="rId42"/>
    <p:sldId id="704" r:id="rId43"/>
    <p:sldId id="705" r:id="rId44"/>
    <p:sldId id="706" r:id="rId45"/>
    <p:sldId id="709" r:id="rId46"/>
    <p:sldId id="710" r:id="rId47"/>
    <p:sldId id="711" r:id="rId48"/>
    <p:sldId id="714" r:id="rId49"/>
    <p:sldId id="716" r:id="rId50"/>
    <p:sldId id="621" r:id="rId51"/>
    <p:sldId id="725" r:id="rId52"/>
    <p:sldId id="718" r:id="rId53"/>
    <p:sldId id="719" r:id="rId54"/>
    <p:sldId id="721" r:id="rId55"/>
    <p:sldId id="722" r:id="rId56"/>
    <p:sldId id="305" r:id="rId57"/>
    <p:sldId id="723" r:id="rId58"/>
    <p:sldId id="526" r:id="rId59"/>
    <p:sldId id="527" r:id="rId60"/>
    <p:sldId id="717" r:id="rId61"/>
    <p:sldId id="465" r:id="rId62"/>
    <p:sldId id="365"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619B333-FD35-4050-A195-5D7D47ABD454}">
          <p14:sldIdLst>
            <p14:sldId id="256"/>
            <p14:sldId id="528"/>
            <p14:sldId id="583"/>
            <p14:sldId id="397"/>
            <p14:sldId id="584"/>
            <p14:sldId id="668"/>
            <p14:sldId id="670"/>
            <p14:sldId id="669"/>
            <p14:sldId id="671"/>
            <p14:sldId id="264"/>
            <p14:sldId id="673"/>
            <p14:sldId id="672"/>
            <p14:sldId id="674"/>
            <p14:sldId id="589"/>
            <p14:sldId id="267"/>
            <p14:sldId id="590"/>
            <p14:sldId id="274"/>
            <p14:sldId id="695"/>
            <p14:sldId id="595"/>
            <p14:sldId id="697"/>
            <p14:sldId id="596"/>
            <p14:sldId id="677"/>
            <p14:sldId id="679"/>
            <p14:sldId id="699"/>
            <p14:sldId id="687"/>
            <p14:sldId id="689"/>
            <p14:sldId id="700"/>
            <p14:sldId id="724"/>
            <p14:sldId id="698"/>
            <p14:sldId id="613"/>
            <p14:sldId id="614"/>
            <p14:sldId id="615"/>
            <p14:sldId id="656"/>
            <p14:sldId id="701"/>
            <p14:sldId id="693"/>
            <p14:sldId id="720"/>
            <p14:sldId id="713"/>
            <p14:sldId id="703"/>
            <p14:sldId id="704"/>
            <p14:sldId id="705"/>
            <p14:sldId id="706"/>
            <p14:sldId id="709"/>
            <p14:sldId id="710"/>
            <p14:sldId id="711"/>
            <p14:sldId id="714"/>
            <p14:sldId id="716"/>
            <p14:sldId id="621"/>
            <p14:sldId id="725"/>
            <p14:sldId id="718"/>
            <p14:sldId id="719"/>
            <p14:sldId id="721"/>
            <p14:sldId id="722"/>
          </p14:sldIdLst>
        </p14:section>
        <p14:section name="Section sans titre" id="{004A7CC3-F4D5-428C-BEC1-923B3934B784}">
          <p14:sldIdLst>
            <p14:sldId id="305"/>
            <p14:sldId id="723"/>
            <p14:sldId id="526"/>
            <p14:sldId id="527"/>
            <p14:sldId id="717"/>
            <p14:sldId id="465"/>
            <p14:sldId id="36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3979" autoAdjust="0"/>
  </p:normalViewPr>
  <p:slideViewPr>
    <p:cSldViewPr>
      <p:cViewPr varScale="1">
        <p:scale>
          <a:sx n="73" d="100"/>
          <a:sy n="73" d="100"/>
        </p:scale>
        <p:origin x="-1254"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32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AEAD4-0907-48C1-87E1-7FBB9102ED12}" type="datetimeFigureOut">
              <a:rPr lang="fr-BE" smtClean="0"/>
              <a:t>22/11/2018</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4443E-5A3E-405D-B191-C4651BA635D5}" type="slidenum">
              <a:rPr lang="fr-BE" smtClean="0"/>
              <a:t>‹N°›</a:t>
            </a:fld>
            <a:endParaRPr lang="fr-BE"/>
          </a:p>
        </p:txBody>
      </p:sp>
    </p:spTree>
    <p:extLst>
      <p:ext uri="{BB962C8B-B14F-4D97-AF65-F5344CB8AC3E}">
        <p14:creationId xmlns:p14="http://schemas.microsoft.com/office/powerpoint/2010/main" val="289242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1</a:t>
            </a:fld>
            <a:endParaRPr lang="fr-BE"/>
          </a:p>
        </p:txBody>
      </p:sp>
    </p:spTree>
    <p:extLst>
      <p:ext uri="{BB962C8B-B14F-4D97-AF65-F5344CB8AC3E}">
        <p14:creationId xmlns:p14="http://schemas.microsoft.com/office/powerpoint/2010/main" val="259956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ORBIT-AF:</a:t>
            </a:r>
            <a:r>
              <a:rPr lang="fr-BE" baseline="0" dirty="0" smtClean="0"/>
              <a:t> </a:t>
            </a:r>
            <a:r>
              <a:rPr lang="fr-BE" sz="1200" b="0" i="0" u="none" strike="noStrike" kern="1200" baseline="0" dirty="0" smtClean="0">
                <a:solidFill>
                  <a:schemeClr val="tx1"/>
                </a:solidFill>
                <a:latin typeface="+mn-lt"/>
                <a:ea typeface="+mn-ea"/>
                <a:cs typeface="+mn-cs"/>
              </a:rPr>
              <a:t>une étude de cohorte de plus de 10 000 patients évaluant l’utilisation et les risques associés à une thérapie concomitante d’aspirine et ACO chez les patients avec FA a montré que 35% des patients sous ACO pour FA recevaient également de l’aspirine; parmi ces derniers, 39% ne présentaient pas de pathologie cardiovasculaire ; et que l’association ACO + aspirine augmentait significativement le risque hémorragique</a:t>
            </a:r>
          </a:p>
          <a:p>
            <a:r>
              <a:rPr lang="fr-BE" sz="1200" b="0" i="0" u="none" strike="noStrike" kern="1200" baseline="0" dirty="0" smtClean="0">
                <a:solidFill>
                  <a:schemeClr val="tx1"/>
                </a:solidFill>
                <a:latin typeface="+mn-lt"/>
                <a:ea typeface="+mn-ea"/>
                <a:cs typeface="+mn-cs"/>
              </a:rPr>
              <a:t>Cohorte danoise: évaluant l’association ACO et AP chez les patients en FA avec maladie coronarienne stable (c’est-</a:t>
            </a:r>
            <a:r>
              <a:rPr lang="fr-BE" sz="1200" b="0" i="0" u="none" strike="noStrike" kern="1200" baseline="0" dirty="0" err="1" smtClean="0">
                <a:solidFill>
                  <a:schemeClr val="tx1"/>
                </a:solidFill>
                <a:latin typeface="+mn-lt"/>
                <a:ea typeface="+mn-ea"/>
                <a:cs typeface="+mn-cs"/>
              </a:rPr>
              <a:t>àdire</a:t>
            </a:r>
            <a:r>
              <a:rPr lang="fr-BE" sz="1200" b="0" i="0" u="none" strike="noStrike" kern="1200" baseline="0" dirty="0" smtClean="0">
                <a:solidFill>
                  <a:schemeClr val="tx1"/>
                </a:solidFill>
                <a:latin typeface="+mn-lt"/>
                <a:ea typeface="+mn-ea"/>
                <a:cs typeface="+mn-cs"/>
              </a:rPr>
              <a:t> sans évènements coronariens dans l’année qui précède) ont également démontré une augmentation statistiquement significative du risque hémorragique sans diminution du risque thrombotique</a:t>
            </a:r>
            <a:endParaRPr lang="fr-BE"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30</a:t>
            </a:fld>
            <a:endParaRPr lang="fr-BE"/>
          </a:p>
        </p:txBody>
      </p:sp>
    </p:spTree>
    <p:extLst>
      <p:ext uri="{BB962C8B-B14F-4D97-AF65-F5344CB8AC3E}">
        <p14:creationId xmlns:p14="http://schemas.microsoft.com/office/powerpoint/2010/main" val="219043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Parler </a:t>
            </a:r>
            <a:r>
              <a:rPr lang="fr-BE" dirty="0" err="1" smtClean="0"/>
              <a:t>Brilique</a:t>
            </a:r>
            <a:r>
              <a:rPr lang="fr-BE" dirty="0" smtClean="0"/>
              <a:t> et </a:t>
            </a:r>
            <a:r>
              <a:rPr lang="fr-BE" dirty="0" err="1" smtClean="0"/>
              <a:t>Efient</a:t>
            </a:r>
            <a:r>
              <a:rPr lang="fr-BE"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Recommandations</a:t>
            </a:r>
            <a:r>
              <a:rPr lang="fr-BE" baseline="0" dirty="0" smtClean="0"/>
              <a:t> d’experts: pas validées </a:t>
            </a:r>
            <a:r>
              <a:rPr lang="fr-BE" baseline="0" dirty="0" smtClean="0">
                <a:sym typeface="Wingdings" pitchFamily="2" charset="2"/>
              </a:rPr>
              <a:t> PIONEER AF-PCI</a:t>
            </a:r>
          </a:p>
          <a:p>
            <a:r>
              <a:rPr lang="en-US" sz="1200" b="0" i="0" kern="1200" dirty="0" smtClean="0">
                <a:solidFill>
                  <a:schemeClr val="tx1"/>
                </a:solidFill>
                <a:effectLst/>
                <a:latin typeface="+mn-lt"/>
                <a:ea typeface="+mn-ea"/>
                <a:cs typeface="+mn-cs"/>
              </a:rPr>
              <a:t>In participants with atrial fibrillation undergoing PCI with placement of stents, the administration of either low-dose rivaroxaban plus a P2Y</a:t>
            </a:r>
            <a:r>
              <a:rPr lang="en-US" sz="1200" b="0" i="0" kern="1200" baseline="-25000" dirty="0" smtClean="0">
                <a:solidFill>
                  <a:schemeClr val="tx1"/>
                </a:solidFill>
                <a:effectLst/>
                <a:latin typeface="+mn-lt"/>
                <a:ea typeface="+mn-ea"/>
                <a:cs typeface="+mn-cs"/>
              </a:rPr>
              <a:t>12</a:t>
            </a:r>
            <a:r>
              <a:rPr lang="en-US" sz="1200" b="0" i="0" kern="1200" dirty="0" smtClean="0">
                <a:solidFill>
                  <a:schemeClr val="tx1"/>
                </a:solidFill>
                <a:effectLst/>
                <a:latin typeface="+mn-lt"/>
                <a:ea typeface="+mn-ea"/>
                <a:cs typeface="+mn-cs"/>
              </a:rPr>
              <a:t> inhibitor for 12 months or very-low-dose rivaroxaban plus DAPT for 1, 6, or 12 months was associated with a lower rate of clinically significant bleeding than was standard therapy with a vitamin K antagonist plus DAPT for 1, 6, or 12 months. The three groups had similar efficacy rates, although the observed broad confidence intervals diminish the surety of any conclusions regarding efficacy.</a:t>
            </a:r>
            <a:endParaRPr lang="fr-BE"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31</a:t>
            </a:fld>
            <a:endParaRPr lang="fr-BE"/>
          </a:p>
        </p:txBody>
      </p:sp>
    </p:spTree>
    <p:extLst>
      <p:ext uri="{BB962C8B-B14F-4D97-AF65-F5344CB8AC3E}">
        <p14:creationId xmlns:p14="http://schemas.microsoft.com/office/powerpoint/2010/main" val="319138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Parler </a:t>
            </a:r>
            <a:r>
              <a:rPr lang="fr-BE" dirty="0" err="1" smtClean="0"/>
              <a:t>Brilique</a:t>
            </a:r>
            <a:r>
              <a:rPr lang="fr-BE" dirty="0" smtClean="0"/>
              <a:t> et </a:t>
            </a:r>
            <a:r>
              <a:rPr lang="fr-BE" dirty="0" err="1" smtClean="0"/>
              <a:t>Efient</a:t>
            </a:r>
            <a:r>
              <a:rPr lang="fr-BE"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Recommandations</a:t>
            </a:r>
            <a:r>
              <a:rPr lang="fr-BE" baseline="0" dirty="0" smtClean="0"/>
              <a:t> d’experts: pas validées </a:t>
            </a:r>
            <a:r>
              <a:rPr lang="fr-BE" baseline="0" dirty="0" smtClean="0">
                <a:sym typeface="Wingdings" pitchFamily="2" charset="2"/>
              </a:rPr>
              <a:t> PIONEER AF-PCI</a:t>
            </a:r>
          </a:p>
          <a:p>
            <a:r>
              <a:rPr lang="en-US" sz="1200" b="0" i="0" kern="1200" dirty="0" smtClean="0">
                <a:solidFill>
                  <a:schemeClr val="tx1"/>
                </a:solidFill>
                <a:effectLst/>
                <a:latin typeface="+mn-lt"/>
                <a:ea typeface="+mn-ea"/>
                <a:cs typeface="+mn-cs"/>
              </a:rPr>
              <a:t>In participants with atrial fibrillation undergoing PCI with placement of stents, the administration of either low-dose rivaroxaban plus a P2Y</a:t>
            </a:r>
            <a:r>
              <a:rPr lang="en-US" sz="1200" b="0" i="0" kern="1200" baseline="-25000" dirty="0" smtClean="0">
                <a:solidFill>
                  <a:schemeClr val="tx1"/>
                </a:solidFill>
                <a:effectLst/>
                <a:latin typeface="+mn-lt"/>
                <a:ea typeface="+mn-ea"/>
                <a:cs typeface="+mn-cs"/>
              </a:rPr>
              <a:t>12</a:t>
            </a:r>
            <a:r>
              <a:rPr lang="en-US" sz="1200" b="0" i="0" kern="1200" dirty="0" smtClean="0">
                <a:solidFill>
                  <a:schemeClr val="tx1"/>
                </a:solidFill>
                <a:effectLst/>
                <a:latin typeface="+mn-lt"/>
                <a:ea typeface="+mn-ea"/>
                <a:cs typeface="+mn-cs"/>
              </a:rPr>
              <a:t> inhibitor for 12 months or very-low-dose rivaroxaban plus DAPT for 1, 6, or 12 months was associated with a lower rate of clinically significant bleeding than was standard therapy with a vitamin K antagonist plus DAPT for 1, 6, or 12 months. The three groups had similar efficacy rates, although the observed broad confidence intervals diminish the surety of any conclusions regarding efficacy.</a:t>
            </a:r>
            <a:endParaRPr lang="fr-BE"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32</a:t>
            </a:fld>
            <a:endParaRPr lang="fr-BE"/>
          </a:p>
        </p:txBody>
      </p:sp>
    </p:spTree>
    <p:extLst>
      <p:ext uri="{BB962C8B-B14F-4D97-AF65-F5344CB8AC3E}">
        <p14:creationId xmlns:p14="http://schemas.microsoft.com/office/powerpoint/2010/main" val="791806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i="0" kern="1200" dirty="0" smtClean="0">
                <a:solidFill>
                  <a:schemeClr val="tx1"/>
                </a:solidFill>
                <a:effectLst/>
                <a:latin typeface="+mn-lt"/>
                <a:ea typeface="+mn-ea"/>
                <a:cs typeface="+mn-cs"/>
              </a:rPr>
              <a:t>BRUISE control 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compared with bridging therapy with heparin, a strategy of continued warfarin treatment at the time of pacemaker or ICD surgery markedly reduced the incidence of clinically significant device-pocket hematoma.</a:t>
            </a:r>
          </a:p>
          <a:p>
            <a:r>
              <a:rPr lang="fr-BE" sz="1200" b="0" i="0" kern="1200" dirty="0" smtClean="0">
                <a:solidFill>
                  <a:schemeClr val="tx1"/>
                </a:solidFill>
                <a:effectLst/>
                <a:latin typeface="+mn-lt"/>
                <a:ea typeface="+mn-ea"/>
                <a:cs typeface="+mn-cs"/>
              </a:rPr>
              <a:t>Risque</a:t>
            </a:r>
            <a:r>
              <a:rPr lang="fr-BE" sz="1200" b="0" i="0" kern="1200" baseline="0" dirty="0" smtClean="0">
                <a:solidFill>
                  <a:schemeClr val="tx1"/>
                </a:solidFill>
                <a:effectLst/>
                <a:latin typeface="+mn-lt"/>
                <a:ea typeface="+mn-ea"/>
                <a:cs typeface="+mn-cs"/>
              </a:rPr>
              <a:t> minime: ne pas prendre dose du matin de l’intervention. Reprise à l’heure habituelle (min 6h d’intervalle avec la procédure)</a:t>
            </a:r>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40</a:t>
            </a:fld>
            <a:endParaRPr lang="fr-BE"/>
          </a:p>
        </p:txBody>
      </p:sp>
    </p:spTree>
    <p:extLst>
      <p:ext uri="{BB962C8B-B14F-4D97-AF65-F5344CB8AC3E}">
        <p14:creationId xmlns:p14="http://schemas.microsoft.com/office/powerpoint/2010/main" val="324613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Relais 24h après la dernière prise AOD – dernière dose 24h avant</a:t>
            </a:r>
            <a:r>
              <a:rPr lang="fr-BE" baseline="0" dirty="0" smtClean="0"/>
              <a:t> la chirurgie</a:t>
            </a:r>
          </a:p>
          <a:p>
            <a:r>
              <a:rPr lang="fr-BE" baseline="0" dirty="0" smtClean="0"/>
              <a:t>CHA2DS2 </a:t>
            </a:r>
            <a:r>
              <a:rPr lang="fr-BE" baseline="0" dirty="0" err="1" smtClean="0"/>
              <a:t>vasc</a:t>
            </a:r>
            <a:r>
              <a:rPr lang="fr-BE" baseline="0" dirty="0" smtClean="0"/>
              <a:t> score &gt;ou= 5</a:t>
            </a:r>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41</a:t>
            </a:fld>
            <a:endParaRPr lang="fr-BE"/>
          </a:p>
        </p:txBody>
      </p:sp>
    </p:spTree>
    <p:extLst>
      <p:ext uri="{BB962C8B-B14F-4D97-AF65-F5344CB8AC3E}">
        <p14:creationId xmlns:p14="http://schemas.microsoft.com/office/powerpoint/2010/main" val="1936243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mn-lt"/>
                <a:ea typeface="+mn-ea"/>
                <a:cs typeface="+mn-cs"/>
              </a:rPr>
              <a:t>Protocole PAUSE </a:t>
            </a:r>
            <a:r>
              <a:rPr lang="fr-BE" sz="1200" kern="1200" dirty="0" err="1" smtClean="0">
                <a:solidFill>
                  <a:schemeClr val="tx1"/>
                </a:solidFill>
                <a:effectLst/>
                <a:latin typeface="+mn-lt"/>
                <a:ea typeface="+mn-ea"/>
                <a:cs typeface="+mn-cs"/>
              </a:rPr>
              <a:t>study</a:t>
            </a:r>
            <a:r>
              <a:rPr lang="fr-B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Low bleed risk: 2-3 half lives (=&gt; 24-36h)</a:t>
            </a:r>
          </a:p>
          <a:p>
            <a:r>
              <a:rPr lang="en-US" sz="1200" kern="1200" dirty="0" smtClean="0">
                <a:solidFill>
                  <a:schemeClr val="tx1"/>
                </a:solidFill>
                <a:effectLst/>
                <a:latin typeface="+mn-lt"/>
                <a:ea typeface="+mn-ea"/>
                <a:cs typeface="+mn-cs"/>
              </a:rPr>
              <a:t>High bleed risk: 4-5 half-lives (=&gt;48-60h)</a:t>
            </a:r>
          </a:p>
          <a:p>
            <a:r>
              <a:rPr lang="en-US" sz="1200" kern="1200" dirty="0" smtClean="0">
                <a:solidFill>
                  <a:schemeClr val="tx1"/>
                </a:solidFill>
                <a:effectLst/>
                <a:latin typeface="+mn-lt"/>
                <a:ea typeface="+mn-ea"/>
                <a:cs typeface="+mn-cs"/>
              </a:rPr>
              <a:t>Add 1-2 days for moderate renal insufficiency</a:t>
            </a:r>
          </a:p>
          <a:p>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42</a:t>
            </a:fld>
            <a:endParaRPr lang="fr-BE"/>
          </a:p>
        </p:txBody>
      </p:sp>
    </p:spTree>
    <p:extLst>
      <p:ext uri="{BB962C8B-B14F-4D97-AF65-F5344CB8AC3E}">
        <p14:creationId xmlns:p14="http://schemas.microsoft.com/office/powerpoint/2010/main" val="212670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mn-lt"/>
                <a:ea typeface="+mn-ea"/>
                <a:cs typeface="+mn-cs"/>
              </a:rPr>
              <a:t>Protocole PAUSE </a:t>
            </a:r>
            <a:r>
              <a:rPr lang="fr-BE" sz="1200" kern="1200" dirty="0" err="1" smtClean="0">
                <a:solidFill>
                  <a:schemeClr val="tx1"/>
                </a:solidFill>
                <a:effectLst/>
                <a:latin typeface="+mn-lt"/>
                <a:ea typeface="+mn-ea"/>
                <a:cs typeface="+mn-cs"/>
              </a:rPr>
              <a:t>study</a:t>
            </a:r>
            <a:r>
              <a:rPr lang="fr-B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Low bleed risk: 2-3 half lives</a:t>
            </a:r>
          </a:p>
          <a:p>
            <a:r>
              <a:rPr lang="en-US" sz="1200" kern="1200" dirty="0" smtClean="0">
                <a:solidFill>
                  <a:schemeClr val="tx1"/>
                </a:solidFill>
                <a:effectLst/>
                <a:latin typeface="+mn-lt"/>
                <a:ea typeface="+mn-ea"/>
                <a:cs typeface="+mn-cs"/>
              </a:rPr>
              <a:t>High bleed risk: 4-5 half-lives</a:t>
            </a:r>
          </a:p>
          <a:p>
            <a:r>
              <a:rPr lang="en-US" sz="1200" kern="1200" dirty="0" smtClean="0">
                <a:solidFill>
                  <a:schemeClr val="tx1"/>
                </a:solidFill>
                <a:effectLst/>
                <a:latin typeface="+mn-lt"/>
                <a:ea typeface="+mn-ea"/>
                <a:cs typeface="+mn-cs"/>
              </a:rPr>
              <a:t>Add 1-2 days for moderate renal insufficiency</a:t>
            </a:r>
          </a:p>
          <a:p>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43</a:t>
            </a:fld>
            <a:endParaRPr lang="fr-BE"/>
          </a:p>
        </p:txBody>
      </p:sp>
    </p:spTree>
    <p:extLst>
      <p:ext uri="{BB962C8B-B14F-4D97-AF65-F5344CB8AC3E}">
        <p14:creationId xmlns:p14="http://schemas.microsoft.com/office/powerpoint/2010/main" val="288051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Dernière prise à J-4 au matin </a:t>
            </a:r>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44</a:t>
            </a:fld>
            <a:endParaRPr lang="fr-BE"/>
          </a:p>
        </p:txBody>
      </p:sp>
    </p:spTree>
    <p:extLst>
      <p:ext uri="{BB962C8B-B14F-4D97-AF65-F5344CB8AC3E}">
        <p14:creationId xmlns:p14="http://schemas.microsoft.com/office/powerpoint/2010/main" val="183074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357364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FR: IR,</a:t>
            </a:r>
            <a:r>
              <a:rPr lang="fr-BE" baseline="0" dirty="0" smtClean="0"/>
              <a:t> âge, </a:t>
            </a:r>
            <a:r>
              <a:rPr lang="fr-BE" baseline="0" dirty="0" err="1" smtClean="0"/>
              <a:t>atcd</a:t>
            </a:r>
            <a:r>
              <a:rPr lang="fr-BE" baseline="0" dirty="0" smtClean="0"/>
              <a:t> AVC, inhibiteur p-gp (amiodarone + </a:t>
            </a:r>
            <a:r>
              <a:rPr lang="fr-BE" baseline="0" dirty="0" err="1" smtClean="0"/>
              <a:t>clarithromycine</a:t>
            </a:r>
            <a:r>
              <a:rPr lang="fr-BE" baseline="0" dirty="0" smtClean="0"/>
              <a:t>), </a:t>
            </a:r>
            <a:r>
              <a:rPr lang="fr-BE" baseline="0" dirty="0" err="1" smtClean="0"/>
              <a:t>asaflow</a:t>
            </a:r>
            <a:endParaRPr lang="fr-BE" baseline="0" dirty="0" smtClean="0"/>
          </a:p>
          <a:p>
            <a:r>
              <a:rPr lang="fr-BE" baseline="0" dirty="0" smtClean="0"/>
              <a:t>Arrêt </a:t>
            </a:r>
            <a:r>
              <a:rPr lang="fr-BE" baseline="0" dirty="0" err="1" smtClean="0"/>
              <a:t>asaflow</a:t>
            </a:r>
            <a:r>
              <a:rPr lang="fr-BE" baseline="0" dirty="0" smtClean="0"/>
              <a:t>, Diminuer la dose de </a:t>
            </a:r>
            <a:r>
              <a:rPr lang="fr-BE" baseline="0" dirty="0" err="1" smtClean="0"/>
              <a:t>pradaxa</a:t>
            </a:r>
            <a:r>
              <a:rPr lang="fr-BE" baseline="0" dirty="0" smtClean="0"/>
              <a:t> au vu des facteurs de risque de saignement, ne plus prendre de </a:t>
            </a:r>
            <a:r>
              <a:rPr lang="fr-BE" baseline="0" dirty="0" err="1" smtClean="0"/>
              <a:t>diclofenac</a:t>
            </a:r>
            <a:r>
              <a:rPr lang="fr-BE" baseline="0" dirty="0" smtClean="0"/>
              <a:t> et de </a:t>
            </a:r>
            <a:r>
              <a:rPr lang="fr-BE" baseline="0" dirty="0" err="1" smtClean="0"/>
              <a:t>tolindol</a:t>
            </a:r>
            <a:endParaRPr lang="fr-BE" dirty="0" smtClean="0"/>
          </a:p>
          <a:p>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47</a:t>
            </a:fld>
            <a:endParaRPr lang="fr-BE"/>
          </a:p>
        </p:txBody>
      </p:sp>
    </p:spTree>
    <p:extLst>
      <p:ext uri="{BB962C8B-B14F-4D97-AF65-F5344CB8AC3E}">
        <p14:creationId xmlns:p14="http://schemas.microsoft.com/office/powerpoint/2010/main" val="357397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noProof="0" dirty="0" smtClean="0"/>
              <a:t>&gt;250 000 patients sous anticoagulants</a:t>
            </a:r>
          </a:p>
          <a:p>
            <a:r>
              <a:rPr lang="fr-BE" baseline="0" noProof="0" dirty="0" smtClean="0"/>
              <a:t>AVK seule option thérapeutique pendant &gt;50 ans</a:t>
            </a:r>
          </a:p>
          <a:p>
            <a:r>
              <a:rPr lang="fr-BE" baseline="0" noProof="0" dirty="0" smtClean="0"/>
              <a:t>4 </a:t>
            </a:r>
            <a:r>
              <a:rPr lang="fr-BE" baseline="0" noProof="0" dirty="0" err="1" smtClean="0"/>
              <a:t>DOACs</a:t>
            </a:r>
            <a:r>
              <a:rPr lang="fr-BE" baseline="0" noProof="0" dirty="0" smtClean="0"/>
              <a:t> actuellement disponibles en Belgique</a:t>
            </a:r>
          </a:p>
          <a:p>
            <a:endParaRPr lang="fr-BE" baseline="0" noProof="0" dirty="0" smtClean="0"/>
          </a:p>
        </p:txBody>
      </p:sp>
      <p:sp>
        <p:nvSpPr>
          <p:cNvPr id="4" name="Espace réservé du numéro de diapositive 3"/>
          <p:cNvSpPr>
            <a:spLocks noGrp="1"/>
          </p:cNvSpPr>
          <p:nvPr>
            <p:ph type="sldNum" sz="quarter" idx="10"/>
          </p:nvPr>
        </p:nvSpPr>
        <p:spPr/>
        <p:txBody>
          <a:bodyPr/>
          <a:lstStyle/>
          <a:p>
            <a:fld id="{E07F9F77-63CF-4548-90E7-22241D21EAC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2955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22711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DUREE</a:t>
            </a:r>
            <a:r>
              <a:rPr lang="fr-BE" baseline="0" dirty="0" smtClean="0"/>
              <a:t> DE TRAITEMENT</a:t>
            </a:r>
            <a:endParaRPr lang="fr-BE" dirty="0" smtClean="0"/>
          </a:p>
          <a:p>
            <a:endParaRPr lang="fr-BE" dirty="0" smtClean="0"/>
          </a:p>
          <a:p>
            <a:r>
              <a:rPr lang="fr-BE" dirty="0" err="1" smtClean="0"/>
              <a:t>Chest</a:t>
            </a:r>
            <a:r>
              <a:rPr lang="fr-BE" dirty="0" smtClean="0"/>
              <a:t> 2016</a:t>
            </a:r>
          </a:p>
          <a:p>
            <a:r>
              <a:rPr lang="en-US" dirty="0" smtClean="0"/>
              <a:t>In patients with </a:t>
            </a:r>
            <a:r>
              <a:rPr lang="en-US" b="1" dirty="0" smtClean="0"/>
              <a:t>a proximal DVT of the leg or PE </a:t>
            </a:r>
            <a:r>
              <a:rPr lang="en-US" dirty="0" smtClean="0"/>
              <a:t>provoked by </a:t>
            </a:r>
            <a:r>
              <a:rPr lang="en-US" b="1" dirty="0" smtClean="0"/>
              <a:t>surgery</a:t>
            </a:r>
            <a:r>
              <a:rPr lang="en-US" dirty="0" smtClean="0"/>
              <a:t>, we recommend treatment with anticoagulation for 3 months.</a:t>
            </a:r>
          </a:p>
          <a:p>
            <a:r>
              <a:rPr lang="en-US" dirty="0" smtClean="0"/>
              <a:t>In patients with </a:t>
            </a:r>
            <a:r>
              <a:rPr lang="en-US" b="1" dirty="0" smtClean="0"/>
              <a:t>a proximal DVT of the leg or PE </a:t>
            </a:r>
            <a:r>
              <a:rPr lang="en-US" dirty="0" smtClean="0"/>
              <a:t>provoked by a </a:t>
            </a:r>
            <a:r>
              <a:rPr lang="en-US" b="1" dirty="0" smtClean="0"/>
              <a:t>nonsurgical transient risk factor</a:t>
            </a:r>
            <a:r>
              <a:rPr lang="en-US" dirty="0" smtClean="0"/>
              <a:t>, we recommend treatment with anticoagulation for 3 months </a:t>
            </a:r>
          </a:p>
          <a:p>
            <a:r>
              <a:rPr lang="en-US" dirty="0" smtClean="0"/>
              <a:t>In patients with an isolated </a:t>
            </a:r>
            <a:r>
              <a:rPr lang="en-US" b="1" dirty="0" smtClean="0"/>
              <a:t>distal DVT </a:t>
            </a:r>
            <a:r>
              <a:rPr lang="en-US" dirty="0" smtClean="0"/>
              <a:t>of the leg provoked by </a:t>
            </a:r>
            <a:r>
              <a:rPr lang="en-US" b="1" dirty="0" smtClean="0"/>
              <a:t>surgery or by a nonsurgical transient risk factor</a:t>
            </a:r>
            <a:r>
              <a:rPr lang="en-US" dirty="0" smtClean="0"/>
              <a:t>, we suggest treatment with anticoagulation for 3 months</a:t>
            </a:r>
          </a:p>
          <a:p>
            <a:r>
              <a:rPr lang="en-US" dirty="0" smtClean="0"/>
              <a:t>In patients with a first or second VTE that is </a:t>
            </a:r>
            <a:r>
              <a:rPr lang="en-US" b="1" dirty="0" smtClean="0"/>
              <a:t>an unprovoked proximal DVT of the leg or PE </a:t>
            </a:r>
            <a:r>
              <a:rPr lang="en-US" dirty="0" smtClean="0"/>
              <a:t>and who have a (</a:t>
            </a:r>
            <a:r>
              <a:rPr lang="en-US" dirty="0" err="1" smtClean="0"/>
              <a:t>i</a:t>
            </a:r>
            <a:r>
              <a:rPr lang="en-US" dirty="0" smtClean="0"/>
              <a:t>) </a:t>
            </a:r>
            <a:r>
              <a:rPr lang="en-US" b="1" dirty="0" smtClean="0"/>
              <a:t>low or moderate bleeding risk </a:t>
            </a:r>
            <a:r>
              <a:rPr lang="en-US" dirty="0" smtClean="0"/>
              <a:t>(see text), we suggest </a:t>
            </a:r>
            <a:r>
              <a:rPr lang="en-US" b="1" dirty="0" smtClean="0"/>
              <a:t>extended anticoagulant therapy </a:t>
            </a:r>
            <a:r>
              <a:rPr lang="en-US" dirty="0" smtClean="0"/>
              <a:t>(no scheduled stop date), and (ii) </a:t>
            </a:r>
            <a:r>
              <a:rPr lang="en-US" b="1" dirty="0" smtClean="0"/>
              <a:t>high bleeding risk </a:t>
            </a:r>
            <a:r>
              <a:rPr lang="en-US" dirty="0" smtClean="0"/>
              <a:t>(see text), we recommend 3 months of anticoagulant therapy</a:t>
            </a:r>
          </a:p>
          <a:p>
            <a:r>
              <a:rPr lang="en-US" dirty="0" smtClean="0"/>
              <a:t>In all patients who receive extended anticoagulant therapy, the continuing use of treatment should be reassessed at periodic intervals </a:t>
            </a:r>
          </a:p>
          <a:p>
            <a:endParaRPr lang="fr-BE" dirty="0" smtClean="0"/>
          </a:p>
          <a:p>
            <a:r>
              <a:rPr lang="fr-BE" dirty="0" smtClean="0"/>
              <a:t>SR Cochrane</a:t>
            </a:r>
            <a:r>
              <a:rPr lang="fr-BE" baseline="0" dirty="0" smtClean="0"/>
              <a:t> 2017</a:t>
            </a:r>
          </a:p>
          <a:p>
            <a:r>
              <a:rPr lang="en-US" sz="1200" b="0" i="0" kern="1200" dirty="0" smtClean="0">
                <a:solidFill>
                  <a:schemeClr val="tx1"/>
                </a:solidFill>
                <a:effectLst/>
                <a:latin typeface="+mn-lt"/>
                <a:ea typeface="+mn-ea"/>
                <a:cs typeface="+mn-cs"/>
              </a:rPr>
              <a:t>Evidence is currently insufficient to permit definitive conclusions concerning the effectiveness and safety of extended </a:t>
            </a:r>
            <a:r>
              <a:rPr lang="en-US" sz="1200" b="0" i="0" kern="1200" dirty="0" err="1" smtClean="0">
                <a:solidFill>
                  <a:schemeClr val="tx1"/>
                </a:solidFill>
                <a:effectLst/>
                <a:latin typeface="+mn-lt"/>
                <a:ea typeface="+mn-ea"/>
                <a:cs typeface="+mn-cs"/>
              </a:rPr>
              <a:t>thromboprophylaxis</a:t>
            </a:r>
            <a:r>
              <a:rPr lang="en-US" sz="1200" b="0" i="0" kern="1200" dirty="0" smtClean="0">
                <a:solidFill>
                  <a:schemeClr val="tx1"/>
                </a:solidFill>
                <a:effectLst/>
                <a:latin typeface="+mn-lt"/>
                <a:ea typeface="+mn-ea"/>
                <a:cs typeface="+mn-cs"/>
              </a:rPr>
              <a:t> in prevention of recurrent VTE after initial oral anticoagulation therapy among participants with unprovoked VTE.</a:t>
            </a:r>
          </a:p>
          <a:p>
            <a:endParaRPr lang="fr-BE" sz="1200" b="0" i="0" kern="1200" dirty="0" smtClean="0">
              <a:solidFill>
                <a:schemeClr val="tx1"/>
              </a:solidFill>
              <a:effectLst/>
              <a:latin typeface="+mn-lt"/>
              <a:ea typeface="+mn-ea"/>
              <a:cs typeface="+mn-cs"/>
            </a:endParaRPr>
          </a:p>
          <a:p>
            <a:r>
              <a:rPr lang="fr-BE" sz="1200" b="0" i="0" kern="1200" dirty="0" smtClean="0">
                <a:solidFill>
                  <a:schemeClr val="tx1"/>
                </a:solidFill>
                <a:effectLst/>
                <a:latin typeface="+mn-lt"/>
                <a:ea typeface="+mn-ea"/>
                <a:cs typeface="+mn-cs"/>
              </a:rPr>
              <a:t>PADIS-PE</a:t>
            </a:r>
            <a:r>
              <a:rPr lang="fr-BE" sz="1200" b="0" i="0" kern="1200" baseline="0" dirty="0" smtClean="0">
                <a:solidFill>
                  <a:schemeClr val="tx1"/>
                </a:solidFill>
                <a:effectLst/>
                <a:latin typeface="+mn-lt"/>
                <a:ea typeface="+mn-ea"/>
                <a:cs typeface="+mn-cs"/>
              </a:rPr>
              <a:t> </a:t>
            </a:r>
            <a:r>
              <a:rPr lang="fr-BE" sz="1200" b="0" i="0" kern="1200" baseline="0" dirty="0" err="1" smtClean="0">
                <a:solidFill>
                  <a:schemeClr val="tx1"/>
                </a:solidFill>
                <a:effectLst/>
                <a:latin typeface="+mn-lt"/>
                <a:ea typeface="+mn-ea"/>
                <a:cs typeface="+mn-cs"/>
              </a:rPr>
              <a:t>randomized</a:t>
            </a:r>
            <a:r>
              <a:rPr lang="fr-BE" sz="1200" b="0" i="0" kern="1200" baseline="0" dirty="0" smtClean="0">
                <a:solidFill>
                  <a:schemeClr val="tx1"/>
                </a:solidFill>
                <a:effectLst/>
                <a:latin typeface="+mn-lt"/>
                <a:ea typeface="+mn-ea"/>
                <a:cs typeface="+mn-cs"/>
              </a:rPr>
              <a:t> trial:</a:t>
            </a:r>
          </a:p>
          <a:p>
            <a:r>
              <a:rPr lang="en-US" sz="1200" b="0" i="0" kern="1200" dirty="0" smtClean="0">
                <a:solidFill>
                  <a:schemeClr val="tx1"/>
                </a:solidFill>
                <a:effectLst/>
                <a:latin typeface="+mn-lt"/>
                <a:ea typeface="+mn-ea"/>
                <a:cs typeface="+mn-cs"/>
              </a:rPr>
              <a:t>Among patients with a first episode of unprovoked pulmonary embolism who received 6 months of anticoagulant treatment, an additional 18 months of treatment with warfarin reduced the composite outcome of recurrent venous thrombosis and major bleeding compared with placebo. However, benefit was not maintained after discontinuation of anticoagulation therapy.</a:t>
            </a:r>
          </a:p>
          <a:p>
            <a:endParaRPr lang="fr-BE" sz="1200" b="0" i="0" kern="1200" dirty="0" smtClean="0">
              <a:solidFill>
                <a:schemeClr val="tx1"/>
              </a:solidFill>
              <a:effectLst/>
              <a:latin typeface="+mn-lt"/>
              <a:ea typeface="+mn-ea"/>
              <a:cs typeface="+mn-cs"/>
            </a:endParaRPr>
          </a:p>
          <a:p>
            <a:r>
              <a:rPr lang="fr-BE" dirty="0" smtClean="0"/>
              <a:t>CANCER ASSOCIATED</a:t>
            </a:r>
            <a:r>
              <a:rPr lang="fr-BE" baseline="0" dirty="0" smtClean="0"/>
              <a:t> THROMBOSIS</a:t>
            </a:r>
          </a:p>
          <a:p>
            <a:endParaRPr lang="en-US" dirty="0" smtClean="0"/>
          </a:p>
          <a:p>
            <a:r>
              <a:rPr lang="en-US" u="sng" dirty="0" smtClean="0"/>
              <a:t>Anticoagulation Forum Guidance</a:t>
            </a:r>
          </a:p>
          <a:p>
            <a:r>
              <a:rPr lang="en-US" dirty="0" smtClean="0"/>
              <a:t>We suggest that patients with active cancer (i.e. known disease or receiving some form of anti-cancer therapy) and VTE be treated with LMWH for at least 6 months.</a:t>
            </a:r>
          </a:p>
          <a:p>
            <a:r>
              <a:rPr lang="fr-BE" u="sng" dirty="0" smtClean="0"/>
              <a:t>Chest2016</a:t>
            </a:r>
            <a:endParaRPr lang="en-US" u="sng" dirty="0" smtClean="0"/>
          </a:p>
          <a:p>
            <a:r>
              <a:rPr lang="en-US" dirty="0" smtClean="0"/>
              <a:t>We suggested LMWH over VKA in patients with cancer for the following reasons: there is moderate-quality evidence that LMWH was more effective than VKA in patients with cancer; there is a substantial rate of recurrent VTE in patients with VTE and cancer who are treated with VKA; it is often harder to keep patients with cancer who are on VKA in the therapeutic range; LMWH is reliable in patients who have difficulty with oral therapy (</a:t>
            </a:r>
            <a:r>
              <a:rPr lang="en-US" dirty="0" err="1" smtClean="0"/>
              <a:t>eg</a:t>
            </a:r>
            <a:r>
              <a:rPr lang="en-US" dirty="0" smtClean="0"/>
              <a:t>, vomiting); and LMWH is easier to withhold or adjust than VKA if invasive interventions are required or thrombocytopenia develops.</a:t>
            </a:r>
          </a:p>
          <a:p>
            <a:r>
              <a:rPr lang="fr-BE" sz="1200" b="0" i="0" u="sng" kern="1200" dirty="0" err="1" smtClean="0">
                <a:solidFill>
                  <a:schemeClr val="tx1"/>
                </a:solidFill>
                <a:effectLst/>
                <a:latin typeface="+mn-lt"/>
                <a:ea typeface="+mn-ea"/>
                <a:cs typeface="+mn-cs"/>
              </a:rPr>
              <a:t>Thrombosisadviser</a:t>
            </a:r>
            <a:endParaRPr lang="en-US" sz="1200" b="0" i="0" u="sng"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ASCO consider VKAs as an acceptable alternative for long-term therapy if LMWH is not used,</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e.g. due to the high costs and the discomfort/burden of daily injections associated with LMWHs.</a:t>
            </a:r>
            <a:r>
              <a:rPr lang="en-US" sz="1200" b="0" i="0" kern="1200" baseline="30000" dirty="0" smtClean="0">
                <a:solidFill>
                  <a:schemeClr val="tx1"/>
                </a:solidFill>
                <a:effectLst/>
                <a:latin typeface="+mn-lt"/>
                <a:ea typeface="+mn-ea"/>
                <a:cs typeface="+mn-cs"/>
              </a:rPr>
              <a:t>9</a:t>
            </a:r>
            <a:endParaRPr lang="en-US" dirty="0" smtClean="0"/>
          </a:p>
          <a:p>
            <a:r>
              <a:rPr lang="en-US" sz="1200" b="0" i="0" kern="1200" dirty="0" smtClean="0">
                <a:solidFill>
                  <a:schemeClr val="tx1"/>
                </a:solidFill>
                <a:effectLst/>
                <a:latin typeface="+mn-lt"/>
                <a:ea typeface="+mn-ea"/>
                <a:cs typeface="+mn-cs"/>
              </a:rPr>
              <a:t>Prospective, randomized, open-label studies comparing the efficacy and safety of DOACs to LMWHs for CAT treatment include Hokusai-VTE Cancer (</a:t>
            </a:r>
            <a:r>
              <a:rPr lang="en-US" sz="1200" b="0" i="0" kern="1200" dirty="0" err="1" smtClean="0">
                <a:solidFill>
                  <a:schemeClr val="tx1"/>
                </a:solidFill>
                <a:effectLst/>
                <a:latin typeface="+mn-lt"/>
                <a:ea typeface="+mn-ea"/>
                <a:cs typeface="+mn-cs"/>
              </a:rPr>
              <a:t>edoxaban</a:t>
            </a:r>
            <a:r>
              <a:rPr lang="en-US" sz="1200" b="0" i="0" kern="1200" dirty="0" smtClean="0">
                <a:solidFill>
                  <a:schemeClr val="tx1"/>
                </a:solidFill>
                <a:effectLst/>
                <a:latin typeface="+mn-lt"/>
                <a:ea typeface="+mn-ea"/>
                <a:cs typeface="+mn-cs"/>
              </a:rPr>
              <a:t>), select-d and CASTA-DIVA (rivaroxaban) and CARAVAGGIO (apixaban).</a:t>
            </a:r>
            <a:endParaRPr lang="fr-BE" sz="1200" b="0" i="0" kern="1200" dirty="0" smtClean="0">
              <a:solidFill>
                <a:schemeClr val="tx1"/>
              </a:solidFill>
              <a:effectLst/>
              <a:latin typeface="+mn-lt"/>
              <a:ea typeface="+mn-ea"/>
              <a:cs typeface="+mn-cs"/>
            </a:endParaRPr>
          </a:p>
          <a:p>
            <a:r>
              <a:rPr lang="fr-BE" sz="1200" b="0" i="0" kern="1200" dirty="0" smtClean="0">
                <a:solidFill>
                  <a:schemeClr val="tx1"/>
                </a:solidFill>
                <a:effectLst/>
                <a:latin typeface="+mn-lt"/>
                <a:ea typeface="+mn-ea"/>
                <a:cs typeface="+mn-cs"/>
              </a:rPr>
              <a:t>Hokusai-VTE cancer (NEJM</a:t>
            </a:r>
            <a:r>
              <a:rPr lang="fr-BE" sz="1200" b="0" i="0" kern="1200" baseline="0" dirty="0" smtClean="0">
                <a:solidFill>
                  <a:schemeClr val="tx1"/>
                </a:solidFill>
                <a:effectLst/>
                <a:latin typeface="+mn-lt"/>
                <a:ea typeface="+mn-ea"/>
                <a:cs typeface="+mn-cs"/>
              </a:rPr>
              <a:t> 2018): </a:t>
            </a:r>
            <a:r>
              <a:rPr lang="fr-BE" sz="1200" b="0" i="0" kern="1200" baseline="0" dirty="0" err="1" smtClean="0">
                <a:solidFill>
                  <a:schemeClr val="tx1"/>
                </a:solidFill>
                <a:effectLst/>
                <a:latin typeface="+mn-lt"/>
                <a:ea typeface="+mn-ea"/>
                <a:cs typeface="+mn-cs"/>
              </a:rPr>
              <a:t>edoxaban</a:t>
            </a:r>
            <a:r>
              <a:rPr lang="fr-BE" sz="1200" b="0" i="0" kern="1200" baseline="0" dirty="0" smtClean="0">
                <a:solidFill>
                  <a:schemeClr val="tx1"/>
                </a:solidFill>
                <a:effectLst/>
                <a:latin typeface="+mn-lt"/>
                <a:ea typeface="+mn-ea"/>
                <a:cs typeface="+mn-cs"/>
              </a:rPr>
              <a:t> vs </a:t>
            </a:r>
            <a:r>
              <a:rPr lang="fr-BE" sz="1200" b="0" i="0" kern="1200" baseline="0" dirty="0" err="1" smtClean="0">
                <a:solidFill>
                  <a:schemeClr val="tx1"/>
                </a:solidFill>
                <a:effectLst/>
                <a:latin typeface="+mn-lt"/>
                <a:ea typeface="+mn-ea"/>
                <a:cs typeface="+mn-cs"/>
              </a:rPr>
              <a:t>dalterparin</a:t>
            </a:r>
            <a:r>
              <a:rPr lang="fr-BE" sz="1200" b="0" i="0" kern="1200" baseline="0" dirty="0" smtClean="0">
                <a:solidFill>
                  <a:schemeClr val="tx1"/>
                </a:solidFill>
                <a:effectLst/>
                <a:latin typeface="+mn-lt"/>
                <a:ea typeface="+mn-ea"/>
                <a:cs typeface="+mn-cs"/>
              </a:rPr>
              <a:t> (6-12 </a:t>
            </a:r>
            <a:r>
              <a:rPr lang="fr-BE" sz="1200" b="0" i="0" kern="1200" baseline="0" dirty="0" err="1" smtClean="0">
                <a:solidFill>
                  <a:schemeClr val="tx1"/>
                </a:solidFill>
                <a:effectLst/>
                <a:latin typeface="+mn-lt"/>
                <a:ea typeface="+mn-ea"/>
                <a:cs typeface="+mn-cs"/>
              </a:rPr>
              <a:t>months</a:t>
            </a:r>
            <a:r>
              <a:rPr lang="fr-BE" sz="1200" b="0" i="0" kern="1200" baseline="0" dirty="0" smtClean="0">
                <a:solidFill>
                  <a:schemeClr val="tx1"/>
                </a:solidFill>
                <a:effectLst/>
                <a:latin typeface="+mn-lt"/>
                <a:ea typeface="+mn-ea"/>
                <a:cs typeface="+mn-cs"/>
              </a:rPr>
              <a:t> of </a:t>
            </a:r>
            <a:r>
              <a:rPr lang="fr-BE" sz="1200" b="0" i="0" kern="1200" baseline="0" dirty="0" err="1" smtClean="0">
                <a:solidFill>
                  <a:schemeClr val="tx1"/>
                </a:solidFill>
                <a:effectLst/>
                <a:latin typeface="+mn-lt"/>
                <a:ea typeface="+mn-ea"/>
                <a:cs typeface="+mn-cs"/>
              </a:rPr>
              <a:t>Tx</a:t>
            </a:r>
            <a:r>
              <a:rPr lang="fr-BE" sz="1200" b="0" i="0" kern="1200" baseline="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rate of recurrent </a:t>
            </a:r>
            <a:r>
              <a:rPr lang="en-US" sz="1200" b="1" i="0" kern="1200" dirty="0" smtClean="0">
                <a:solidFill>
                  <a:schemeClr val="tx1"/>
                </a:solidFill>
                <a:effectLst/>
                <a:latin typeface="+mn-lt"/>
                <a:ea typeface="+mn-ea"/>
                <a:cs typeface="+mn-cs"/>
              </a:rPr>
              <a:t>venous thromboembolism</a:t>
            </a:r>
            <a:r>
              <a:rPr lang="en-US" sz="1200" b="0" i="0" kern="1200" dirty="0" smtClean="0">
                <a:solidFill>
                  <a:schemeClr val="tx1"/>
                </a:solidFill>
                <a:effectLst/>
                <a:latin typeface="+mn-lt"/>
                <a:ea typeface="+mn-ea"/>
                <a:cs typeface="+mn-cs"/>
              </a:rPr>
              <a:t> was lower but the rate of major bleeding was higher with </a:t>
            </a:r>
            <a:r>
              <a:rPr lang="en-US" sz="1200" b="1" i="0" kern="1200" dirty="0" err="1" smtClean="0">
                <a:solidFill>
                  <a:schemeClr val="tx1"/>
                </a:solidFill>
                <a:effectLst/>
                <a:latin typeface="+mn-lt"/>
                <a:ea typeface="+mn-ea"/>
                <a:cs typeface="+mn-cs"/>
              </a:rPr>
              <a:t>edoxaban</a:t>
            </a:r>
            <a:r>
              <a:rPr lang="en-US" sz="1200" b="0" i="0" kern="1200" dirty="0" smtClean="0">
                <a:solidFill>
                  <a:schemeClr val="tx1"/>
                </a:solidFill>
                <a:effectLst/>
                <a:latin typeface="+mn-lt"/>
                <a:ea typeface="+mn-ea"/>
                <a:cs typeface="+mn-cs"/>
              </a:rPr>
              <a:t> than with </a:t>
            </a:r>
            <a:r>
              <a:rPr lang="en-US" sz="1200" b="0" i="0" kern="1200" dirty="0" err="1" smtClean="0">
                <a:solidFill>
                  <a:schemeClr val="tx1"/>
                </a:solidFill>
                <a:effectLst/>
                <a:latin typeface="+mn-lt"/>
                <a:ea typeface="+mn-ea"/>
                <a:cs typeface="+mn-cs"/>
              </a:rPr>
              <a:t>dalteparin</a:t>
            </a:r>
            <a:r>
              <a:rPr lang="en-US" sz="1200" b="0" i="0" kern="1200" dirty="0" smtClean="0">
                <a:solidFill>
                  <a:schemeClr val="tx1"/>
                </a:solidFill>
                <a:effectLst/>
                <a:latin typeface="+mn-lt"/>
                <a:ea typeface="+mn-ea"/>
                <a:cs typeface="+mn-cs"/>
              </a:rPr>
              <a:t>.</a:t>
            </a:r>
            <a:endParaRPr lang="fr-BE" sz="1200" b="0" i="0" kern="1200" baseline="0" dirty="0" smtClean="0">
              <a:solidFill>
                <a:schemeClr val="tx1"/>
              </a:solidFill>
              <a:effectLst/>
              <a:latin typeface="+mn-lt"/>
              <a:ea typeface="+mn-ea"/>
              <a:cs typeface="+mn-cs"/>
            </a:endParaRPr>
          </a:p>
          <a:p>
            <a:endParaRPr lang="fr-BE"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54</a:t>
            </a:fld>
            <a:endParaRPr lang="fr-BE"/>
          </a:p>
        </p:txBody>
      </p:sp>
    </p:spTree>
    <p:extLst>
      <p:ext uri="{BB962C8B-B14F-4D97-AF65-F5344CB8AC3E}">
        <p14:creationId xmlns:p14="http://schemas.microsoft.com/office/powerpoint/2010/main" val="243391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tx1"/>
                </a:solidFill>
                <a:effectLst/>
                <a:latin typeface="Times New Roman" pitchFamily="18" charset="0"/>
                <a:ea typeface="+mn-ea"/>
                <a:cs typeface="+mn-cs"/>
              </a:rPr>
              <a:t>On June 23, 2017, the U.S. Food and Drug Administration approved </a:t>
            </a:r>
            <a:r>
              <a:rPr lang="en-US" sz="1000" b="0" i="0" kern="1200" dirty="0" err="1" smtClean="0">
                <a:solidFill>
                  <a:schemeClr val="tx1"/>
                </a:solidFill>
                <a:effectLst/>
                <a:latin typeface="Times New Roman" pitchFamily="18" charset="0"/>
                <a:ea typeface="+mn-ea"/>
                <a:cs typeface="+mn-cs"/>
              </a:rPr>
              <a:t>betrixaban</a:t>
            </a:r>
            <a:r>
              <a:rPr lang="en-US" sz="1000" b="0" i="0" kern="1200" dirty="0" smtClean="0">
                <a:solidFill>
                  <a:schemeClr val="tx1"/>
                </a:solidFill>
                <a:effectLst/>
                <a:latin typeface="Times New Roman" pitchFamily="18" charset="0"/>
                <a:ea typeface="+mn-ea"/>
                <a:cs typeface="+mn-cs"/>
              </a:rPr>
              <a:t> (BEVYXXA, Portola) for the prophylaxis of venous thromboembolism (VTE) in adult patients hospitalized for an acute medical illness who are at risk for thromboembolic complications due to moderate or severe restricted mobility and other risk factors for VTE.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000" b="0" i="0" kern="1200" baseline="0" dirty="0" smtClean="0">
                <a:solidFill>
                  <a:schemeClr val="tx1"/>
                </a:solidFill>
                <a:effectLst/>
                <a:latin typeface="Times New Roman" pitchFamily="18" charset="0"/>
                <a:ea typeface="+mn-ea"/>
                <a:cs typeface="+mn-cs"/>
              </a:rPr>
              <a:t>Refus EMA en juillet 2018 </a:t>
            </a:r>
            <a:endParaRPr lang="fr-BE" sz="1000" baseline="0" dirty="0" smtClean="0"/>
          </a:p>
          <a:p>
            <a:endParaRPr lang="fr-BE" sz="1000"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4</a:t>
            </a:fld>
            <a:endParaRPr lang="fr-BE"/>
          </a:p>
        </p:txBody>
      </p:sp>
    </p:spTree>
    <p:extLst>
      <p:ext uri="{BB962C8B-B14F-4D97-AF65-F5344CB8AC3E}">
        <p14:creationId xmlns:p14="http://schemas.microsoft.com/office/powerpoint/2010/main" val="76395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Ces médicaments</a:t>
            </a:r>
            <a:r>
              <a:rPr lang="fr-BE" baseline="0" dirty="0" smtClean="0"/>
              <a:t> occupent une place de plus en plus importante en pratique clinique. Nous avons actuellement plus de patients sous AOD que sous AVK. Trois AOD font partie du top 20 des médicaments impliqués dans les dépenses de l’INAMI pour le secteur ambulatoire. </a:t>
            </a:r>
          </a:p>
          <a:p>
            <a:endParaRPr lang="fr-BE" baseline="0" dirty="0" smtClean="0"/>
          </a:p>
          <a:p>
            <a:r>
              <a:rPr lang="fr-BE" baseline="0" dirty="0" smtClean="0"/>
              <a:t>Boite de 98 comprimés </a:t>
            </a:r>
            <a:r>
              <a:rPr lang="fr-BE" baseline="0" dirty="0" err="1" smtClean="0"/>
              <a:t>Xarelto</a:t>
            </a:r>
            <a:r>
              <a:rPr lang="fr-BE" baseline="0" dirty="0" smtClean="0"/>
              <a:t> = 250 euros (15 euros à charge du patient)</a:t>
            </a:r>
          </a:p>
          <a:p>
            <a:r>
              <a:rPr lang="fr-BE" baseline="0" dirty="0" smtClean="0"/>
              <a:t>Boite de 100 comprimés Sintrom = 7 euros (&lt;1 euro à charge du patient)</a:t>
            </a:r>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9F77-63CF-4548-90E7-22241D21EA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11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Et le cas de Jeanne est loin d’être isolé.</a:t>
            </a:r>
            <a:r>
              <a:rPr lang="fr-BE" baseline="0" dirty="0" smtClean="0"/>
              <a:t> Dans cette étude réalisée  en 2013-2014 aux Etats-Unis, le </a:t>
            </a:r>
            <a:r>
              <a:rPr lang="fr-BE" baseline="0" dirty="0" err="1" smtClean="0"/>
              <a:t>rivaroxaban</a:t>
            </a:r>
            <a:r>
              <a:rPr lang="fr-BE" baseline="0" dirty="0" smtClean="0"/>
              <a:t> et le </a:t>
            </a:r>
            <a:r>
              <a:rPr lang="fr-BE" baseline="0" dirty="0" err="1" smtClean="0"/>
              <a:t>dabigatran</a:t>
            </a:r>
            <a:r>
              <a:rPr lang="fr-BE" baseline="0" dirty="0" smtClean="0"/>
              <a:t> font partie des médicaments les plus souvent impliqués dans des admissions aux urgences. Chez nous en Belgique, la prescription des AOD a été analysée en détail chez des patients hospitalisés. 1 patient sur 2 présentait une prescription inappropriée si l’on considère tout un ensemble de critères, comme….</a:t>
            </a:r>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F9F77-63CF-4548-90E7-22241D21EA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40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BE" dirty="0" smtClean="0"/>
              <a:t>AMPLIFY-EXT : </a:t>
            </a:r>
            <a:r>
              <a:rPr lang="fr-BE" dirty="0" err="1" smtClean="0"/>
              <a:t>apixaban</a:t>
            </a:r>
            <a:r>
              <a:rPr lang="fr-BE" dirty="0" smtClean="0"/>
              <a:t> 2,5mg 2x/j ou 5mg 2x/jour vs placebo pendant 1 an après 6-12 mois de traitement initial. Résultats : ↓ risque de récurrence TEV sans </a:t>
            </a:r>
            <a:r>
              <a:rPr lang="fr-BE" dirty="0" smtClean="0">
                <a:sym typeface="Wingdings"/>
              </a:rPr>
              <a:t> saignement.</a:t>
            </a:r>
          </a:p>
          <a:p>
            <a:pPr lvl="1"/>
            <a:r>
              <a:rPr lang="fr-BE" dirty="0" smtClean="0">
                <a:sym typeface="Wingdings"/>
              </a:rPr>
              <a:t>EINSTEIN CHOICE: </a:t>
            </a:r>
            <a:r>
              <a:rPr lang="fr-BE" dirty="0" err="1" smtClean="0">
                <a:sym typeface="Wingdings"/>
              </a:rPr>
              <a:t>rivaroxaban</a:t>
            </a:r>
            <a:r>
              <a:rPr lang="fr-BE" dirty="0" smtClean="0">
                <a:sym typeface="Wingdings"/>
              </a:rPr>
              <a:t> 20mg vs 10mg vs ASA 100mg  dans la prévention secondaire TEV après 6 mois de traitement (jusque 12 mois). Résultats: Riva 10mg et 20mg &gt; ASA 100mg dans la P2 TEV sans  saignement</a:t>
            </a:r>
          </a:p>
          <a:p>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10</a:t>
            </a:fld>
            <a:endParaRPr lang="fr-BE"/>
          </a:p>
        </p:txBody>
      </p:sp>
    </p:spTree>
    <p:extLst>
      <p:ext uri="{BB962C8B-B14F-4D97-AF65-F5344CB8AC3E}">
        <p14:creationId xmlns:p14="http://schemas.microsoft.com/office/powerpoint/2010/main" val="272986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17</a:t>
            </a:fld>
            <a:endParaRPr lang="fr-BE"/>
          </a:p>
        </p:txBody>
      </p:sp>
    </p:spTree>
    <p:extLst>
      <p:ext uri="{BB962C8B-B14F-4D97-AF65-F5344CB8AC3E}">
        <p14:creationId xmlns:p14="http://schemas.microsoft.com/office/powerpoint/2010/main" val="117085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latin typeface="Calibri" panose="020F0502020204030204" pitchFamily="34" charset="0"/>
                <a:cs typeface="Arial" panose="020B0604020202020204" pitchFamily="34" charset="0"/>
              </a:rPr>
              <a:t>Liaison spécifique (affinité 300x </a:t>
            </a:r>
            <a:r>
              <a:rPr lang="fr-BE" sz="1200" dirty="0" err="1" smtClean="0">
                <a:latin typeface="Calibri" panose="020F0502020204030204" pitchFamily="34" charset="0"/>
                <a:cs typeface="Arial" panose="020B0604020202020204" pitchFamily="34" charset="0"/>
              </a:rPr>
              <a:t>dabigatran</a:t>
            </a:r>
            <a:r>
              <a:rPr lang="fr-BE" sz="1200" dirty="0" smtClean="0">
                <a:latin typeface="Calibri" panose="020F0502020204030204" pitchFamily="34" charset="0"/>
                <a:cs typeface="Arial" panose="020B0604020202020204" pitchFamily="34" charset="0"/>
              </a:rPr>
              <a:t>-thrombine)</a:t>
            </a:r>
            <a:endParaRPr lang="en-US" sz="1200" dirty="0" smtClean="0">
              <a:latin typeface="Calibri" panose="020F0502020204030204" pitchFamily="34" charset="0"/>
              <a:cs typeface="Arial" panose="020B0604020202020204" pitchFamily="34" charset="0"/>
            </a:endParaRPr>
          </a:p>
          <a:p>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25</a:t>
            </a:fld>
            <a:endParaRPr lang="fr-BE"/>
          </a:p>
        </p:txBody>
      </p:sp>
    </p:spTree>
    <p:extLst>
      <p:ext uri="{BB962C8B-B14F-4D97-AF65-F5344CB8AC3E}">
        <p14:creationId xmlns:p14="http://schemas.microsoft.com/office/powerpoint/2010/main" val="1069264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Perfusions consécutives 5-10 minutes chacune</a:t>
            </a:r>
            <a:r>
              <a:rPr lang="fr-BE" baseline="0" dirty="0" smtClean="0"/>
              <a:t> , ou deux injections en bolus</a:t>
            </a:r>
            <a:endParaRPr lang="en-US" dirty="0" smtClean="0"/>
          </a:p>
          <a:p>
            <a:r>
              <a:rPr lang="en-US" dirty="0" smtClean="0"/>
              <a:t>Anti-</a:t>
            </a:r>
            <a:r>
              <a:rPr lang="en-US" dirty="0" err="1" smtClean="0"/>
              <a:t>idarucizumab</a:t>
            </a:r>
            <a:r>
              <a:rPr lang="en-US" dirty="0" smtClean="0"/>
              <a:t> antibodies were detected in 28 of the 501 patients who could be assessed (5.6%). Of those 28 patients, 19 tested positive for preexisting antibodies that were cross-reactive with </a:t>
            </a:r>
            <a:r>
              <a:rPr lang="en-US" dirty="0" err="1" smtClean="0"/>
              <a:t>idarucizumab</a:t>
            </a:r>
            <a:r>
              <a:rPr lang="en-US" dirty="0" smtClean="0"/>
              <a:t> before its administration, and 9 had antibodies that developed during treatment. The antibody titers were generally low (median, 4; interquartile range, 2 to 8), and the preexisting antibodies had no detectable effect on </a:t>
            </a:r>
            <a:r>
              <a:rPr lang="en-US" dirty="0" err="1" smtClean="0"/>
              <a:t>idarucizumab</a:t>
            </a:r>
            <a:r>
              <a:rPr lang="en-US" dirty="0" smtClean="0"/>
              <a:t> activity</a:t>
            </a:r>
            <a:endParaRPr lang="en-US" dirty="0"/>
          </a:p>
        </p:txBody>
      </p:sp>
      <p:sp>
        <p:nvSpPr>
          <p:cNvPr id="4" name="Espace réservé du numéro de diapositive 3"/>
          <p:cNvSpPr>
            <a:spLocks noGrp="1"/>
          </p:cNvSpPr>
          <p:nvPr>
            <p:ph type="sldNum" sz="quarter" idx="10"/>
          </p:nvPr>
        </p:nvSpPr>
        <p:spPr/>
        <p:txBody>
          <a:bodyPr/>
          <a:lstStyle/>
          <a:p>
            <a:fld id="{9084443E-5A3E-405D-B191-C4651BA635D5}" type="slidenum">
              <a:rPr lang="fr-BE" smtClean="0"/>
              <a:t>26</a:t>
            </a:fld>
            <a:endParaRPr lang="fr-BE"/>
          </a:p>
        </p:txBody>
      </p:sp>
    </p:spTree>
    <p:extLst>
      <p:ext uri="{BB962C8B-B14F-4D97-AF65-F5344CB8AC3E}">
        <p14:creationId xmlns:p14="http://schemas.microsoft.com/office/powerpoint/2010/main" val="126286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D4BA3DB6-46BB-46E8-B5D0-3400E9FA64E2}" type="datetime1">
              <a:rPr lang="fr-BE" smtClean="0"/>
              <a:t>22/11/2018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50620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94BF6AC-0D92-4B90-BEEF-5B9313688211}" type="datetime1">
              <a:rPr lang="fr-BE" smtClean="0"/>
              <a:t>22/11/2018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224274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004C65F-DA50-41DB-A6BA-C7803D1A8197}" type="datetime1">
              <a:rPr lang="fr-BE" smtClean="0"/>
              <a:t>22/11/2018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229283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1E24BD-E28A-4FAB-82D2-FF9092090A0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247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1F772-483D-4A62-A4B3-DD4BBD28C4B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38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61A08E-E13A-4907-BBF6-25524AF5327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26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426A96-08EF-4151-AB47-80730712FB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45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5F2AA0-68D4-45CE-B4C2-3B8DDD6DD3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31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704782-CC78-48D6-AE86-3E5B303A756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49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306FBC-ABEA-4F29-A8BB-2CD69424A3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444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DCB596-951B-4C9E-B5B5-427DAEC6A02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64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CDB6D2D-4B8D-44D4-91ED-2FC54A452D36}" type="datetime1">
              <a:rPr lang="fr-BE" smtClean="0"/>
              <a:t>22/11/2018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1680964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9D527F-D75F-4A0B-ACB6-F0B155FE5A6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77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E16995-9958-4AB5-A26E-E2FB036DA5B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939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0399FF-E1EC-4E26-9FB3-85E27F65D4E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98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1E24BD-E28A-4FAB-82D2-FF9092090A0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165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1F772-483D-4A62-A4B3-DD4BBD28C4B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923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61A08E-E13A-4907-BBF6-25524AF5327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92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426A96-08EF-4151-AB47-80730712FB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283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5F2AA0-68D4-45CE-B4C2-3B8DDD6DD3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854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704782-CC78-48D6-AE86-3E5B303A756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629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306FBC-ABEA-4F29-A8BB-2CD69424A3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0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B407F48-9922-4223-B5B9-31F140205D2A}" type="datetime1">
              <a:rPr lang="fr-BE" smtClean="0"/>
              <a:t>22/11/2018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271064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DCB596-951B-4C9E-B5B5-427DAEC6A02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115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9D527F-D75F-4A0B-ACB6-F0B155FE5A6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547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E16995-9958-4AB5-A26E-E2FB036DA5B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696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0399FF-E1EC-4E26-9FB3-85E27F65D4E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597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D5EE85-10CC-4771-8A7A-5729A9B1097D}"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0960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9F0BC-200E-4609-8E2F-7F858A17014D}"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5536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E0740-E37A-4BBB-AD28-7B9C7111C263}"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4479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D1F53-38FE-4CC0-90BD-4570300D89A7}"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332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0060B3-5041-45B6-A520-AF416D138991}"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2859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40BEAB-5F9B-4FAF-8056-0FD8BBDA2C74}"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802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3DEDE079-D51D-4B57-8BEC-2D69AF7329BA}" type="datetime1">
              <a:rPr lang="fr-BE" smtClean="0"/>
              <a:t>22/11/2018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2416411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43F7E0-A64B-4548-A288-77AE2E5B4B0E}"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037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494FF-E5BB-48F3-8EE7-1F9E143A4998}"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6052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D531D1-12A6-4890-9E8E-129DFEA06C47}"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197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2737C6-F726-4FC5-9523-1EEDFBD0EFAC}"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1862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8416D3-D3CF-4709-AD95-5BFDE4B7C638}"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328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501E4A6-C5C2-4B65-9961-410CCE7273B9}" type="datetime1">
              <a:rPr lang="fr-BE" smtClean="0"/>
              <a:t>22/11/2018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15576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C83E4043-0139-4474-A463-4DAC8ADE4361}" type="datetime1">
              <a:rPr lang="fr-BE" smtClean="0"/>
              <a:t>22/11/2018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367618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8DADE5-6C36-430E-9A55-91378E211225}" type="datetime1">
              <a:rPr lang="fr-BE" smtClean="0"/>
              <a:t>22/11/2018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235538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B04313-BC17-4678-B7DB-0598600F5EBD}" type="datetime1">
              <a:rPr lang="fr-BE" smtClean="0"/>
              <a:t>22/11/2018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265597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C73241-9E24-45E8-A4CF-8A0F9AD99F1C}" type="datetime1">
              <a:rPr lang="fr-BE" smtClean="0"/>
              <a:t>22/11/2018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4854086-EDB3-4A32-9E14-6B1617A59526}" type="slidenum">
              <a:rPr lang="fr-BE" smtClean="0"/>
              <a:t>‹N°›</a:t>
            </a:fld>
            <a:endParaRPr lang="fr-BE"/>
          </a:p>
        </p:txBody>
      </p:sp>
    </p:spTree>
    <p:extLst>
      <p:ext uri="{BB962C8B-B14F-4D97-AF65-F5344CB8AC3E}">
        <p14:creationId xmlns:p14="http://schemas.microsoft.com/office/powerpoint/2010/main" val="213166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A9AF3-C7F9-498F-8254-33E7687BB334}" type="datetime1">
              <a:rPr lang="fr-BE" smtClean="0"/>
              <a:t>22/11/2018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54086-EDB3-4A32-9E14-6B1617A59526}" type="slidenum">
              <a:rPr lang="fr-BE" smtClean="0"/>
              <a:t>‹N°›</a:t>
            </a:fld>
            <a:endParaRPr lang="fr-BE"/>
          </a:p>
        </p:txBody>
      </p:sp>
    </p:spTree>
    <p:extLst>
      <p:ext uri="{BB962C8B-B14F-4D97-AF65-F5344CB8AC3E}">
        <p14:creationId xmlns:p14="http://schemas.microsoft.com/office/powerpoint/2010/main" val="1970865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2ACD5D-E34B-46F1-8E16-79E66B515C3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5496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2ACD5D-E34B-46F1-8E16-79E66B515C3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8893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987197-02D0-4103-A75A-6FC15A3BE852}" type="datetime1">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43007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bip.b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www-ncbi-nlm-nih-gov.proxy.bib.ucl.ac.be:2443/pubmed/2686783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journal.publications.chestnet.org/ss/guidelines.aspx" TargetMode="External"/><Relationship Id="rId3" Type="http://schemas.openxmlformats.org/officeDocument/2006/relationships/hyperlink" Target="http://www.uclmontgodinne.be/gorganimedical.php?action=servicedetail&amp;serviceid=143" TargetMode="External"/><Relationship Id="rId7" Type="http://schemas.openxmlformats.org/officeDocument/2006/relationships/hyperlink" Target="http://www.escardio.org/" TargetMode="External"/><Relationship Id="rId2" Type="http://schemas.openxmlformats.org/officeDocument/2006/relationships/hyperlink" Target="http://www.bsth.be/" TargetMode="External"/><Relationship Id="rId1" Type="http://schemas.openxmlformats.org/officeDocument/2006/relationships/slideLayout" Target="../slideLayouts/slideLayout2.xml"/><Relationship Id="rId6" Type="http://schemas.openxmlformats.org/officeDocument/2006/relationships/hyperlink" Target="http://ansm.sante.fr/Dossiers/Les-anticoagulants/Les-anticoagulants-en-France-Etudes-et-surveillance/(offset)/0" TargetMode="External"/><Relationship Id="rId5" Type="http://schemas.openxmlformats.org/officeDocument/2006/relationships/hyperlink" Target="https://www.thrombosisadviser.com/en/professionals/" TargetMode="External"/><Relationship Id="rId4" Type="http://schemas.openxmlformats.org/officeDocument/2006/relationships/hyperlink" Target="http://thrombosiscanada.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9796" y="2117923"/>
            <a:ext cx="7772400" cy="1470025"/>
          </a:xfrm>
        </p:spPr>
        <p:txBody>
          <a:bodyPr>
            <a:normAutofit/>
          </a:bodyPr>
          <a:lstStyle/>
          <a:p>
            <a:r>
              <a:rPr lang="fr-BE" sz="3000" dirty="0" smtClean="0"/>
              <a:t>GESTION DES ANTICOAGULANTS ORAUX DIRECTS EN PRATIQUE CLINIQUE</a:t>
            </a:r>
            <a:endParaRPr lang="fr-BE" sz="3000" dirty="0"/>
          </a:p>
        </p:txBody>
      </p:sp>
      <p:sp>
        <p:nvSpPr>
          <p:cNvPr id="3" name="Sous-titre 2"/>
          <p:cNvSpPr>
            <a:spLocks noGrp="1"/>
          </p:cNvSpPr>
          <p:nvPr>
            <p:ph type="subTitle" idx="1"/>
          </p:nvPr>
        </p:nvSpPr>
        <p:spPr>
          <a:xfrm>
            <a:off x="1115616" y="4437112"/>
            <a:ext cx="6858000" cy="2016224"/>
          </a:xfrm>
        </p:spPr>
        <p:txBody>
          <a:bodyPr>
            <a:normAutofit/>
          </a:bodyPr>
          <a:lstStyle/>
          <a:p>
            <a:pPr marL="1800000" algn="l"/>
            <a:r>
              <a:rPr lang="fr-BE" sz="2400" dirty="0" smtClean="0"/>
              <a:t>Ph Anne-Laure </a:t>
            </a:r>
            <a:r>
              <a:rPr lang="fr-BE" sz="2400" dirty="0" err="1" smtClean="0"/>
              <a:t>Sennesael</a:t>
            </a:r>
            <a:endParaRPr lang="fr-BE" sz="2400" dirty="0" smtClean="0"/>
          </a:p>
          <a:p>
            <a:pPr marL="1800000" algn="l"/>
            <a:r>
              <a:rPr lang="fr-BE" sz="2400" dirty="0" smtClean="0"/>
              <a:t>Ph Anne-Sophie </a:t>
            </a:r>
            <a:r>
              <a:rPr lang="fr-BE" sz="2400" dirty="0" err="1" smtClean="0"/>
              <a:t>Larock</a:t>
            </a:r>
            <a:endParaRPr lang="fr-BE" sz="2400" dirty="0" smtClean="0"/>
          </a:p>
          <a:p>
            <a:endParaRPr lang="fr-BE" sz="3900" dirty="0"/>
          </a:p>
          <a:p>
            <a:r>
              <a:rPr lang="fr-BE" sz="2000" dirty="0" smtClean="0"/>
              <a:t>Novembre 2018 - Luxembourg</a:t>
            </a:r>
          </a:p>
        </p:txBody>
      </p:sp>
      <p:sp>
        <p:nvSpPr>
          <p:cNvPr id="6" name="Espace réservé du numéro de diapositive 5"/>
          <p:cNvSpPr>
            <a:spLocks noGrp="1"/>
          </p:cNvSpPr>
          <p:nvPr>
            <p:ph type="sldNum" sz="quarter" idx="12"/>
          </p:nvPr>
        </p:nvSpPr>
        <p:spPr/>
        <p:txBody>
          <a:bodyPr/>
          <a:lstStyle/>
          <a:p>
            <a:fld id="{84854086-EDB3-4A32-9E14-6B1617A59526}" type="slidenum">
              <a:rPr lang="fr-BE" smtClean="0"/>
              <a:t>1</a:t>
            </a:fld>
            <a:endParaRPr lang="fr-BE" dirty="0"/>
          </a:p>
        </p:txBody>
      </p:sp>
      <p:pic>
        <p:nvPicPr>
          <p:cNvPr id="4" name="Image 3" descr="S:\Communication\0506_chu_ucl_namur\0002_jobs\identite_visuelle\supports_graphiques\e-mail_signature\logo_01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7834"/>
            <a:ext cx="1240155" cy="553403"/>
          </a:xfrm>
          <a:prstGeom prst="rect">
            <a:avLst/>
          </a:prstGeom>
          <a:noFill/>
          <a:ln>
            <a:noFill/>
          </a:ln>
        </p:spPr>
      </p:pic>
      <p:sp>
        <p:nvSpPr>
          <p:cNvPr id="7" name="Rectangle 6"/>
          <p:cNvSpPr/>
          <p:nvPr/>
        </p:nvSpPr>
        <p:spPr>
          <a:xfrm>
            <a:off x="395536" y="1916832"/>
            <a:ext cx="8280920" cy="187220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110" y="353336"/>
            <a:ext cx="1190625" cy="523875"/>
          </a:xfrm>
          <a:prstGeom prst="rect">
            <a:avLst/>
          </a:prstGeom>
        </p:spPr>
      </p:pic>
    </p:spTree>
    <p:extLst>
      <p:ext uri="{BB962C8B-B14F-4D97-AF65-F5344CB8AC3E}">
        <p14:creationId xmlns:p14="http://schemas.microsoft.com/office/powerpoint/2010/main" val="3026629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10</a:t>
            </a:fld>
            <a:endParaRPr lang="fr-BE"/>
          </a:p>
        </p:txBody>
      </p:sp>
      <p:graphicFrame>
        <p:nvGraphicFramePr>
          <p:cNvPr id="5" name="Tableau 4"/>
          <p:cNvGraphicFramePr>
            <a:graphicFrameLocks noGrp="1"/>
          </p:cNvGraphicFramePr>
          <p:nvPr>
            <p:extLst>
              <p:ext uri="{D42A27DB-BD31-4B8C-83A1-F6EECF244321}">
                <p14:modId xmlns:p14="http://schemas.microsoft.com/office/powerpoint/2010/main" val="2777554815"/>
              </p:ext>
            </p:extLst>
          </p:nvPr>
        </p:nvGraphicFramePr>
        <p:xfrm>
          <a:off x="545379" y="1283277"/>
          <a:ext cx="8131076" cy="4784287"/>
        </p:xfrm>
        <a:graphic>
          <a:graphicData uri="http://schemas.openxmlformats.org/drawingml/2006/table">
            <a:tbl>
              <a:tblPr firstRow="1" bandRow="1">
                <a:tableStyleId>{5940675A-B579-460E-94D1-54222C63F5DA}</a:tableStyleId>
              </a:tblPr>
              <a:tblGrid>
                <a:gridCol w="2032769">
                  <a:extLst>
                    <a:ext uri="{9D8B030D-6E8A-4147-A177-3AD203B41FA5}">
                      <a16:colId xmlns:a16="http://schemas.microsoft.com/office/drawing/2014/main" xmlns="" val="20001"/>
                    </a:ext>
                  </a:extLst>
                </a:gridCol>
                <a:gridCol w="2032769">
                  <a:extLst>
                    <a:ext uri="{9D8B030D-6E8A-4147-A177-3AD203B41FA5}">
                      <a16:colId xmlns:a16="http://schemas.microsoft.com/office/drawing/2014/main" xmlns="" val="20002"/>
                    </a:ext>
                  </a:extLst>
                </a:gridCol>
                <a:gridCol w="2032769">
                  <a:extLst>
                    <a:ext uri="{9D8B030D-6E8A-4147-A177-3AD203B41FA5}">
                      <a16:colId xmlns:a16="http://schemas.microsoft.com/office/drawing/2014/main" xmlns="" val="20003"/>
                    </a:ext>
                  </a:extLst>
                </a:gridCol>
                <a:gridCol w="2032769">
                  <a:extLst>
                    <a:ext uri="{9D8B030D-6E8A-4147-A177-3AD203B41FA5}">
                      <a16:colId xmlns:a16="http://schemas.microsoft.com/office/drawing/2014/main" xmlns="" val="20004"/>
                    </a:ext>
                  </a:extLst>
                </a:gridCol>
              </a:tblGrid>
              <a:tr h="571187">
                <a:tc>
                  <a:txBody>
                    <a:bodyPr/>
                    <a:lstStyle/>
                    <a:p>
                      <a:pPr algn="ctr"/>
                      <a:r>
                        <a:rPr lang="fr-BE" dirty="0" err="1" smtClean="0"/>
                        <a:t>Pradaxa</a:t>
                      </a:r>
                      <a:r>
                        <a:rPr lang="fr-BE" dirty="0" smtClean="0"/>
                        <a:t>®</a:t>
                      </a:r>
                    </a:p>
                    <a:p>
                      <a:pPr algn="ctr"/>
                      <a:r>
                        <a:rPr lang="fr-BE" sz="1200" dirty="0" smtClean="0"/>
                        <a:t>(</a:t>
                      </a:r>
                      <a:r>
                        <a:rPr lang="fr-BE" sz="1200" dirty="0" err="1" smtClean="0"/>
                        <a:t>dabigatran</a:t>
                      </a:r>
                      <a:r>
                        <a:rPr lang="fr-BE" sz="1200" dirty="0" smtClean="0"/>
                        <a:t> </a:t>
                      </a:r>
                      <a:r>
                        <a:rPr lang="fr-BE" sz="1200" dirty="0" err="1" smtClean="0"/>
                        <a:t>étexilate</a:t>
                      </a:r>
                      <a:r>
                        <a:rPr lang="fr-BE" sz="12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err="1" smtClean="0"/>
                        <a:t>Xarelto</a:t>
                      </a:r>
                      <a:r>
                        <a:rPr lang="fr-BE" dirty="0" smtClean="0"/>
                        <a:t>®</a:t>
                      </a:r>
                    </a:p>
                    <a:p>
                      <a:pPr algn="ctr"/>
                      <a:r>
                        <a:rPr lang="fr-BE" sz="1200" dirty="0" smtClean="0"/>
                        <a:t>(</a:t>
                      </a:r>
                      <a:r>
                        <a:rPr lang="fr-BE" sz="1200" dirty="0" err="1" smtClean="0"/>
                        <a:t>rivaroxaban</a:t>
                      </a:r>
                      <a:r>
                        <a:rPr lang="fr-BE" sz="12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err="1" smtClean="0"/>
                        <a:t>Eliquis</a:t>
                      </a:r>
                      <a:r>
                        <a:rPr lang="fr-BE" dirty="0" smtClean="0"/>
                        <a:t>®</a:t>
                      </a:r>
                    </a:p>
                    <a:p>
                      <a:pPr algn="ctr"/>
                      <a:r>
                        <a:rPr lang="fr-BE" sz="1200" dirty="0" smtClean="0"/>
                        <a:t>(</a:t>
                      </a:r>
                      <a:r>
                        <a:rPr lang="fr-BE" sz="1200" dirty="0" err="1" smtClean="0"/>
                        <a:t>apixaban</a:t>
                      </a:r>
                      <a:r>
                        <a:rPr lang="fr-BE" sz="1200" dirty="0" smtClean="0"/>
                        <a:t>)</a:t>
                      </a:r>
                    </a:p>
                  </a:txBody>
                  <a:tcPr/>
                </a:tc>
                <a:tc>
                  <a:txBody>
                    <a:bodyPr/>
                    <a:lstStyle/>
                    <a:p>
                      <a:pPr algn="ctr"/>
                      <a:r>
                        <a:rPr lang="fr-BE" sz="1800" dirty="0" err="1" smtClean="0"/>
                        <a:t>Lixiana</a:t>
                      </a:r>
                      <a:r>
                        <a:rPr lang="fr-BE" sz="1800" dirty="0" smtClean="0"/>
                        <a:t>®</a:t>
                      </a:r>
                    </a:p>
                    <a:p>
                      <a:pPr algn="ctr"/>
                      <a:r>
                        <a:rPr lang="fr-BE" sz="1200" dirty="0" smtClean="0"/>
                        <a:t>(</a:t>
                      </a:r>
                      <a:r>
                        <a:rPr lang="fr-BE" sz="1200" dirty="0" err="1" smtClean="0"/>
                        <a:t>edoxaban</a:t>
                      </a:r>
                      <a:r>
                        <a:rPr lang="fr-BE" sz="1200" dirty="0" smtClean="0"/>
                        <a:t>)</a:t>
                      </a:r>
                    </a:p>
                  </a:txBody>
                  <a:tcPr/>
                </a:tc>
                <a:extLst>
                  <a:ext uri="{0D108BD9-81ED-4DB2-BD59-A6C34878D82A}">
                    <a16:rowId xmlns:a16="http://schemas.microsoft.com/office/drawing/2014/main" xmlns="" val="10000"/>
                  </a:ext>
                </a:extLst>
              </a:tr>
              <a:tr h="278392">
                <a:tc gridSpan="4">
                  <a:txBody>
                    <a:bodyPr/>
                    <a:lstStyle/>
                    <a:p>
                      <a:pPr algn="ctr"/>
                      <a:r>
                        <a:rPr lang="fr-BE" sz="1400" b="1" dirty="0" smtClean="0"/>
                        <a:t>Prévention AVC et embolies systémiques dans la FANV</a:t>
                      </a:r>
                      <a:endParaRPr lang="fr-BE" sz="1400" b="1" u="sng" dirty="0"/>
                    </a:p>
                  </a:txBody>
                  <a:tcPr>
                    <a:solidFill>
                      <a:schemeClr val="bg1">
                        <a:lumMod val="95000"/>
                      </a:schemeClr>
                    </a:solidFill>
                  </a:tcPr>
                </a:tc>
                <a:tc hMerge="1">
                  <a:txBody>
                    <a:bodyPr/>
                    <a:lstStyle/>
                    <a:p>
                      <a:pPr marL="0" indent="0">
                        <a:buFont typeface="Wingdings" pitchFamily="2" charset="2"/>
                        <a:buNone/>
                      </a:pPr>
                      <a:endParaRPr lang="fr-BE"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smtClean="0">
                        <a:ln>
                          <a:noFill/>
                        </a:ln>
                        <a:solidFill>
                          <a:prstClr val="black"/>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BE" sz="10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2863757436"/>
                  </a:ext>
                </a:extLst>
              </a:tr>
              <a:tr h="1454660">
                <a:tc>
                  <a:txBody>
                    <a:bodyPr/>
                    <a:lstStyle/>
                    <a:p>
                      <a:pPr marL="285750" indent="-285750">
                        <a:buFont typeface="Wingdings" pitchFamily="2" charset="2"/>
                        <a:buChar char="§"/>
                      </a:pPr>
                      <a:r>
                        <a:rPr lang="fr-BE" sz="1200" dirty="0" smtClean="0"/>
                        <a:t>150</a:t>
                      </a:r>
                      <a:r>
                        <a:rPr lang="fr-BE" sz="1200" baseline="0" dirty="0" smtClean="0"/>
                        <a:t> </a:t>
                      </a:r>
                      <a:r>
                        <a:rPr lang="fr-BE" sz="1200" dirty="0" smtClean="0"/>
                        <a:t>mg 2x/j </a:t>
                      </a:r>
                    </a:p>
                    <a:p>
                      <a:pPr marL="0" indent="0">
                        <a:buFont typeface="Wingdings" pitchFamily="2" charset="2"/>
                        <a:buNone/>
                      </a:pPr>
                      <a:endParaRPr lang="fr-BE" sz="1100" dirty="0" smtClean="0"/>
                    </a:p>
                    <a:p>
                      <a:pPr marL="285750" indent="-285750">
                        <a:spcAft>
                          <a:spcPts val="300"/>
                        </a:spcAft>
                        <a:buFont typeface="Wingdings" pitchFamily="2" charset="2"/>
                        <a:buChar char="§"/>
                      </a:pPr>
                      <a:r>
                        <a:rPr lang="fr-BE" sz="1200" dirty="0" smtClean="0"/>
                        <a:t>110</a:t>
                      </a:r>
                      <a:r>
                        <a:rPr lang="fr-BE" sz="1200" baseline="0" dirty="0" smtClean="0"/>
                        <a:t> </a:t>
                      </a:r>
                      <a:r>
                        <a:rPr lang="fr-BE" sz="1200" dirty="0" smtClean="0"/>
                        <a:t>mg 2x/j</a:t>
                      </a:r>
                      <a:r>
                        <a:rPr lang="fr-BE" sz="1200" baseline="0" dirty="0" smtClean="0"/>
                        <a:t> </a:t>
                      </a:r>
                    </a:p>
                    <a:p>
                      <a:pPr marL="0" indent="0">
                        <a:buFont typeface="Wingdings" pitchFamily="2" charset="2"/>
                        <a:buNone/>
                      </a:pPr>
                      <a:r>
                        <a:rPr lang="fr-BE" sz="1100" baseline="0" dirty="0" smtClean="0">
                          <a:sym typeface="Wingdings" pitchFamily="2" charset="2"/>
                        </a:rPr>
                        <a:t>         </a:t>
                      </a:r>
                      <a:r>
                        <a:rPr lang="fr-BE" sz="1100" baseline="0" dirty="0" smtClean="0"/>
                        <a:t>si &gt;80 ans ou </a:t>
                      </a:r>
                      <a:r>
                        <a:rPr lang="fr-BE" sz="1100" baseline="0" dirty="0" err="1" smtClean="0"/>
                        <a:t>verapamil</a:t>
                      </a:r>
                      <a:endParaRPr lang="fr-BE" sz="1100" baseline="0" dirty="0" smtClean="0"/>
                    </a:p>
                    <a:p>
                      <a:pPr marL="0" indent="0">
                        <a:buFont typeface="Wingdings" pitchFamily="2" charset="2"/>
                        <a:buNone/>
                      </a:pPr>
                      <a:r>
                        <a:rPr lang="fr-BE" sz="1100" baseline="0" dirty="0" smtClean="0"/>
                        <a:t>         selon balance TE/H si 75-80  </a:t>
                      </a:r>
                    </a:p>
                    <a:p>
                      <a:pPr marL="0" indent="0">
                        <a:buFont typeface="Wingdings" pitchFamily="2" charset="2"/>
                        <a:buNone/>
                      </a:pPr>
                      <a:r>
                        <a:rPr lang="fr-BE" sz="1100" baseline="0" dirty="0" smtClean="0"/>
                        <a:t>         ans ou </a:t>
                      </a:r>
                      <a:r>
                        <a:rPr lang="fr-BE" sz="1100" baseline="0" dirty="0" err="1" smtClean="0"/>
                        <a:t>CLcr</a:t>
                      </a:r>
                      <a:r>
                        <a:rPr lang="fr-BE" sz="1100" baseline="0" dirty="0" smtClean="0"/>
                        <a:t> 30-50 ml/min</a:t>
                      </a:r>
                      <a:endParaRPr lang="fr-BE" sz="1100" dirty="0"/>
                    </a:p>
                  </a:txBody>
                  <a:tcPr/>
                </a:tc>
                <a:tc>
                  <a:txBody>
                    <a:bodyPr/>
                    <a:lstStyle/>
                    <a:p>
                      <a:pPr marL="285750" indent="-285750">
                        <a:buFont typeface="Wingdings" pitchFamily="2" charset="2"/>
                        <a:buChar char="§"/>
                      </a:pPr>
                      <a:r>
                        <a:rPr lang="fr-BE" sz="1200" dirty="0" smtClean="0"/>
                        <a:t>20 mg 1x/j </a:t>
                      </a:r>
                    </a:p>
                    <a:p>
                      <a:pPr marL="0" indent="0">
                        <a:buFont typeface="Wingdings" pitchFamily="2" charset="2"/>
                        <a:buNone/>
                      </a:pPr>
                      <a:endParaRPr lang="fr-BE" sz="1100" dirty="0" smtClean="0"/>
                    </a:p>
                    <a:p>
                      <a:pPr marL="285750" indent="-285750">
                        <a:spcAft>
                          <a:spcPts val="300"/>
                        </a:spcAft>
                        <a:buFont typeface="Wingdings" pitchFamily="2" charset="2"/>
                        <a:buChar char="§"/>
                      </a:pPr>
                      <a:r>
                        <a:rPr lang="fr-BE" sz="1200" dirty="0" smtClean="0"/>
                        <a:t>15 mg 1x/j</a:t>
                      </a:r>
                      <a:r>
                        <a:rPr lang="fr-BE" sz="1200" baseline="0" dirty="0" smtClean="0"/>
                        <a:t> </a:t>
                      </a:r>
                    </a:p>
                    <a:p>
                      <a:pPr marL="0" indent="0">
                        <a:buFont typeface="Wingdings" pitchFamily="2" charset="2"/>
                        <a:buNone/>
                      </a:pPr>
                      <a:r>
                        <a:rPr lang="fr-BE" sz="1100" baseline="0" dirty="0" smtClean="0"/>
                        <a:t>          si </a:t>
                      </a:r>
                      <a:r>
                        <a:rPr lang="fr-BE" sz="1100" baseline="0" dirty="0" err="1" smtClean="0"/>
                        <a:t>CLcr</a:t>
                      </a:r>
                      <a:r>
                        <a:rPr lang="fr-BE" sz="1100" baseline="0" dirty="0" smtClean="0"/>
                        <a:t> CG 15-49ml/min</a:t>
                      </a:r>
                      <a:endParaRPr lang="fr-BE" sz="1100" dirty="0"/>
                    </a:p>
                  </a:txBody>
                  <a:tcPr/>
                </a:tc>
                <a:tc>
                  <a:txBody>
                    <a:bodyPr/>
                    <a:lstStyle/>
                    <a:p>
                      <a:pPr marL="285750" indent="-285750" algn="l">
                        <a:buFont typeface="Wingdings" pitchFamily="2" charset="2"/>
                        <a:buChar char="§"/>
                      </a:pPr>
                      <a:r>
                        <a:rPr lang="fr-BE" sz="1200" dirty="0" smtClean="0"/>
                        <a:t>5</a:t>
                      </a:r>
                      <a:r>
                        <a:rPr lang="fr-BE" sz="1200" baseline="0" dirty="0" smtClean="0"/>
                        <a:t> </a:t>
                      </a:r>
                      <a:r>
                        <a:rPr lang="fr-BE" sz="1200" dirty="0" smtClean="0"/>
                        <a:t>mg 2x/j</a:t>
                      </a:r>
                    </a:p>
                    <a:p>
                      <a:pPr marL="0" indent="0" algn="l">
                        <a:buFont typeface="Wingdings" pitchFamily="2" charset="2"/>
                        <a:buNone/>
                      </a:pPr>
                      <a:r>
                        <a:rPr lang="fr-BE" sz="1100" dirty="0" smtClean="0"/>
                        <a:t> </a:t>
                      </a:r>
                    </a:p>
                    <a:p>
                      <a:pPr marL="285750" marR="0" lvl="0" indent="-285750" algn="l" defTabSz="914400" rtl="0" eaLnBrk="1" fontAlgn="auto" latinLnBrk="0" hangingPunct="1">
                        <a:lnSpc>
                          <a:spcPct val="100000"/>
                        </a:lnSpc>
                        <a:spcBef>
                          <a:spcPts val="0"/>
                        </a:spcBef>
                        <a:spcAft>
                          <a:spcPts val="300"/>
                        </a:spcAft>
                        <a:buClrTx/>
                        <a:buSzTx/>
                        <a:buFont typeface="Wingdings" pitchFamily="2" charset="2"/>
                        <a:buChar char="§"/>
                        <a:tabLst/>
                        <a:defRPr/>
                      </a:pPr>
                      <a:r>
                        <a:rPr lang="fr-BE" sz="1200" dirty="0" smtClean="0"/>
                        <a:t>2,5</a:t>
                      </a:r>
                      <a:r>
                        <a:rPr lang="fr-BE" sz="1200" baseline="0" dirty="0" smtClean="0"/>
                        <a:t> mg 2x/j</a:t>
                      </a:r>
                      <a:r>
                        <a:rPr lang="fr-BE"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u="none" strike="noStrike" kern="1200" cap="none" spc="0" normalizeH="0" baseline="0" noProof="0" dirty="0" smtClean="0">
                          <a:ln>
                            <a:noFill/>
                          </a:ln>
                          <a:effectLst/>
                          <a:uLnTx/>
                          <a:uFillTx/>
                        </a:rPr>
                        <a:t>         si au – 2 caractéristiques: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u="none" strike="noStrike" kern="1200" cap="none" spc="0" normalizeH="0" baseline="0" noProof="0" dirty="0" smtClean="0">
                          <a:ln>
                            <a:noFill/>
                          </a:ln>
                          <a:effectLst/>
                          <a:uLnTx/>
                          <a:uFillTx/>
                        </a:rPr>
                        <a:t>         ≥80ans, ≤60kg ou </a:t>
                      </a:r>
                      <a:r>
                        <a:rPr kumimoji="0" lang="fr-BE" sz="1100" u="none" strike="noStrike" kern="1200" cap="none" spc="0" normalizeH="0" baseline="0" noProof="0" dirty="0" err="1" smtClean="0">
                          <a:ln>
                            <a:noFill/>
                          </a:ln>
                          <a:effectLst/>
                          <a:uLnTx/>
                          <a:uFillTx/>
                        </a:rPr>
                        <a:t>créat</a:t>
                      </a:r>
                      <a:r>
                        <a:rPr kumimoji="0" lang="fr-BE" sz="1100" u="none" strike="noStrike" kern="1200" cap="none" spc="0" normalizeH="0" baseline="0" noProof="0" dirty="0" smtClean="0">
                          <a:ln>
                            <a:noFill/>
                          </a:ln>
                          <a:effectLst/>
                          <a:uLnTx/>
                          <a:uFillTx/>
                        </a:rPr>
                        <a:t>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fr-BE" sz="1100" u="none" strike="noStrike" kern="1200" cap="none" spc="0" normalizeH="0" baseline="0" noProof="0" dirty="0" smtClean="0">
                          <a:ln>
                            <a:noFill/>
                          </a:ln>
                          <a:effectLst/>
                          <a:uLnTx/>
                          <a:uFillTx/>
                        </a:rPr>
                        <a:t>         sérique ≥ 1,5mg/dl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u="none" strike="noStrike" kern="1200" cap="none" spc="0" normalizeH="0" baseline="0" noProof="0" dirty="0" smtClean="0">
                          <a:ln>
                            <a:noFill/>
                          </a:ln>
                          <a:effectLst/>
                          <a:uLnTx/>
                          <a:uFillTx/>
                          <a:sym typeface="Wingdings" pitchFamily="2" charset="2"/>
                        </a:rPr>
                        <a:t>         s</a:t>
                      </a:r>
                      <a:r>
                        <a:rPr kumimoji="0" lang="fr-BE" sz="1100" u="none" strike="noStrike" kern="1200" cap="none" spc="0" normalizeH="0" baseline="0" noProof="0" dirty="0" smtClean="0">
                          <a:ln>
                            <a:noFill/>
                          </a:ln>
                          <a:effectLst/>
                          <a:uLnTx/>
                          <a:uFillTx/>
                        </a:rPr>
                        <a:t>i </a:t>
                      </a:r>
                      <a:r>
                        <a:rPr kumimoji="0" lang="fr-BE" sz="1100" u="none" strike="noStrike" kern="1200" cap="none" spc="0" normalizeH="0" baseline="0" noProof="0" dirty="0" err="1" smtClean="0">
                          <a:ln>
                            <a:noFill/>
                          </a:ln>
                          <a:effectLst/>
                          <a:uLnTx/>
                          <a:uFillTx/>
                        </a:rPr>
                        <a:t>CLcr</a:t>
                      </a:r>
                      <a:r>
                        <a:rPr kumimoji="0" lang="fr-BE" sz="1100" u="none" strike="noStrike" kern="1200" cap="none" spc="0" normalizeH="0" baseline="0" noProof="0" dirty="0" smtClean="0">
                          <a:ln>
                            <a:noFill/>
                          </a:ln>
                          <a:effectLst/>
                          <a:uLnTx/>
                          <a:uFillTx/>
                        </a:rPr>
                        <a:t> CG 15-29ml/min</a:t>
                      </a:r>
                      <a:endParaRPr kumimoji="0" lang="fr-BE" sz="11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60 mg 1x/j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BE"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Wingdings" pitchFamily="2" charset="2"/>
                        <a:buChar char="§"/>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30 mg 1x/j</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fr-BE" sz="1100" b="0" i="0" u="none" strike="noStrike" kern="1200" cap="none" spc="0" normalizeH="0" baseline="0" noProof="0" dirty="0" smtClean="0">
                          <a:ln>
                            <a:noFill/>
                          </a:ln>
                          <a:solidFill>
                            <a:prstClr val="black"/>
                          </a:solidFill>
                          <a:effectLst/>
                          <a:uLnTx/>
                          <a:uFillTx/>
                          <a:latin typeface="+mn-lt"/>
                          <a:ea typeface="+mn-ea"/>
                          <a:cs typeface="+mn-cs"/>
                        </a:rPr>
                        <a:t>      si </a:t>
                      </a:r>
                      <a:r>
                        <a:rPr lang="fr-BE" sz="1100" b="0" i="0" u="none" strike="noStrike" kern="1200" baseline="0" dirty="0" err="1" smtClean="0">
                          <a:solidFill>
                            <a:schemeClr val="tx1"/>
                          </a:solidFill>
                          <a:latin typeface="+mn-lt"/>
                          <a:ea typeface="+mn-ea"/>
                          <a:cs typeface="+mn-cs"/>
                        </a:rPr>
                        <a:t>CLcr</a:t>
                      </a:r>
                      <a:r>
                        <a:rPr lang="fr-BE" sz="1100" b="0" i="0" u="none" strike="noStrike" kern="1200" baseline="0" dirty="0" smtClean="0">
                          <a:solidFill>
                            <a:schemeClr val="tx1"/>
                          </a:solidFill>
                          <a:latin typeface="+mn-lt"/>
                          <a:ea typeface="+mn-ea"/>
                          <a:cs typeface="+mn-cs"/>
                        </a:rPr>
                        <a:t> 15-50ml/min, poids &lt;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100" b="0" i="0" u="none" strike="noStrike" kern="1200" baseline="0" dirty="0" smtClean="0">
                          <a:solidFill>
                            <a:schemeClr val="tx1"/>
                          </a:solidFill>
                          <a:latin typeface="+mn-lt"/>
                          <a:ea typeface="+mn-ea"/>
                          <a:cs typeface="+mn-cs"/>
                        </a:rPr>
                        <a:t>      60 kg ou association avec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100" b="0" i="0" u="none" strike="noStrike" kern="1200" baseline="0" dirty="0" smtClean="0">
                          <a:solidFill>
                            <a:schemeClr val="tx1"/>
                          </a:solidFill>
                          <a:latin typeface="+mn-lt"/>
                          <a:ea typeface="+mn-ea"/>
                          <a:cs typeface="+mn-cs"/>
                        </a:rPr>
                        <a:t>      ciclosporine, </a:t>
                      </a:r>
                      <a:r>
                        <a:rPr lang="fr-BE" sz="1100" b="0" i="0" u="none" strike="noStrike" kern="1200" baseline="0" dirty="0" err="1" smtClean="0">
                          <a:solidFill>
                            <a:schemeClr val="tx1"/>
                          </a:solidFill>
                          <a:latin typeface="+mn-lt"/>
                          <a:ea typeface="+mn-ea"/>
                          <a:cs typeface="+mn-cs"/>
                        </a:rPr>
                        <a:t>dronédarone</a:t>
                      </a:r>
                      <a:r>
                        <a:rPr lang="fr-BE" sz="11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100" b="0" i="0" u="none" strike="noStrike" kern="1200" baseline="0" dirty="0" smtClean="0">
                          <a:solidFill>
                            <a:schemeClr val="tx1"/>
                          </a:solidFill>
                          <a:latin typeface="+mn-lt"/>
                          <a:ea typeface="+mn-ea"/>
                          <a:cs typeface="+mn-cs"/>
                        </a:rPr>
                        <a:t>      </a:t>
                      </a:r>
                      <a:r>
                        <a:rPr lang="fr-BE" sz="1100" b="0" i="0" u="none" strike="noStrike" kern="1200" baseline="0" dirty="0" err="1" smtClean="0">
                          <a:solidFill>
                            <a:schemeClr val="tx1"/>
                          </a:solidFill>
                          <a:latin typeface="+mn-lt"/>
                          <a:ea typeface="+mn-ea"/>
                          <a:cs typeface="+mn-cs"/>
                        </a:rPr>
                        <a:t>ketoconazole</a:t>
                      </a:r>
                      <a:r>
                        <a:rPr lang="fr-BE" sz="1100" b="0" i="0" u="none" strike="noStrike" kern="1200" baseline="0" dirty="0" smtClean="0">
                          <a:solidFill>
                            <a:schemeClr val="tx1"/>
                          </a:solidFill>
                          <a:latin typeface="+mn-lt"/>
                          <a:ea typeface="+mn-ea"/>
                          <a:cs typeface="+mn-cs"/>
                        </a:rPr>
                        <a:t>, </a:t>
                      </a:r>
                      <a:r>
                        <a:rPr lang="fr-BE" sz="1100" b="0" i="0" u="none" strike="noStrike" kern="1200" baseline="0" dirty="0" err="1" smtClean="0">
                          <a:solidFill>
                            <a:schemeClr val="tx1"/>
                          </a:solidFill>
                          <a:latin typeface="+mn-lt"/>
                          <a:ea typeface="+mn-ea"/>
                          <a:cs typeface="+mn-cs"/>
                        </a:rPr>
                        <a:t>erythromycine</a:t>
                      </a:r>
                      <a:r>
                        <a:rPr lang="fr-BE" sz="1100" b="0" i="0" u="none" strike="noStrike" kern="1200" baseline="0" dirty="0" smtClean="0">
                          <a:solidFill>
                            <a:schemeClr val="tx1"/>
                          </a:solidFill>
                          <a:latin typeface="+mn-lt"/>
                          <a:ea typeface="+mn-ea"/>
                          <a:cs typeface="+mn-cs"/>
                        </a:rPr>
                        <a:t> </a:t>
                      </a:r>
                    </a:p>
                  </a:txBody>
                  <a:tcPr/>
                </a:tc>
                <a:extLst>
                  <a:ext uri="{0D108BD9-81ED-4DB2-BD59-A6C34878D82A}">
                    <a16:rowId xmlns:a16="http://schemas.microsoft.com/office/drawing/2014/main" xmlns="" val="10002"/>
                  </a:ext>
                </a:extLst>
              </a:tr>
              <a:tr h="288032">
                <a:tc gridSpan="4">
                  <a:txBody>
                    <a:bodyPr/>
                    <a:lstStyle/>
                    <a:p>
                      <a:pPr algn="ctr">
                        <a:defRPr/>
                      </a:pPr>
                      <a:r>
                        <a:rPr lang="fr-BE" sz="1400" b="1" dirty="0" smtClean="0"/>
                        <a:t>Traitement et prévention secondaire des TVP/EP</a:t>
                      </a:r>
                      <a:endParaRPr lang="fr-BE" sz="1400" b="1" dirty="0"/>
                    </a:p>
                  </a:txBody>
                  <a:tcPr>
                    <a:solidFill>
                      <a:schemeClr val="bg1">
                        <a:lumMod val="95000"/>
                      </a:schemeClr>
                    </a:solidFill>
                  </a:tcPr>
                </a:tc>
                <a:tc hMerge="1">
                  <a:txBody>
                    <a:bodyPr/>
                    <a:lstStyle/>
                    <a:p>
                      <a:pPr marL="0" indent="0">
                        <a:buFont typeface="Wingdings" pitchFamily="2" charset="2"/>
                        <a:buNone/>
                      </a:pPr>
                      <a:endParaRPr lang="fr-BE" sz="1000" dirty="0" smtClean="0"/>
                    </a:p>
                  </a:txBody>
                  <a:tcPr/>
                </a:tc>
                <a:tc hMerge="1">
                  <a:txBody>
                    <a:bodyPr/>
                    <a:lstStyle/>
                    <a:p>
                      <a:pPr algn="l"/>
                      <a:endParaRPr lang="fr-BE" sz="1000" dirty="0"/>
                    </a:p>
                  </a:txBody>
                  <a:tcPr/>
                </a:tc>
                <a:tc hMerge="1">
                  <a:txBody>
                    <a:bodyPr/>
                    <a:lstStyle/>
                    <a:p>
                      <a:endParaRPr lang="fr-BE" sz="1000" b="0" i="0" u="none" strike="noStrike" kern="1200" baseline="0" dirty="0" smtClean="0">
                        <a:solidFill>
                          <a:schemeClr val="tx1"/>
                        </a:solidFill>
                        <a:latin typeface="+mn-lt"/>
                        <a:ea typeface="+mn-ea"/>
                        <a:cs typeface="+mn-cs"/>
                      </a:endParaRPr>
                    </a:p>
                  </a:txBody>
                  <a:tcPr anchor="ctr"/>
                </a:tc>
                <a:extLst>
                  <a:ext uri="{0D108BD9-81ED-4DB2-BD59-A6C34878D82A}">
                    <a16:rowId xmlns:a16="http://schemas.microsoft.com/office/drawing/2014/main" xmlns="" val="772976466"/>
                  </a:ext>
                </a:extLst>
              </a:tr>
              <a:tr h="1869738">
                <a:tc>
                  <a:txBody>
                    <a:bodyPr/>
                    <a:lstStyle/>
                    <a:p>
                      <a:pPr algn="l"/>
                      <a:r>
                        <a:rPr lang="fr-BE" sz="1200" i="0" dirty="0" smtClean="0"/>
                        <a:t>HBPM thérapeutique pendant min </a:t>
                      </a:r>
                      <a:r>
                        <a:rPr lang="fr-BE" sz="1200" i="0" u="sng" dirty="0" smtClean="0"/>
                        <a:t>5 jours</a:t>
                      </a:r>
                      <a:r>
                        <a:rPr lang="fr-BE" sz="1200" i="0" u="sng" baseline="0" dirty="0" smtClean="0"/>
                        <a:t> </a:t>
                      </a:r>
                    </a:p>
                    <a:p>
                      <a:pPr algn="l"/>
                      <a:endParaRPr lang="fr-BE" sz="300" i="0" baseline="0" dirty="0" smtClean="0"/>
                    </a:p>
                    <a:p>
                      <a:pPr algn="l"/>
                      <a:r>
                        <a:rPr lang="fr-BE" sz="1200" i="0" baseline="0" dirty="0" smtClean="0"/>
                        <a:t>PUIS</a:t>
                      </a:r>
                    </a:p>
                    <a:p>
                      <a:pPr algn="l"/>
                      <a:endParaRPr lang="fr-BE" sz="400" i="0" baseline="0" dirty="0" smtClean="0"/>
                    </a:p>
                    <a:p>
                      <a:pPr marL="285750" indent="-285750">
                        <a:buFont typeface="Wingdings" pitchFamily="2" charset="2"/>
                        <a:buChar char="§"/>
                      </a:pPr>
                      <a:r>
                        <a:rPr lang="fr-BE" sz="1200" dirty="0" smtClean="0"/>
                        <a:t>150</a:t>
                      </a:r>
                      <a:r>
                        <a:rPr lang="fr-BE" sz="1200" baseline="0" dirty="0" smtClean="0"/>
                        <a:t> </a:t>
                      </a:r>
                      <a:r>
                        <a:rPr lang="fr-BE" sz="1200" dirty="0" smtClean="0"/>
                        <a:t>mg 2x/j </a:t>
                      </a:r>
                    </a:p>
                    <a:p>
                      <a:pPr marL="0" indent="0">
                        <a:buFont typeface="Wingdings" pitchFamily="2" charset="2"/>
                        <a:buNone/>
                      </a:pPr>
                      <a:endParaRPr lang="fr-BE" sz="500" dirty="0" smtClean="0"/>
                    </a:p>
                    <a:p>
                      <a:pPr marL="285750" indent="-285750">
                        <a:spcAft>
                          <a:spcPts val="300"/>
                        </a:spcAft>
                        <a:buFont typeface="Wingdings" pitchFamily="2" charset="2"/>
                        <a:buChar char="§"/>
                      </a:pPr>
                      <a:r>
                        <a:rPr lang="fr-BE" sz="1200" dirty="0" smtClean="0"/>
                        <a:t>110</a:t>
                      </a:r>
                      <a:r>
                        <a:rPr lang="fr-BE" sz="1200" baseline="0" dirty="0" smtClean="0"/>
                        <a:t> </a:t>
                      </a:r>
                      <a:r>
                        <a:rPr lang="fr-BE" sz="1200" dirty="0" smtClean="0"/>
                        <a:t>mg 2x/j</a:t>
                      </a:r>
                      <a:r>
                        <a:rPr lang="fr-BE" sz="1200" baseline="0" dirty="0" smtClean="0"/>
                        <a:t> </a:t>
                      </a:r>
                    </a:p>
                    <a:p>
                      <a:pPr marL="0" indent="0">
                        <a:buFont typeface="Wingdings" pitchFamily="2" charset="2"/>
                        <a:buNone/>
                      </a:pPr>
                      <a:r>
                        <a:rPr lang="fr-BE" sz="1200" baseline="0" dirty="0" smtClean="0">
                          <a:sym typeface="Wingdings" pitchFamily="2" charset="2"/>
                        </a:rPr>
                        <a:t>         </a:t>
                      </a:r>
                      <a:r>
                        <a:rPr lang="fr-BE" sz="1100" baseline="0" dirty="0" smtClean="0"/>
                        <a:t>si &gt;80 ans ou risque élevé  </a:t>
                      </a:r>
                    </a:p>
                    <a:p>
                      <a:pPr marL="0" indent="0">
                        <a:buFont typeface="Wingdings" pitchFamily="2" charset="2"/>
                        <a:buNone/>
                      </a:pPr>
                      <a:r>
                        <a:rPr lang="fr-BE" sz="1100" baseline="0" dirty="0" smtClean="0"/>
                        <a:t>          de saignement</a:t>
                      </a:r>
                    </a:p>
                    <a:p>
                      <a:pPr marL="0" indent="0">
                        <a:buFont typeface="Wingdings" pitchFamily="2" charset="2"/>
                        <a:buNone/>
                      </a:pPr>
                      <a:endParaRPr lang="fr-BE" sz="1100" i="0" dirty="0" smtClean="0"/>
                    </a:p>
                    <a:p>
                      <a:pPr algn="l"/>
                      <a:r>
                        <a:rPr lang="fr-BE" sz="1200" i="0" dirty="0" smtClean="0"/>
                        <a:t>Min 3 mois</a:t>
                      </a:r>
                      <a:endParaRPr lang="fr-BE" sz="1200" i="0" dirty="0"/>
                    </a:p>
                  </a:txBody>
                  <a:tcPr/>
                </a:tc>
                <a:tc>
                  <a:txBody>
                    <a:bodyPr/>
                    <a:lstStyle/>
                    <a:p>
                      <a:r>
                        <a:rPr lang="fr-BE" sz="1200" baseline="0" dirty="0" smtClean="0"/>
                        <a:t>15 mg 2x/j pendant </a:t>
                      </a:r>
                      <a:r>
                        <a:rPr lang="fr-BE" sz="1200" u="sng" baseline="0" dirty="0" smtClean="0"/>
                        <a:t>21 jours</a:t>
                      </a:r>
                    </a:p>
                    <a:p>
                      <a:endParaRPr lang="fr-BE" sz="400" baseline="0" dirty="0" smtClean="0"/>
                    </a:p>
                    <a:p>
                      <a:r>
                        <a:rPr lang="fr-BE" sz="1200" baseline="0" dirty="0" smtClean="0"/>
                        <a:t>PUIS</a:t>
                      </a:r>
                    </a:p>
                    <a:p>
                      <a:endParaRPr lang="fr-BE" sz="400" baseline="0" dirty="0" smtClean="0"/>
                    </a:p>
                    <a:p>
                      <a:pPr marL="171450" indent="-171450">
                        <a:buFont typeface="Wingdings" pitchFamily="2" charset="2"/>
                        <a:buChar char="§"/>
                      </a:pPr>
                      <a:r>
                        <a:rPr lang="fr-BE" sz="1200" dirty="0" smtClean="0"/>
                        <a:t>20 mg 1x/j </a:t>
                      </a:r>
                    </a:p>
                    <a:p>
                      <a:pPr marL="0" indent="0">
                        <a:buFont typeface="Wingdings" pitchFamily="2" charset="2"/>
                        <a:buNone/>
                      </a:pPr>
                      <a:endParaRPr lang="fr-BE" sz="500" dirty="0" smtClean="0"/>
                    </a:p>
                    <a:p>
                      <a:pPr marL="171450" indent="-171450">
                        <a:buFont typeface="Wingdings" pitchFamily="2" charset="2"/>
                        <a:buChar char="§"/>
                      </a:pPr>
                      <a:r>
                        <a:rPr lang="fr-BE" sz="1200" dirty="0" smtClean="0"/>
                        <a:t>15 mg 1x/j</a:t>
                      </a:r>
                      <a:r>
                        <a:rPr lang="fr-BE" sz="1200" baseline="0" dirty="0" smtClean="0"/>
                        <a:t> </a:t>
                      </a:r>
                    </a:p>
                    <a:p>
                      <a:pPr marL="0" indent="0">
                        <a:buFont typeface="Wingdings" pitchFamily="2" charset="2"/>
                        <a:buNone/>
                      </a:pPr>
                      <a:r>
                        <a:rPr lang="fr-BE" sz="1100" baseline="0" dirty="0" smtClean="0">
                          <a:sym typeface="Wingdings" pitchFamily="2" charset="2"/>
                        </a:rPr>
                        <a:t>      si </a:t>
                      </a:r>
                      <a:r>
                        <a:rPr lang="fr-BE" sz="1100" baseline="0" dirty="0" err="1" smtClean="0">
                          <a:sym typeface="Wingdings" pitchFamily="2" charset="2"/>
                        </a:rPr>
                        <a:t>CLcr</a:t>
                      </a:r>
                      <a:r>
                        <a:rPr lang="fr-BE" sz="1100" baseline="0" dirty="0" smtClean="0">
                          <a:sym typeface="Wingdings" pitchFamily="2" charset="2"/>
                        </a:rPr>
                        <a:t> </a:t>
                      </a:r>
                      <a:r>
                        <a:rPr lang="fr-BE" sz="1100" baseline="0" dirty="0" smtClean="0"/>
                        <a:t>CG 15-49 ml/min et    </a:t>
                      </a:r>
                    </a:p>
                    <a:p>
                      <a:pPr marL="0" indent="0">
                        <a:buFont typeface="Wingdings" pitchFamily="2" charset="2"/>
                        <a:buNone/>
                      </a:pPr>
                      <a:r>
                        <a:rPr lang="fr-BE" sz="1100" baseline="0" dirty="0" smtClean="0">
                          <a:sym typeface="Wingdings" pitchFamily="2" charset="2"/>
                        </a:rPr>
                        <a:t>      risque de saignement élevé </a:t>
                      </a:r>
                      <a:endParaRPr lang="fr-BE" sz="1100" baseline="0" dirty="0" smtClean="0"/>
                    </a:p>
                    <a:p>
                      <a:pPr marL="0" indent="0">
                        <a:buFont typeface="Wingdings" pitchFamily="2" charset="2"/>
                        <a:buNone/>
                      </a:pPr>
                      <a:endParaRPr lang="fr-BE" sz="500"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200" i="0" dirty="0" smtClean="0"/>
                        <a:t>3-6 mois</a:t>
                      </a:r>
                    </a:p>
                    <a:p>
                      <a:pPr marL="0" indent="0">
                        <a:buFont typeface="Wingdings" pitchFamily="2" charset="2"/>
                        <a:buNone/>
                      </a:pPr>
                      <a:endParaRPr lang="fr-BE" sz="1100" dirty="0" smtClean="0"/>
                    </a:p>
                    <a:p>
                      <a:pPr marL="0" indent="0">
                        <a:buFont typeface="Wingdings" pitchFamily="2" charset="2"/>
                        <a:buNone/>
                      </a:pPr>
                      <a:r>
                        <a:rPr lang="fr-BE" sz="1200" i="0" u="sng" baseline="0" dirty="0" smtClean="0"/>
                        <a:t>Prévention 2aire:</a:t>
                      </a:r>
                    </a:p>
                    <a:p>
                      <a:pPr marL="0" indent="0">
                        <a:buFont typeface="Wingdings" pitchFamily="2" charset="2"/>
                        <a:buNone/>
                      </a:pPr>
                      <a:r>
                        <a:rPr lang="fr-BE" sz="1200" i="0" u="none" baseline="0" dirty="0" smtClean="0"/>
                        <a:t>Si &gt; 6 mois: 10 (20) mg 1x/j</a:t>
                      </a:r>
                      <a:endParaRPr lang="fr-BE" sz="1200" u="none" dirty="0" smtClean="0"/>
                    </a:p>
                  </a:txBody>
                  <a:tcPr/>
                </a:tc>
                <a:tc>
                  <a:txBody>
                    <a:bodyPr/>
                    <a:lstStyle/>
                    <a:p>
                      <a:pPr algn="l"/>
                      <a:r>
                        <a:rPr lang="fr-BE" sz="1200" i="0" dirty="0" smtClean="0"/>
                        <a:t>10 mg 2x/j pendant</a:t>
                      </a:r>
                      <a:r>
                        <a:rPr lang="fr-BE" sz="1200" i="0" baseline="0" dirty="0" smtClean="0"/>
                        <a:t> </a:t>
                      </a:r>
                      <a:r>
                        <a:rPr lang="fr-BE" sz="1200" i="0" u="sng" baseline="0" dirty="0" smtClean="0"/>
                        <a:t>7 jours</a:t>
                      </a:r>
                    </a:p>
                    <a:p>
                      <a:pPr algn="l"/>
                      <a:endParaRPr lang="fr-BE" sz="400" i="0" u="sng" baseline="0" dirty="0" smtClean="0"/>
                    </a:p>
                    <a:p>
                      <a:pPr algn="l"/>
                      <a:r>
                        <a:rPr lang="fr-BE" sz="1200" i="0" baseline="0" dirty="0" smtClean="0"/>
                        <a:t>PUIS</a:t>
                      </a:r>
                    </a:p>
                    <a:p>
                      <a:pPr algn="l"/>
                      <a:endParaRPr lang="fr-BE" sz="400" i="0" baseline="0" dirty="0" smtClean="0"/>
                    </a:p>
                    <a:p>
                      <a:pPr marL="171450" indent="-171450" algn="l">
                        <a:buFont typeface="Wingdings" panose="05000000000000000000" pitchFamily="2" charset="2"/>
                        <a:buChar char="§"/>
                      </a:pPr>
                      <a:r>
                        <a:rPr lang="fr-BE" sz="1200" i="0" baseline="0" dirty="0" smtClean="0"/>
                        <a:t>5 mg 2x/j</a:t>
                      </a:r>
                    </a:p>
                    <a:p>
                      <a:pPr marL="0" indent="0" algn="l">
                        <a:buFont typeface="Wingdings" panose="05000000000000000000" pitchFamily="2" charset="2"/>
                        <a:buNone/>
                      </a:pPr>
                      <a:endParaRPr lang="fr-BE" sz="400" i="0" baseline="0" dirty="0" smtClean="0"/>
                    </a:p>
                    <a:p>
                      <a:pPr algn="l"/>
                      <a:r>
                        <a:rPr lang="fr-BE" sz="1200" i="0" baseline="0" dirty="0" smtClean="0"/>
                        <a:t>3-6 mois</a:t>
                      </a:r>
                    </a:p>
                    <a:p>
                      <a:pPr algn="l"/>
                      <a:endParaRPr lang="fr-BE" sz="1200" i="0" baseline="0" dirty="0" smtClean="0"/>
                    </a:p>
                    <a:p>
                      <a:pPr algn="l"/>
                      <a:r>
                        <a:rPr lang="fr-BE" sz="1200" i="0" u="sng" baseline="0" dirty="0" smtClean="0"/>
                        <a:t>Prévention 2aire:</a:t>
                      </a:r>
                      <a:endParaRPr lang="fr-BE" sz="1200" i="0" baseline="0" dirty="0" smtClean="0"/>
                    </a:p>
                    <a:p>
                      <a:pPr algn="l"/>
                      <a:r>
                        <a:rPr lang="fr-BE" sz="1200" i="0" baseline="0" dirty="0" smtClean="0"/>
                        <a:t>si &gt; 6 mois: 2,5 mg 2x/j</a:t>
                      </a:r>
                      <a:endParaRPr lang="fr-BE" sz="1200" dirty="0"/>
                    </a:p>
                  </a:txBody>
                  <a:tcPr/>
                </a:tc>
                <a:tc>
                  <a:txBody>
                    <a:bodyPr/>
                    <a:lstStyle/>
                    <a:p>
                      <a:r>
                        <a:rPr lang="fr-BE" sz="1200" b="0" i="0" u="none" strike="noStrike" kern="1200" baseline="0" dirty="0" smtClean="0">
                          <a:solidFill>
                            <a:schemeClr val="tx1"/>
                          </a:solidFill>
                          <a:latin typeface="+mn-lt"/>
                          <a:ea typeface="+mn-ea"/>
                          <a:cs typeface="+mn-cs"/>
                        </a:rPr>
                        <a:t>HBPM thérapeutique pendant  </a:t>
                      </a:r>
                      <a:r>
                        <a:rPr lang="fr-BE" sz="1200" b="0" i="0" u="sng" strike="noStrike" kern="1200" baseline="0" dirty="0" smtClean="0">
                          <a:solidFill>
                            <a:schemeClr val="tx1"/>
                          </a:solidFill>
                          <a:latin typeface="+mn-lt"/>
                          <a:ea typeface="+mn-ea"/>
                          <a:cs typeface="+mn-cs"/>
                        </a:rPr>
                        <a:t>5 jours </a:t>
                      </a:r>
                    </a:p>
                    <a:p>
                      <a:endParaRPr lang="fr-BE" sz="400" b="0" i="0" u="none" strike="noStrike" kern="1200" baseline="0" dirty="0" smtClean="0">
                        <a:solidFill>
                          <a:schemeClr val="tx1"/>
                        </a:solidFill>
                        <a:latin typeface="+mn-lt"/>
                        <a:ea typeface="+mn-ea"/>
                        <a:cs typeface="+mn-cs"/>
                      </a:endParaRPr>
                    </a:p>
                    <a:p>
                      <a:r>
                        <a:rPr lang="fr-BE" sz="1200" b="0" i="0" u="none" strike="noStrike" kern="1200" baseline="0" dirty="0" smtClean="0">
                          <a:solidFill>
                            <a:schemeClr val="tx1"/>
                          </a:solidFill>
                          <a:latin typeface="+mn-lt"/>
                          <a:ea typeface="+mn-ea"/>
                          <a:cs typeface="+mn-cs"/>
                        </a:rPr>
                        <a:t>PUIS</a:t>
                      </a:r>
                    </a:p>
                    <a:p>
                      <a:endParaRPr lang="fr-BE" sz="4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
                      </a:pPr>
                      <a:r>
                        <a:rPr lang="fr-BE" sz="1200" baseline="0" dirty="0" smtClean="0"/>
                        <a:t>60 </a:t>
                      </a:r>
                      <a:r>
                        <a:rPr lang="fr-BE" sz="1200" dirty="0" smtClean="0"/>
                        <a:t>mg 1x/j </a:t>
                      </a:r>
                    </a:p>
                    <a:p>
                      <a:pPr marL="0" indent="0">
                        <a:buFont typeface="Wingdings" pitchFamily="2" charset="2"/>
                        <a:buNone/>
                      </a:pPr>
                      <a:endParaRPr lang="fr-BE" sz="500" dirty="0" smtClean="0"/>
                    </a:p>
                    <a:p>
                      <a:pPr marL="171450" marR="0" lvl="0" indent="-171450" algn="l" defTabSz="914400" rtl="0" eaLnBrk="1" fontAlgn="auto" latinLnBrk="0" hangingPunct="1">
                        <a:lnSpc>
                          <a:spcPct val="100000"/>
                        </a:lnSpc>
                        <a:spcBef>
                          <a:spcPts val="0"/>
                        </a:spcBef>
                        <a:spcAft>
                          <a:spcPts val="300"/>
                        </a:spcAft>
                        <a:buClrTx/>
                        <a:buSzTx/>
                        <a:buFont typeface="Wingdings" pitchFamily="2" charset="2"/>
                        <a:buChar char="§"/>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30 mg 1x/j</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fr-BE" sz="1100" b="0" i="0" u="none" strike="noStrike" kern="1200" cap="none" spc="0" normalizeH="0" baseline="0" noProof="0" dirty="0" smtClean="0">
                          <a:ln>
                            <a:noFill/>
                          </a:ln>
                          <a:solidFill>
                            <a:prstClr val="black"/>
                          </a:solidFill>
                          <a:effectLst/>
                          <a:uLnTx/>
                          <a:uFillTx/>
                          <a:latin typeface="+mn-lt"/>
                          <a:ea typeface="+mn-ea"/>
                          <a:cs typeface="+mn-cs"/>
                        </a:rPr>
                        <a:t>      si </a:t>
                      </a:r>
                      <a:r>
                        <a:rPr lang="fr-BE" sz="1100" b="0" i="0" u="none" strike="noStrike" kern="1200" baseline="0" dirty="0" err="1" smtClean="0">
                          <a:solidFill>
                            <a:schemeClr val="tx1"/>
                          </a:solidFill>
                          <a:latin typeface="+mn-lt"/>
                          <a:ea typeface="+mn-ea"/>
                          <a:cs typeface="+mn-cs"/>
                        </a:rPr>
                        <a:t>CLcr</a:t>
                      </a:r>
                      <a:r>
                        <a:rPr lang="fr-BE" sz="1100" b="0" i="0" u="none" strike="noStrike" kern="1200" baseline="0" dirty="0" smtClean="0">
                          <a:solidFill>
                            <a:schemeClr val="tx1"/>
                          </a:solidFill>
                          <a:latin typeface="+mn-lt"/>
                          <a:ea typeface="+mn-ea"/>
                          <a:cs typeface="+mn-cs"/>
                        </a:rPr>
                        <a:t> 15-50ml/min, poids &lt;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100" b="0" i="0" u="none" strike="noStrike" kern="1200" baseline="0" dirty="0" smtClean="0">
                          <a:solidFill>
                            <a:schemeClr val="tx1"/>
                          </a:solidFill>
                          <a:latin typeface="+mn-lt"/>
                          <a:ea typeface="+mn-ea"/>
                          <a:cs typeface="+mn-cs"/>
                        </a:rPr>
                        <a:t>      60 kg ou association avec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100" b="0" i="0" u="none" strike="noStrike" kern="1200" baseline="0" dirty="0" smtClean="0">
                          <a:solidFill>
                            <a:schemeClr val="tx1"/>
                          </a:solidFill>
                          <a:latin typeface="+mn-lt"/>
                          <a:ea typeface="+mn-ea"/>
                          <a:cs typeface="+mn-cs"/>
                        </a:rPr>
                        <a:t>      ciclosporine, </a:t>
                      </a:r>
                      <a:r>
                        <a:rPr lang="fr-BE" sz="1100" b="0" i="0" u="none" strike="noStrike" kern="1200" baseline="0" dirty="0" err="1" smtClean="0">
                          <a:solidFill>
                            <a:schemeClr val="tx1"/>
                          </a:solidFill>
                          <a:latin typeface="+mn-lt"/>
                          <a:ea typeface="+mn-ea"/>
                          <a:cs typeface="+mn-cs"/>
                        </a:rPr>
                        <a:t>dronédarone</a:t>
                      </a:r>
                      <a:r>
                        <a:rPr lang="fr-BE" sz="11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100" b="0" i="0" u="none" strike="noStrike" kern="1200" baseline="0" dirty="0" smtClean="0">
                          <a:solidFill>
                            <a:schemeClr val="tx1"/>
                          </a:solidFill>
                          <a:latin typeface="+mn-lt"/>
                          <a:ea typeface="+mn-ea"/>
                          <a:cs typeface="+mn-cs"/>
                        </a:rPr>
                        <a:t>      </a:t>
                      </a:r>
                      <a:r>
                        <a:rPr lang="fr-BE" sz="1100" b="0" i="0" u="none" strike="noStrike" kern="1200" baseline="0" dirty="0" err="1" smtClean="0">
                          <a:solidFill>
                            <a:schemeClr val="tx1"/>
                          </a:solidFill>
                          <a:latin typeface="+mn-lt"/>
                          <a:ea typeface="+mn-ea"/>
                          <a:cs typeface="+mn-cs"/>
                        </a:rPr>
                        <a:t>ketoconazole</a:t>
                      </a:r>
                      <a:r>
                        <a:rPr lang="fr-BE" sz="1100" b="0" i="0" u="none" strike="noStrike" kern="1200" baseline="0" dirty="0" smtClean="0">
                          <a:solidFill>
                            <a:schemeClr val="tx1"/>
                          </a:solidFill>
                          <a:latin typeface="+mn-lt"/>
                          <a:ea typeface="+mn-ea"/>
                          <a:cs typeface="+mn-cs"/>
                        </a:rPr>
                        <a:t>, </a:t>
                      </a:r>
                      <a:r>
                        <a:rPr lang="fr-BE" sz="1100" b="0" i="0" u="none" strike="noStrike" kern="1200" baseline="0" dirty="0" err="1" smtClean="0">
                          <a:solidFill>
                            <a:schemeClr val="tx1"/>
                          </a:solidFill>
                          <a:latin typeface="+mn-lt"/>
                          <a:ea typeface="+mn-ea"/>
                          <a:cs typeface="+mn-cs"/>
                        </a:rPr>
                        <a:t>erythromycine</a:t>
                      </a:r>
                      <a:r>
                        <a:rPr lang="fr-BE" sz="1100" b="0" i="0" u="none" strike="noStrike" kern="1200" baseline="0" dirty="0" smtClean="0">
                          <a:solidFill>
                            <a:schemeClr val="tx1"/>
                          </a:solidFill>
                          <a:latin typeface="+mn-lt"/>
                          <a:ea typeface="+mn-ea"/>
                          <a:cs typeface="+mn-cs"/>
                        </a:rPr>
                        <a:t> </a:t>
                      </a:r>
                    </a:p>
                    <a:p>
                      <a:pPr marL="0" indent="0">
                        <a:spcAft>
                          <a:spcPts val="300"/>
                        </a:spcAft>
                        <a:buFont typeface="Wingdings" pitchFamily="2" charset="2"/>
                        <a:buNone/>
                      </a:pPr>
                      <a:endParaRPr lang="fr-BE" sz="1200" baseline="0" dirty="0" smtClean="0"/>
                    </a:p>
                  </a:txBody>
                  <a:tcPr/>
                </a:tc>
                <a:extLst>
                  <a:ext uri="{0D108BD9-81ED-4DB2-BD59-A6C34878D82A}">
                    <a16:rowId xmlns:a16="http://schemas.microsoft.com/office/drawing/2014/main" xmlns="" val="10003"/>
                  </a:ext>
                </a:extLst>
              </a:tr>
            </a:tbl>
          </a:graphicData>
        </a:graphic>
      </p:graphicFrame>
      <p:sp>
        <p:nvSpPr>
          <p:cNvPr id="6" name="ZoneTexte 5"/>
          <p:cNvSpPr txBox="1"/>
          <p:nvPr/>
        </p:nvSpPr>
        <p:spPr>
          <a:xfrm>
            <a:off x="539552"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Posologie </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48874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028307186"/>
              </p:ext>
            </p:extLst>
          </p:nvPr>
        </p:nvGraphicFramePr>
        <p:xfrm>
          <a:off x="539551" y="1340240"/>
          <a:ext cx="8146161" cy="4329996"/>
        </p:xfrm>
        <a:graphic>
          <a:graphicData uri="http://schemas.openxmlformats.org/drawingml/2006/table">
            <a:tbl>
              <a:tblPr firstRow="1" bandRow="1"/>
              <a:tblGrid>
                <a:gridCol w="1124191">
                  <a:extLst>
                    <a:ext uri="{9D8B030D-6E8A-4147-A177-3AD203B41FA5}">
                      <a16:colId xmlns:a16="http://schemas.microsoft.com/office/drawing/2014/main" xmlns="" val="3941421779"/>
                    </a:ext>
                  </a:extLst>
                </a:gridCol>
                <a:gridCol w="1754942">
                  <a:extLst>
                    <a:ext uri="{9D8B030D-6E8A-4147-A177-3AD203B41FA5}">
                      <a16:colId xmlns:a16="http://schemas.microsoft.com/office/drawing/2014/main" xmlns="" val="2574204011"/>
                    </a:ext>
                  </a:extLst>
                </a:gridCol>
                <a:gridCol w="1755676">
                  <a:extLst>
                    <a:ext uri="{9D8B030D-6E8A-4147-A177-3AD203B41FA5}">
                      <a16:colId xmlns:a16="http://schemas.microsoft.com/office/drawing/2014/main" xmlns="" val="3118381717"/>
                    </a:ext>
                  </a:extLst>
                </a:gridCol>
                <a:gridCol w="1557880">
                  <a:extLst>
                    <a:ext uri="{9D8B030D-6E8A-4147-A177-3AD203B41FA5}">
                      <a16:colId xmlns:a16="http://schemas.microsoft.com/office/drawing/2014/main" xmlns="" val="3567061450"/>
                    </a:ext>
                  </a:extLst>
                </a:gridCol>
                <a:gridCol w="1953472">
                  <a:extLst>
                    <a:ext uri="{9D8B030D-6E8A-4147-A177-3AD203B41FA5}">
                      <a16:colId xmlns:a16="http://schemas.microsoft.com/office/drawing/2014/main" xmlns="" val="3026307151"/>
                    </a:ext>
                  </a:extLst>
                </a:gridCol>
              </a:tblGrid>
              <a:tr h="83820">
                <a:tc>
                  <a:txBody>
                    <a:bodyPr/>
                    <a:lstStyle/>
                    <a:p>
                      <a:pPr algn="l"/>
                      <a:endParaRPr lang="en-US" sz="1800" dirty="0">
                        <a:effectLst/>
                        <a:latin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apixaban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dabigatran</a:t>
                      </a: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EDOXABAN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Rivaroxaban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1209440"/>
                  </a:ext>
                </a:extLst>
              </a:tr>
              <a:tr h="288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Brand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Eliquis</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Praxaxa</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Lixiana</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a:effectLst/>
                          <a:latin typeface="Calibri" panose="020F0502020204030204" pitchFamily="34" charset="0"/>
                          <a:ea typeface="Calibri" panose="020F0502020204030204" pitchFamily="34" charset="0"/>
                          <a:cs typeface="Times New Roman" panose="02020603050405020304" pitchFamily="18" charset="0"/>
                        </a:rPr>
                        <a:t>Xarelto®</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2241147"/>
                  </a:ext>
                </a:extLst>
              </a:tr>
              <a:tr h="288000">
                <a:tc>
                  <a:txBody>
                    <a:bodyPr/>
                    <a:lstStyle/>
                    <a:p>
                      <a:pPr algn="l">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Target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Factor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Xa</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Factor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IIa</a:t>
                      </a: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Factor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Xa</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Factor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Xa</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9072620"/>
                  </a:ext>
                </a:extLst>
              </a:tr>
              <a:tr h="288000">
                <a:tc>
                  <a:txBody>
                    <a:bodyPr/>
                    <a:lstStyle/>
                    <a:p>
                      <a:pPr algn="l">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Prodrug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Yes </a:t>
                      </a:r>
                      <a:r>
                        <a:rPr lang="en-US" sz="1200" dirty="0">
                          <a:effectLst/>
                          <a:latin typeface="Calibri" panose="020F0502020204030204" pitchFamily="34" charset="0"/>
                          <a:ea typeface="Calibri" panose="020F0502020204030204" pitchFamily="34" charset="0"/>
                          <a:cs typeface="Times New Roman" panose="02020603050405020304" pitchFamily="18" charset="0"/>
                        </a:rPr>
                        <a:t>(dabigatran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etexilate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8699267"/>
                  </a:ext>
                </a:extLst>
              </a:tr>
              <a:tr h="720000">
                <a:tc>
                  <a:txBody>
                    <a:bodyPr/>
                    <a:lstStyle/>
                    <a:p>
                      <a:pPr algn="l">
                        <a:lnSpc>
                          <a:spcPct val="115000"/>
                        </a:lnSpc>
                        <a:spcAft>
                          <a:spcPts val="0"/>
                        </a:spcAft>
                      </a:pPr>
                      <a:r>
                        <a:rPr lang="fr-FR" sz="1200" dirty="0" err="1">
                          <a:effectLst/>
                          <a:latin typeface="Calibri" panose="020F0502020204030204" pitchFamily="34" charset="0"/>
                          <a:ea typeface="Calibri" panose="020F0502020204030204" pitchFamily="34" charset="0"/>
                          <a:cs typeface="Times New Roman" panose="02020603050405020304" pitchFamily="18" charset="0"/>
                        </a:rPr>
                        <a:t>Bioavailability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50 %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Independant</a:t>
                      </a:r>
                      <a:r>
                        <a:rPr lang="fr-FR" sz="1300" dirty="0">
                          <a:effectLst/>
                          <a:latin typeface="Calibri" panose="020F0502020204030204" pitchFamily="34" charset="0"/>
                          <a:ea typeface="Calibri" panose="020F0502020204030204" pitchFamily="34" charset="0"/>
                          <a:cs typeface="Times New Roman" panose="02020603050405020304" pitchFamily="18" charset="0"/>
                        </a:rPr>
                        <a:t> of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food</a:t>
                      </a: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intake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300" b="0" dirty="0">
                          <a:effectLst/>
                          <a:latin typeface="Calibri" panose="020F0502020204030204" pitchFamily="34" charset="0"/>
                          <a:ea typeface="Calibri" panose="020F0502020204030204" pitchFamily="34" charset="0"/>
                          <a:cs typeface="Times New Roman" panose="02020603050405020304" pitchFamily="18" charset="0"/>
                        </a:rPr>
                        <a:t>3-7 %, pH sensitive</a:t>
                      </a:r>
                    </a:p>
                    <a:p>
                      <a:pPr algn="l">
                        <a:lnSpc>
                          <a:spcPct val="110000"/>
                        </a:lnSpc>
                        <a:spcAft>
                          <a:spcPts val="0"/>
                        </a:spcAft>
                      </a:pPr>
                      <a:r>
                        <a:rPr lang="en-US" sz="1300" b="0" dirty="0" err="1">
                          <a:effectLst/>
                          <a:latin typeface="Calibri" panose="020F0502020204030204" pitchFamily="34" charset="0"/>
                          <a:ea typeface="Calibri" panose="020F0502020204030204" pitchFamily="34" charset="0"/>
                          <a:cs typeface="Times New Roman" panose="02020603050405020304" pitchFamily="18" charset="0"/>
                        </a:rPr>
                        <a:t>Independant</a:t>
                      </a:r>
                      <a:r>
                        <a:rPr lang="en-US" sz="1300" b="0" dirty="0">
                          <a:effectLst/>
                          <a:latin typeface="Calibri" panose="020F0502020204030204" pitchFamily="34" charset="0"/>
                          <a:ea typeface="Calibri" panose="020F0502020204030204" pitchFamily="34" charset="0"/>
                          <a:cs typeface="Times New Roman" panose="02020603050405020304" pitchFamily="18" charset="0"/>
                        </a:rPr>
                        <a:t> of food intake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300" b="0" dirty="0">
                          <a:effectLst/>
                          <a:latin typeface="Calibri" panose="020F0502020204030204" pitchFamily="34" charset="0"/>
                          <a:ea typeface="Calibri" panose="020F0502020204030204" pitchFamily="34" charset="0"/>
                          <a:cs typeface="Times New Roman" panose="02020603050405020304" pitchFamily="18" charset="0"/>
                        </a:rPr>
                        <a:t>62 %</a:t>
                      </a:r>
                    </a:p>
                    <a:p>
                      <a:pPr algn="l">
                        <a:lnSpc>
                          <a:spcPct val="110000"/>
                        </a:lnSpc>
                        <a:spcAft>
                          <a:spcPts val="0"/>
                        </a:spcAft>
                      </a:pPr>
                      <a:r>
                        <a:rPr lang="en-US" sz="1300" b="0" dirty="0">
                          <a:effectLst/>
                          <a:latin typeface="Calibri" panose="020F0502020204030204" pitchFamily="34" charset="0"/>
                          <a:ea typeface="Calibri" panose="020F0502020204030204" pitchFamily="34" charset="0"/>
                          <a:cs typeface="Times New Roman" panose="02020603050405020304" pitchFamily="18" charset="0"/>
                        </a:rPr>
                        <a:t>Minimal effect of food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300" b="0" dirty="0">
                          <a:effectLst/>
                          <a:latin typeface="Calibri" panose="020F0502020204030204" pitchFamily="34" charset="0"/>
                          <a:ea typeface="Calibri" panose="020F0502020204030204" pitchFamily="34" charset="0"/>
                          <a:cs typeface="Times New Roman" panose="02020603050405020304" pitchFamily="18" charset="0"/>
                        </a:rPr>
                        <a:t>66 % (without food)</a:t>
                      </a:r>
                    </a:p>
                    <a:p>
                      <a:pPr algn="l">
                        <a:lnSpc>
                          <a:spcPct val="110000"/>
                        </a:lnSpc>
                        <a:spcAft>
                          <a:spcPts val="0"/>
                        </a:spcAft>
                      </a:pPr>
                      <a:r>
                        <a:rPr lang="en-US" sz="1300" b="0" dirty="0">
                          <a:effectLst/>
                          <a:latin typeface="Calibri" panose="020F0502020204030204" pitchFamily="34" charset="0"/>
                          <a:ea typeface="Calibri" panose="020F0502020204030204" pitchFamily="34" charset="0"/>
                          <a:cs typeface="Times New Roman" panose="02020603050405020304" pitchFamily="18" charset="0"/>
                        </a:rPr>
                        <a:t>Almost 100 % (with food)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0082129"/>
                  </a:ext>
                </a:extLst>
              </a:tr>
              <a:tr h="288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T</a:t>
                      </a:r>
                      <a:r>
                        <a:rPr lang="fr-FR" sz="1200" baseline="-25000" dirty="0">
                          <a:effectLst/>
                          <a:latin typeface="Calibri" panose="020F0502020204030204" pitchFamily="34" charset="0"/>
                          <a:ea typeface="Calibri" panose="020F0502020204030204" pitchFamily="34" charset="0"/>
                          <a:cs typeface="Times New Roman" panose="02020603050405020304" pitchFamily="18" charset="0"/>
                        </a:rPr>
                        <a:t>MAX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3-4 h</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0.5-2 h</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1-2 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2-4 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9698681"/>
                  </a:ext>
                </a:extLst>
              </a:tr>
              <a:tr h="288000">
                <a:tc>
                  <a:txBody>
                    <a:bodyPr/>
                    <a:lstStyle/>
                    <a:p>
                      <a:pPr algn="l">
                        <a:lnSpc>
                          <a:spcPct val="115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Protein binding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87 %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35 %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55 %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92-95 %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0738025"/>
                  </a:ext>
                </a:extLst>
              </a:tr>
              <a:tr h="468000">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Renal excretion*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27 %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80 %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50 %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35 % </a:t>
                      </a:r>
                      <a:r>
                        <a:rPr lang="en-US" sz="1200" dirty="0">
                          <a:effectLst/>
                          <a:latin typeface="Calibri" panose="020F0502020204030204" pitchFamily="34" charset="0"/>
                          <a:ea typeface="Calibri" panose="020F0502020204030204" pitchFamily="34" charset="0"/>
                          <a:cs typeface="Times New Roman" panose="02020603050405020304" pitchFamily="18" charset="0"/>
                        </a:rPr>
                        <a:t>(active secretion 30 %)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5095079"/>
                  </a:ext>
                </a:extLst>
              </a:tr>
              <a:tr h="468000">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Metabolism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CYP3A4/5 (25 %)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20 % active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glucuronide</a:t>
                      </a: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conjugates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CYP3A4/5 (&lt;4 %)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CYP3A4/5 (18 %)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CYP2J2 (14 %)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987832"/>
                  </a:ext>
                </a:extLst>
              </a:tr>
              <a:tr h="288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Drug transport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P-</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gp</a:t>
                      </a:r>
                      <a:r>
                        <a:rPr lang="en-US" sz="1300" dirty="0">
                          <a:effectLst/>
                          <a:latin typeface="Calibri" panose="020F0502020204030204" pitchFamily="34" charset="0"/>
                          <a:ea typeface="Calibri" panose="020F0502020204030204" pitchFamily="34" charset="0"/>
                          <a:cs typeface="Times New Roman" panose="02020603050405020304" pitchFamily="18" charset="0"/>
                        </a:rPr>
                        <a:t> and BCRP</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P-gp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dabigatran</a:t>
                      </a: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etexilate</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P-gp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P-gp and BCRP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5497345"/>
                  </a:ext>
                </a:extLst>
              </a:tr>
              <a:tr h="504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Half-life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8-15 h</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healthy</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individuals</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12-14 h </a:t>
                      </a:r>
                      <a:r>
                        <a:rPr lang="en-US" sz="1200" dirty="0">
                          <a:effectLst/>
                          <a:latin typeface="Calibri" panose="020F0502020204030204" pitchFamily="34" charset="0"/>
                          <a:ea typeface="Calibri" panose="020F0502020204030204" pitchFamily="34" charset="0"/>
                          <a:cs typeface="Times New Roman" panose="02020603050405020304" pitchFamily="18" charset="0"/>
                        </a:rPr>
                        <a:t>(healthy individuals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10-14 h </a:t>
                      </a:r>
                      <a:r>
                        <a:rPr lang="en-US" sz="1200" dirty="0">
                          <a:effectLst/>
                          <a:latin typeface="Calibri" panose="020F0502020204030204" pitchFamily="34" charset="0"/>
                          <a:ea typeface="Calibri" panose="020F0502020204030204" pitchFamily="34" charset="0"/>
                          <a:cs typeface="Times New Roman" panose="02020603050405020304" pitchFamily="18" charset="0"/>
                        </a:rPr>
                        <a:t>(healthy individuals)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5-9 h</a:t>
                      </a:r>
                      <a:r>
                        <a:rPr lang="en-US" sz="1200" dirty="0">
                          <a:effectLst/>
                          <a:latin typeface="Calibri" panose="020F0502020204030204" pitchFamily="34" charset="0"/>
                          <a:ea typeface="Calibri" panose="020F0502020204030204" pitchFamily="34" charset="0"/>
                          <a:cs typeface="Times New Roman" panose="02020603050405020304" pitchFamily="18" charset="0"/>
                        </a:rPr>
                        <a:t> (healthy individuals)</a:t>
                      </a:r>
                    </a:p>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11-13 h </a:t>
                      </a:r>
                      <a:r>
                        <a:rPr lang="en-US" sz="1200" dirty="0">
                          <a:effectLst/>
                          <a:latin typeface="Calibri" panose="020F0502020204030204" pitchFamily="34" charset="0"/>
                          <a:ea typeface="Calibri" panose="020F0502020204030204" pitchFamily="34" charset="0"/>
                          <a:cs typeface="Times New Roman" panose="02020603050405020304" pitchFamily="18" charset="0"/>
                        </a:rPr>
                        <a:t>(elderly)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7326986"/>
                  </a:ext>
                </a:extLst>
              </a:tr>
            </a:tbl>
          </a:graphicData>
        </a:graphic>
      </p:graphicFrame>
      <p:sp>
        <p:nvSpPr>
          <p:cNvPr id="4" name="Espace réservé du numéro de diapositive 3"/>
          <p:cNvSpPr>
            <a:spLocks noGrp="1"/>
          </p:cNvSpPr>
          <p:nvPr>
            <p:ph type="sldNum" sz="quarter" idx="12"/>
          </p:nvPr>
        </p:nvSpPr>
        <p:spPr/>
        <p:txBody>
          <a:bodyPr/>
          <a:lstStyle/>
          <a:p>
            <a:fld id="{84854086-EDB3-4A32-9E14-6B1617A59526}" type="slidenum">
              <a:rPr lang="fr-BE" smtClean="0"/>
              <a:t>11</a:t>
            </a:fld>
            <a:endParaRPr lang="fr-BE"/>
          </a:p>
        </p:txBody>
      </p:sp>
      <p:sp>
        <p:nvSpPr>
          <p:cNvPr id="6" name="ZoneTexte 5"/>
          <p:cNvSpPr txBox="1"/>
          <p:nvPr/>
        </p:nvSpPr>
        <p:spPr>
          <a:xfrm>
            <a:off x="539552"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Caractéristiques Pharmacocinétiques </a:t>
            </a:r>
          </a:p>
        </p:txBody>
      </p:sp>
    </p:spTree>
    <p:extLst>
      <p:ext uri="{BB962C8B-B14F-4D97-AF65-F5344CB8AC3E}">
        <p14:creationId xmlns:p14="http://schemas.microsoft.com/office/powerpoint/2010/main" val="465575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12</a:t>
            </a:fld>
            <a:endParaRPr lang="fr-BE"/>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biodisponibilité </a:t>
            </a:r>
            <a:endParaRPr lang="en-US" sz="2000" cap="all" dirty="0" smtClean="0">
              <a:ea typeface="Tahoma" pitchFamily="34" charset="0"/>
              <a:cs typeface="Tahoma" pitchFamily="34" charset="0"/>
            </a:endParaRPr>
          </a:p>
        </p:txBody>
      </p:sp>
      <p:sp>
        <p:nvSpPr>
          <p:cNvPr id="10" name="Espace réservé du contenu 2"/>
          <p:cNvSpPr>
            <a:spLocks noGrp="1"/>
          </p:cNvSpPr>
          <p:nvPr>
            <p:ph idx="1"/>
          </p:nvPr>
        </p:nvSpPr>
        <p:spPr>
          <a:xfrm>
            <a:off x="467544" y="4785908"/>
            <a:ext cx="6222539" cy="400231"/>
          </a:xfrm>
        </p:spPr>
        <p:txBody>
          <a:bodyPr>
            <a:normAutofit/>
          </a:bodyPr>
          <a:lstStyle/>
          <a:p>
            <a:pPr marL="0" indent="0">
              <a:buNone/>
            </a:pPr>
            <a:r>
              <a:rPr lang="fr-BE" sz="1600" b="1" u="sng" dirty="0" smtClean="0">
                <a:solidFill>
                  <a:schemeClr val="tx2"/>
                </a:solidFill>
              </a:rPr>
              <a:t>Administration par sonde/ fausse déglutition </a:t>
            </a:r>
          </a:p>
          <a:p>
            <a:pPr lvl="1" indent="0">
              <a:buNone/>
            </a:pPr>
            <a:endParaRPr lang="fr-BE" sz="1600" dirty="0" smtClean="0"/>
          </a:p>
          <a:p>
            <a:pPr lvl="1" indent="0">
              <a:buNone/>
            </a:pPr>
            <a:endParaRPr lang="fr-BE" sz="1600" dirty="0"/>
          </a:p>
        </p:txBody>
      </p:sp>
      <p:sp>
        <p:nvSpPr>
          <p:cNvPr id="13" name="ZoneTexte 12"/>
          <p:cNvSpPr txBox="1"/>
          <p:nvPr/>
        </p:nvSpPr>
        <p:spPr>
          <a:xfrm>
            <a:off x="5364088" y="5355491"/>
            <a:ext cx="3034680" cy="784830"/>
          </a:xfrm>
          <a:prstGeom prst="rect">
            <a:avLst/>
          </a:prstGeom>
          <a:noFill/>
        </p:spPr>
        <p:txBody>
          <a:bodyPr wrap="square" rtlCol="0">
            <a:spAutoFit/>
          </a:bodyPr>
          <a:lstStyle/>
          <a:p>
            <a:pPr algn="just"/>
            <a:r>
              <a:rPr lang="fr-BE" sz="1500" b="1" dirty="0" err="1" smtClean="0">
                <a:solidFill>
                  <a:srgbClr val="92D050"/>
                </a:solidFill>
                <a:sym typeface="Wingdings" pitchFamily="2" charset="2"/>
              </a:rPr>
              <a:t>Apixaban</a:t>
            </a:r>
            <a:r>
              <a:rPr lang="fr-BE" sz="1500" b="1" dirty="0" smtClean="0">
                <a:solidFill>
                  <a:srgbClr val="92D050"/>
                </a:solidFill>
                <a:sym typeface="Wingdings" pitchFamily="2" charset="2"/>
              </a:rPr>
              <a:t>, </a:t>
            </a:r>
            <a:r>
              <a:rPr lang="fr-BE" sz="1500" b="1" dirty="0" err="1" smtClean="0">
                <a:solidFill>
                  <a:srgbClr val="92D050"/>
                </a:solidFill>
                <a:sym typeface="Wingdings" pitchFamily="2" charset="2"/>
              </a:rPr>
              <a:t>rivaroxaban</a:t>
            </a:r>
            <a:r>
              <a:rPr lang="fr-BE" sz="1500" b="1" dirty="0" smtClean="0">
                <a:solidFill>
                  <a:srgbClr val="92D050"/>
                </a:solidFill>
                <a:sym typeface="Wingdings" pitchFamily="2" charset="2"/>
              </a:rPr>
              <a:t> et </a:t>
            </a:r>
            <a:r>
              <a:rPr lang="fr-BE" sz="1500" b="1" dirty="0" err="1" smtClean="0">
                <a:solidFill>
                  <a:srgbClr val="92D050"/>
                </a:solidFill>
                <a:sym typeface="Wingdings" pitchFamily="2" charset="2"/>
              </a:rPr>
              <a:t>edoxaban</a:t>
            </a:r>
            <a:r>
              <a:rPr lang="fr-BE" sz="1500" dirty="0" smtClean="0">
                <a:sym typeface="Wingdings" pitchFamily="2" charset="2"/>
              </a:rPr>
              <a:t>: broyage et administration par sonde nasogastrique OK</a:t>
            </a:r>
            <a:endParaRPr lang="fr-BE" sz="1500" dirty="0">
              <a:sym typeface="Wingdings" pitchFamily="2" charset="2"/>
            </a:endParaRPr>
          </a:p>
        </p:txBody>
      </p:sp>
      <p:sp>
        <p:nvSpPr>
          <p:cNvPr id="14" name="ZoneTexte 13"/>
          <p:cNvSpPr txBox="1"/>
          <p:nvPr/>
        </p:nvSpPr>
        <p:spPr>
          <a:xfrm>
            <a:off x="1272321" y="5371622"/>
            <a:ext cx="2664296" cy="800219"/>
          </a:xfrm>
          <a:prstGeom prst="rect">
            <a:avLst/>
          </a:prstGeom>
          <a:noFill/>
        </p:spPr>
        <p:txBody>
          <a:bodyPr wrap="square" rtlCol="0">
            <a:spAutoFit/>
          </a:bodyPr>
          <a:lstStyle/>
          <a:p>
            <a:r>
              <a:rPr lang="fr-BE" sz="1600" b="1" dirty="0" err="1" smtClean="0">
                <a:solidFill>
                  <a:srgbClr val="FF0000"/>
                </a:solidFill>
              </a:rPr>
              <a:t>Dabigatran</a:t>
            </a:r>
            <a:r>
              <a:rPr lang="fr-BE" sz="1600" b="1" dirty="0" smtClean="0">
                <a:solidFill>
                  <a:srgbClr val="FF0000"/>
                </a:solidFill>
              </a:rPr>
              <a:t> </a:t>
            </a:r>
            <a:r>
              <a:rPr lang="fr-BE" sz="1600" b="1" dirty="0" err="1" smtClean="0">
                <a:solidFill>
                  <a:srgbClr val="FF0000"/>
                </a:solidFill>
              </a:rPr>
              <a:t>etexilate</a:t>
            </a:r>
            <a:r>
              <a:rPr lang="fr-BE" sz="1600" dirty="0">
                <a:solidFill>
                  <a:srgbClr val="FF0000"/>
                </a:solidFill>
              </a:rPr>
              <a:t>:</a:t>
            </a:r>
            <a:r>
              <a:rPr lang="fr-BE" sz="1600" dirty="0" smtClean="0">
                <a:sym typeface="Wingdings" pitchFamily="2" charset="2"/>
              </a:rPr>
              <a:t> </a:t>
            </a:r>
          </a:p>
          <a:p>
            <a:r>
              <a:rPr lang="fr-BE" sz="1500" dirty="0" smtClean="0">
                <a:sym typeface="Wingdings" pitchFamily="2" charset="2"/>
              </a:rPr>
              <a:t>Contre-indication formelle d’ouvrir les gélules (↑ F 75%)</a:t>
            </a:r>
          </a:p>
        </p:txBody>
      </p:sp>
      <p:pic>
        <p:nvPicPr>
          <p:cNvPr id="16" name="Picture 3" descr="C:\Documents and Settings\00234884\Mes documents\Mes images\pouce en b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410" y="5576649"/>
            <a:ext cx="447096" cy="4446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Documents and Settings\00234884\Mes documents\Mes images\OK pouce en l'a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5537564"/>
            <a:ext cx="473265" cy="4837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53872" y="3187989"/>
            <a:ext cx="5148898" cy="1246495"/>
          </a:xfrm>
          <a:prstGeom prst="rect">
            <a:avLst/>
          </a:prstGeom>
        </p:spPr>
        <p:txBody>
          <a:bodyPr wrap="square">
            <a:spAutoFit/>
          </a:bodyPr>
          <a:lstStyle/>
          <a:p>
            <a:pPr>
              <a:spcAft>
                <a:spcPts val="600"/>
              </a:spcAft>
            </a:pPr>
            <a:r>
              <a:rPr lang="fr-BE" sz="1600" b="1" u="sng" dirty="0">
                <a:solidFill>
                  <a:schemeClr val="tx2"/>
                </a:solidFill>
              </a:rPr>
              <a:t>Modalités de prise</a:t>
            </a:r>
          </a:p>
          <a:p>
            <a:pPr marL="800100" lvl="1" indent="-342900">
              <a:lnSpc>
                <a:spcPct val="120000"/>
              </a:lnSpc>
              <a:buFontTx/>
              <a:buChar char="-"/>
            </a:pPr>
            <a:r>
              <a:rPr lang="fr-BE" sz="1500" dirty="0" smtClean="0"/>
              <a:t>AU </a:t>
            </a:r>
            <a:r>
              <a:rPr lang="fr-BE" sz="1500" dirty="0"/>
              <a:t>REPAS pour </a:t>
            </a:r>
            <a:r>
              <a:rPr lang="fr-BE" sz="1500" dirty="0" err="1"/>
              <a:t>rivaroxaban</a:t>
            </a:r>
            <a:r>
              <a:rPr lang="fr-BE" sz="1500" dirty="0"/>
              <a:t> 15-20mg </a:t>
            </a:r>
            <a:r>
              <a:rPr lang="fr-BE" sz="1500" dirty="0">
                <a:sym typeface="Wingdings" pitchFamily="2" charset="2"/>
              </a:rPr>
              <a:t> </a:t>
            </a:r>
            <a:r>
              <a:rPr lang="fr-BE" sz="1500" b="1" dirty="0">
                <a:solidFill>
                  <a:srgbClr val="FF0000"/>
                </a:solidFill>
                <a:sym typeface="Wingdings" pitchFamily="2" charset="2"/>
              </a:rPr>
              <a:t>↑ F 40%</a:t>
            </a:r>
            <a:endParaRPr lang="fr-BE" sz="1500" b="1" dirty="0">
              <a:solidFill>
                <a:srgbClr val="FF0000"/>
              </a:solidFill>
            </a:endParaRPr>
          </a:p>
          <a:p>
            <a:pPr marL="800100" lvl="1" indent="-342900">
              <a:lnSpc>
                <a:spcPct val="120000"/>
              </a:lnSpc>
              <a:buFontTx/>
              <a:buChar char="-"/>
            </a:pPr>
            <a:r>
              <a:rPr lang="fr-BE" sz="1500" dirty="0" smtClean="0"/>
              <a:t>A</a:t>
            </a:r>
            <a:r>
              <a:rPr lang="fr-BE" sz="1500" dirty="0"/>
              <a:t>U</a:t>
            </a:r>
            <a:r>
              <a:rPr lang="fr-BE" sz="1500" dirty="0" smtClean="0"/>
              <a:t> REPAS pour </a:t>
            </a:r>
            <a:r>
              <a:rPr lang="fr-BE" sz="1500" dirty="0" err="1"/>
              <a:t>dabigatran</a:t>
            </a:r>
            <a:r>
              <a:rPr lang="fr-BE" sz="1500" dirty="0"/>
              <a:t> </a:t>
            </a:r>
            <a:r>
              <a:rPr lang="fr-BE" sz="1500" dirty="0" err="1" smtClean="0"/>
              <a:t>etexilate</a:t>
            </a:r>
            <a:r>
              <a:rPr lang="fr-BE" sz="1500" dirty="0" smtClean="0"/>
              <a:t> si dyspepsie </a:t>
            </a:r>
            <a:endParaRPr lang="fr-BE" sz="1500" dirty="0"/>
          </a:p>
          <a:p>
            <a:pPr marL="800100" lvl="1" indent="-342900">
              <a:lnSpc>
                <a:spcPct val="120000"/>
              </a:lnSpc>
              <a:buFontTx/>
              <a:buChar char="-"/>
            </a:pPr>
            <a:r>
              <a:rPr lang="fr-BE" sz="1500" dirty="0">
                <a:sym typeface="Wingdings" pitchFamily="2" charset="2"/>
              </a:rPr>
              <a:t>Avec ou sans repas pour </a:t>
            </a:r>
            <a:r>
              <a:rPr lang="fr-BE" sz="1500" dirty="0" err="1">
                <a:sym typeface="Wingdings" pitchFamily="2" charset="2"/>
              </a:rPr>
              <a:t>apixaban</a:t>
            </a:r>
            <a:r>
              <a:rPr lang="fr-BE" sz="1500" dirty="0">
                <a:sym typeface="Wingdings" pitchFamily="2" charset="2"/>
              </a:rPr>
              <a:t>, </a:t>
            </a:r>
            <a:r>
              <a:rPr lang="fr-BE" sz="1500" dirty="0" err="1">
                <a:sym typeface="Wingdings" pitchFamily="2" charset="2"/>
              </a:rPr>
              <a:t>edoxaban</a:t>
            </a:r>
            <a:endParaRPr lang="fr-BE" sz="1500" dirty="0">
              <a:sym typeface="Wingdings" pitchFamily="2" charset="2"/>
            </a:endParaRPr>
          </a:p>
        </p:txBody>
      </p:sp>
      <p:graphicFrame>
        <p:nvGraphicFramePr>
          <p:cNvPr id="21" name="Espace réservé du contenu 4"/>
          <p:cNvGraphicFramePr>
            <a:graphicFrameLocks/>
          </p:cNvGraphicFramePr>
          <p:nvPr>
            <p:extLst>
              <p:ext uri="{D42A27DB-BD31-4B8C-83A1-F6EECF244321}">
                <p14:modId xmlns:p14="http://schemas.microsoft.com/office/powerpoint/2010/main" val="135441660"/>
              </p:ext>
            </p:extLst>
          </p:nvPr>
        </p:nvGraphicFramePr>
        <p:xfrm>
          <a:off x="467544" y="1214555"/>
          <a:ext cx="8146161" cy="1506941"/>
        </p:xfrm>
        <a:graphic>
          <a:graphicData uri="http://schemas.openxmlformats.org/drawingml/2006/table">
            <a:tbl>
              <a:tblPr firstRow="1" bandRow="1"/>
              <a:tblGrid>
                <a:gridCol w="1124191">
                  <a:extLst>
                    <a:ext uri="{9D8B030D-6E8A-4147-A177-3AD203B41FA5}">
                      <a16:colId xmlns:a16="http://schemas.microsoft.com/office/drawing/2014/main" xmlns="" val="3941421779"/>
                    </a:ext>
                  </a:extLst>
                </a:gridCol>
                <a:gridCol w="1754942">
                  <a:extLst>
                    <a:ext uri="{9D8B030D-6E8A-4147-A177-3AD203B41FA5}">
                      <a16:colId xmlns:a16="http://schemas.microsoft.com/office/drawing/2014/main" xmlns="" val="2574204011"/>
                    </a:ext>
                  </a:extLst>
                </a:gridCol>
                <a:gridCol w="1755676">
                  <a:extLst>
                    <a:ext uri="{9D8B030D-6E8A-4147-A177-3AD203B41FA5}">
                      <a16:colId xmlns:a16="http://schemas.microsoft.com/office/drawing/2014/main" xmlns="" val="3118381717"/>
                    </a:ext>
                  </a:extLst>
                </a:gridCol>
                <a:gridCol w="1557880">
                  <a:extLst>
                    <a:ext uri="{9D8B030D-6E8A-4147-A177-3AD203B41FA5}">
                      <a16:colId xmlns:a16="http://schemas.microsoft.com/office/drawing/2014/main" xmlns="" val="3567061450"/>
                    </a:ext>
                  </a:extLst>
                </a:gridCol>
                <a:gridCol w="1953472">
                  <a:extLst>
                    <a:ext uri="{9D8B030D-6E8A-4147-A177-3AD203B41FA5}">
                      <a16:colId xmlns:a16="http://schemas.microsoft.com/office/drawing/2014/main" xmlns="" val="3026307151"/>
                    </a:ext>
                  </a:extLst>
                </a:gridCol>
              </a:tblGrid>
              <a:tr h="83820">
                <a:tc>
                  <a:txBody>
                    <a:bodyPr/>
                    <a:lstStyle/>
                    <a:p>
                      <a:pPr algn="l"/>
                      <a:endParaRPr lang="en-US" sz="1800" dirty="0">
                        <a:effectLst/>
                        <a:latin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apixaban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dabigatran</a:t>
                      </a: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EDOXABAN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Rivaroxaban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1209440"/>
                  </a:ext>
                </a:extLst>
              </a:tr>
              <a:tr h="288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Brand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Eliquis</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Praxaxa</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Lixiana</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a:effectLst/>
                          <a:latin typeface="Calibri" panose="020F0502020204030204" pitchFamily="34" charset="0"/>
                          <a:ea typeface="Calibri" panose="020F0502020204030204" pitchFamily="34" charset="0"/>
                          <a:cs typeface="Times New Roman" panose="02020603050405020304" pitchFamily="18" charset="0"/>
                        </a:rPr>
                        <a:t>Xarelto®</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2241147"/>
                  </a:ext>
                </a:extLst>
              </a:tr>
              <a:tr h="288000">
                <a:tc>
                  <a:txBody>
                    <a:bodyPr/>
                    <a:lstStyle/>
                    <a:p>
                      <a:pPr algn="l">
                        <a:lnSpc>
                          <a:spcPct val="115000"/>
                        </a:lnSpc>
                        <a:spcAft>
                          <a:spcPts val="0"/>
                        </a:spcAft>
                      </a:pPr>
                      <a:r>
                        <a:rPr lang="fr-FR" sz="1200" dirty="0" err="1">
                          <a:effectLst/>
                          <a:latin typeface="Calibri" panose="020F0502020204030204" pitchFamily="34" charset="0"/>
                          <a:ea typeface="Calibri" panose="020F0502020204030204" pitchFamily="34" charset="0"/>
                          <a:cs typeface="Times New Roman" panose="02020603050405020304" pitchFamily="18" charset="0"/>
                        </a:rPr>
                        <a:t>Prodrug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Yes </a:t>
                      </a:r>
                      <a:r>
                        <a:rPr lang="en-US" sz="1200" dirty="0">
                          <a:effectLst/>
                          <a:latin typeface="Calibri" panose="020F0502020204030204" pitchFamily="34" charset="0"/>
                          <a:ea typeface="Calibri" panose="020F0502020204030204" pitchFamily="34" charset="0"/>
                          <a:cs typeface="Times New Roman" panose="02020603050405020304" pitchFamily="18" charset="0"/>
                        </a:rPr>
                        <a:t>(dabigatran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etexilate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8699267"/>
                  </a:ext>
                </a:extLst>
              </a:tr>
              <a:tr h="656621">
                <a:tc>
                  <a:txBody>
                    <a:bodyPr/>
                    <a:lstStyle/>
                    <a:p>
                      <a:pPr algn="l">
                        <a:lnSpc>
                          <a:spcPct val="115000"/>
                        </a:lnSpc>
                        <a:spcAft>
                          <a:spcPts val="0"/>
                        </a:spcAft>
                      </a:pPr>
                      <a:r>
                        <a:rPr lang="fr-FR" sz="1200" dirty="0" err="1">
                          <a:effectLst/>
                          <a:latin typeface="Calibri" panose="020F0502020204030204" pitchFamily="34" charset="0"/>
                          <a:ea typeface="Calibri" panose="020F0502020204030204" pitchFamily="34" charset="0"/>
                          <a:cs typeface="Times New Roman" panose="02020603050405020304" pitchFamily="18" charset="0"/>
                        </a:rPr>
                        <a:t>Bioavailability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0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50 %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Independant</a:t>
                      </a:r>
                      <a:r>
                        <a:rPr lang="fr-FR" sz="1300" dirty="0">
                          <a:effectLst/>
                          <a:latin typeface="Calibri" panose="020F0502020204030204" pitchFamily="34" charset="0"/>
                          <a:ea typeface="Calibri" panose="020F0502020204030204" pitchFamily="34" charset="0"/>
                          <a:cs typeface="Times New Roman" panose="02020603050405020304" pitchFamily="18" charset="0"/>
                        </a:rPr>
                        <a:t> of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food</a:t>
                      </a: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intake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00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3-7 %, pH sensitive</a:t>
                      </a:r>
                    </a:p>
                    <a:p>
                      <a:pPr algn="l">
                        <a:lnSpc>
                          <a:spcPct val="100000"/>
                        </a:lnSpc>
                        <a:spcAft>
                          <a:spcPts val="0"/>
                        </a:spcAft>
                      </a:pPr>
                      <a:r>
                        <a:rPr lang="en-US" sz="1300" b="0" dirty="0" err="1">
                          <a:effectLst/>
                          <a:latin typeface="Calibri" panose="020F0502020204030204" pitchFamily="34" charset="0"/>
                          <a:ea typeface="Calibri" panose="020F0502020204030204" pitchFamily="34" charset="0"/>
                          <a:cs typeface="Times New Roman" panose="02020603050405020304" pitchFamily="18" charset="0"/>
                        </a:rPr>
                        <a:t>Independant</a:t>
                      </a:r>
                      <a:r>
                        <a:rPr lang="en-US" sz="1300" b="0" dirty="0">
                          <a:effectLst/>
                          <a:latin typeface="Calibri" panose="020F0502020204030204" pitchFamily="34" charset="0"/>
                          <a:ea typeface="Calibri" panose="020F0502020204030204" pitchFamily="34" charset="0"/>
                          <a:cs typeface="Times New Roman" panose="02020603050405020304" pitchFamily="18" charset="0"/>
                        </a:rPr>
                        <a:t> of food intake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00000"/>
                        </a:lnSpc>
                        <a:spcAft>
                          <a:spcPts val="0"/>
                        </a:spcAft>
                      </a:pPr>
                      <a:r>
                        <a:rPr lang="en-US" sz="1300" b="0" dirty="0">
                          <a:effectLst/>
                          <a:latin typeface="Calibri" panose="020F0502020204030204" pitchFamily="34" charset="0"/>
                          <a:ea typeface="Calibri" panose="020F0502020204030204" pitchFamily="34" charset="0"/>
                          <a:cs typeface="Times New Roman" panose="02020603050405020304" pitchFamily="18" charset="0"/>
                        </a:rPr>
                        <a:t>62 %</a:t>
                      </a:r>
                    </a:p>
                    <a:p>
                      <a:pPr algn="l">
                        <a:lnSpc>
                          <a:spcPct val="100000"/>
                        </a:lnSpc>
                        <a:spcAft>
                          <a:spcPts val="0"/>
                        </a:spcAft>
                      </a:pPr>
                      <a:r>
                        <a:rPr lang="en-US" sz="1300" b="0" dirty="0">
                          <a:effectLst/>
                          <a:latin typeface="Calibri" panose="020F0502020204030204" pitchFamily="34" charset="0"/>
                          <a:ea typeface="Calibri" panose="020F0502020204030204" pitchFamily="34" charset="0"/>
                          <a:cs typeface="Times New Roman" panose="02020603050405020304" pitchFamily="18" charset="0"/>
                        </a:rPr>
                        <a:t>Minimal effect of food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00000"/>
                        </a:lnSpc>
                        <a:spcAft>
                          <a:spcPts val="0"/>
                        </a:spcAft>
                      </a:pPr>
                      <a:r>
                        <a:rPr lang="en-US" sz="1300" b="0" dirty="0">
                          <a:effectLst/>
                          <a:latin typeface="Calibri" panose="020F0502020204030204" pitchFamily="34" charset="0"/>
                          <a:ea typeface="Calibri" panose="020F0502020204030204" pitchFamily="34" charset="0"/>
                          <a:cs typeface="Times New Roman" panose="02020603050405020304" pitchFamily="18" charset="0"/>
                        </a:rPr>
                        <a:t>66 % (without food)</a:t>
                      </a:r>
                    </a:p>
                    <a:p>
                      <a:pPr algn="l">
                        <a:lnSpc>
                          <a:spcPct val="100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Almost 100 % (with food)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000082129"/>
                  </a:ext>
                </a:extLst>
              </a:tr>
            </a:tbl>
          </a:graphicData>
        </a:graphic>
      </p:graphicFrame>
    </p:spTree>
    <p:extLst>
      <p:ext uri="{BB962C8B-B14F-4D97-AF65-F5344CB8AC3E}">
        <p14:creationId xmlns:p14="http://schemas.microsoft.com/office/powerpoint/2010/main" val="3847764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13</a:t>
            </a:fld>
            <a:endParaRPr lang="fr-BE"/>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Excrétion rénale </a:t>
            </a:r>
            <a:endParaRPr lang="en-US" sz="2000" cap="all" dirty="0" smtClean="0">
              <a:ea typeface="Tahoma" pitchFamily="34" charset="0"/>
              <a:cs typeface="Tahoma" pitchFamily="34" charset="0"/>
            </a:endParaRPr>
          </a:p>
        </p:txBody>
      </p:sp>
      <p:graphicFrame>
        <p:nvGraphicFramePr>
          <p:cNvPr id="6" name="Espace réservé du contenu 4"/>
          <p:cNvGraphicFramePr>
            <a:graphicFrameLocks noGrp="1"/>
          </p:cNvGraphicFramePr>
          <p:nvPr>
            <p:ph idx="1"/>
            <p:extLst>
              <p:ext uri="{D42A27DB-BD31-4B8C-83A1-F6EECF244321}">
                <p14:modId xmlns:p14="http://schemas.microsoft.com/office/powerpoint/2010/main" val="2895197631"/>
              </p:ext>
            </p:extLst>
          </p:nvPr>
        </p:nvGraphicFramePr>
        <p:xfrm>
          <a:off x="484712" y="1196752"/>
          <a:ext cx="8146160" cy="850320"/>
        </p:xfrm>
        <a:graphic>
          <a:graphicData uri="http://schemas.openxmlformats.org/drawingml/2006/table">
            <a:tbl>
              <a:tblPr firstRow="1" bandRow="1"/>
              <a:tblGrid>
                <a:gridCol w="1495000">
                  <a:extLst>
                    <a:ext uri="{9D8B030D-6E8A-4147-A177-3AD203B41FA5}">
                      <a16:colId xmlns:a16="http://schemas.microsoft.com/office/drawing/2014/main" xmlns="" val="3941421779"/>
                    </a:ext>
                  </a:extLst>
                </a:gridCol>
                <a:gridCol w="1662790">
                  <a:extLst>
                    <a:ext uri="{9D8B030D-6E8A-4147-A177-3AD203B41FA5}">
                      <a16:colId xmlns:a16="http://schemas.microsoft.com/office/drawing/2014/main" xmlns="" val="2574204011"/>
                    </a:ext>
                  </a:extLst>
                </a:gridCol>
                <a:gridCol w="1662790">
                  <a:extLst>
                    <a:ext uri="{9D8B030D-6E8A-4147-A177-3AD203B41FA5}">
                      <a16:colId xmlns:a16="http://schemas.microsoft.com/office/drawing/2014/main" xmlns="" val="3118381717"/>
                    </a:ext>
                  </a:extLst>
                </a:gridCol>
                <a:gridCol w="1662790">
                  <a:extLst>
                    <a:ext uri="{9D8B030D-6E8A-4147-A177-3AD203B41FA5}">
                      <a16:colId xmlns:a16="http://schemas.microsoft.com/office/drawing/2014/main" xmlns="" val="3567061450"/>
                    </a:ext>
                  </a:extLst>
                </a:gridCol>
                <a:gridCol w="1662790">
                  <a:extLst>
                    <a:ext uri="{9D8B030D-6E8A-4147-A177-3AD203B41FA5}">
                      <a16:colId xmlns:a16="http://schemas.microsoft.com/office/drawing/2014/main" xmlns="" val="3026307151"/>
                    </a:ext>
                  </a:extLst>
                </a:gridCol>
              </a:tblGrid>
              <a:tr h="83820">
                <a:tc>
                  <a:txBody>
                    <a:bodyPr/>
                    <a:lstStyle/>
                    <a:p>
                      <a:pPr algn="l"/>
                      <a:endParaRPr lang="en-US" sz="1800" dirty="0">
                        <a:effectLst/>
                        <a:latin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apixaban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dabigatran</a:t>
                      </a: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EDOXABAN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Rivaroxaban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1209440"/>
                  </a:ext>
                </a:extLst>
              </a:tr>
              <a:tr h="288000">
                <a:tc>
                  <a:txBody>
                    <a:bodyPr/>
                    <a:lstStyle/>
                    <a:p>
                      <a:pPr algn="l">
                        <a:lnSpc>
                          <a:spcPct val="115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Brand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err="1">
                          <a:effectLst/>
                          <a:latin typeface="Calibri" panose="020F0502020204030204" pitchFamily="34" charset="0"/>
                          <a:ea typeface="Calibri" panose="020F0502020204030204" pitchFamily="34" charset="0"/>
                          <a:cs typeface="Times New Roman" panose="02020603050405020304" pitchFamily="18" charset="0"/>
                        </a:rPr>
                        <a:t>Eliquis</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err="1">
                          <a:effectLst/>
                          <a:latin typeface="Calibri" panose="020F0502020204030204" pitchFamily="34" charset="0"/>
                          <a:ea typeface="Calibri" panose="020F0502020204030204" pitchFamily="34" charset="0"/>
                          <a:cs typeface="Times New Roman" panose="02020603050405020304" pitchFamily="18" charset="0"/>
                        </a:rPr>
                        <a:t>Praxaxa</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err="1">
                          <a:effectLst/>
                          <a:latin typeface="Calibri" panose="020F0502020204030204" pitchFamily="34" charset="0"/>
                          <a:ea typeface="Calibri" panose="020F0502020204030204" pitchFamily="34" charset="0"/>
                          <a:cs typeface="Times New Roman" panose="02020603050405020304" pitchFamily="18" charset="0"/>
                        </a:rPr>
                        <a:t>Lixiana</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err="1">
                          <a:effectLst/>
                          <a:latin typeface="Calibri" panose="020F0502020204030204" pitchFamily="34" charset="0"/>
                          <a:ea typeface="Calibri" panose="020F0502020204030204" pitchFamily="34" charset="0"/>
                          <a:cs typeface="Times New Roman" panose="02020603050405020304" pitchFamily="18" charset="0"/>
                        </a:rPr>
                        <a:t>Xarelto</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2241147"/>
                  </a:ext>
                </a:extLst>
              </a:tr>
              <a:tr h="288000">
                <a:tc>
                  <a:txBody>
                    <a:bodyPr/>
                    <a:lstStyle/>
                    <a:p>
                      <a:pPr algn="l">
                        <a:lnSpc>
                          <a:spcPct val="115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Renal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excretion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27 %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80 %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50 %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35 %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545095079"/>
                  </a:ext>
                </a:extLst>
              </a:tr>
            </a:tbl>
          </a:graphicData>
        </a:graphic>
      </p:graphicFrame>
      <p:pic>
        <p:nvPicPr>
          <p:cNvPr id="7" name="Image 6"/>
          <p:cNvPicPr>
            <a:picLocks noChangeAspect="1"/>
          </p:cNvPicPr>
          <p:nvPr/>
        </p:nvPicPr>
        <p:blipFill rotWithShape="1">
          <a:blip r:embed="rId2"/>
          <a:srcRect l="33438" t="39675" r="31979" b="20740"/>
          <a:stretch/>
        </p:blipFill>
        <p:spPr>
          <a:xfrm>
            <a:off x="451608" y="2951779"/>
            <a:ext cx="5150729" cy="3316313"/>
          </a:xfrm>
          <a:prstGeom prst="rect">
            <a:avLst/>
          </a:prstGeom>
        </p:spPr>
      </p:pic>
      <p:sp>
        <p:nvSpPr>
          <p:cNvPr id="8" name="Text Box 12"/>
          <p:cNvSpPr txBox="1">
            <a:spLocks noChangeArrowheads="1"/>
          </p:cNvSpPr>
          <p:nvPr/>
        </p:nvSpPr>
        <p:spPr bwMode="auto">
          <a:xfrm>
            <a:off x="-80067" y="6471625"/>
            <a:ext cx="8452314" cy="253916"/>
          </a:xfrm>
          <a:prstGeom prst="rect">
            <a:avLst/>
          </a:prstGeom>
          <a:noFill/>
          <a:ln w="9525">
            <a:noFill/>
            <a:miter lim="800000"/>
            <a:headEnd/>
            <a:tailEnd/>
          </a:ln>
        </p:spPr>
        <p:txBody>
          <a:bodyPr wrap="square">
            <a:spAutoFit/>
          </a:bodyPr>
          <a:lstStyle/>
          <a:p>
            <a:pPr algn="r">
              <a:spcBef>
                <a:spcPct val="50000"/>
              </a:spcBef>
            </a:pPr>
            <a:r>
              <a:rPr lang="fr-BE" sz="1050" dirty="0" smtClean="0">
                <a:cs typeface="Arial" charset="0"/>
              </a:rPr>
              <a:t>EHRA </a:t>
            </a:r>
            <a:r>
              <a:rPr lang="fr-BE" sz="1050" dirty="0" err="1" smtClean="0">
                <a:cs typeface="Arial" charset="0"/>
              </a:rPr>
              <a:t>practical</a:t>
            </a:r>
            <a:r>
              <a:rPr lang="fr-BE" sz="1050" dirty="0" smtClean="0">
                <a:cs typeface="Arial" charset="0"/>
              </a:rPr>
              <a:t> guide 2018; </a:t>
            </a:r>
            <a:r>
              <a:rPr lang="fr-BE" sz="1050" dirty="0" err="1"/>
              <a:t>Stangier</a:t>
            </a:r>
            <a:r>
              <a:rPr lang="fr-BE" sz="1050" dirty="0"/>
              <a:t> et al. Clin </a:t>
            </a:r>
            <a:r>
              <a:rPr lang="fr-BE" sz="1050" dirty="0" err="1"/>
              <a:t>Pharmacokinet</a:t>
            </a:r>
            <a:r>
              <a:rPr lang="fr-BE" sz="1050" dirty="0"/>
              <a:t> 2010 ;49: </a:t>
            </a:r>
            <a:r>
              <a:rPr lang="fr-BE" sz="1050" dirty="0" smtClean="0"/>
              <a:t>259-68</a:t>
            </a:r>
            <a:r>
              <a:rPr lang="fr-BE" sz="1050" dirty="0" smtClean="0">
                <a:cs typeface="Arial" charset="0"/>
              </a:rPr>
              <a:t> </a:t>
            </a:r>
            <a:endParaRPr lang="fr-BE" sz="1050" dirty="0" smtClean="0"/>
          </a:p>
        </p:txBody>
      </p:sp>
      <p:sp>
        <p:nvSpPr>
          <p:cNvPr id="9" name="ZoneTexte 8"/>
          <p:cNvSpPr txBox="1"/>
          <p:nvPr/>
        </p:nvSpPr>
        <p:spPr>
          <a:xfrm>
            <a:off x="5940152" y="3203131"/>
            <a:ext cx="2277831" cy="553998"/>
          </a:xfrm>
          <a:prstGeom prst="rect">
            <a:avLst/>
          </a:prstGeom>
          <a:noFill/>
          <a:ln w="28575">
            <a:solidFill>
              <a:srgbClr val="FF0000"/>
            </a:solidFill>
          </a:ln>
        </p:spPr>
        <p:txBody>
          <a:bodyPr wrap="square" rtlCol="0">
            <a:spAutoFit/>
          </a:bodyPr>
          <a:lstStyle/>
          <a:p>
            <a:pPr algn="ctr"/>
            <a:r>
              <a:rPr lang="fr-BE" sz="1500" cap="all" dirty="0" smtClean="0"/>
              <a:t>PRUDENCE en cas de </a:t>
            </a:r>
          </a:p>
          <a:p>
            <a:pPr algn="ctr"/>
            <a:r>
              <a:rPr lang="fr-BE" sz="1500" cap="all" dirty="0" err="1" smtClean="0"/>
              <a:t>CL</a:t>
            </a:r>
            <a:r>
              <a:rPr lang="fr-BE" sz="1500" dirty="0" err="1" smtClean="0"/>
              <a:t>cr</a:t>
            </a:r>
            <a:r>
              <a:rPr lang="fr-BE" sz="1500" cap="all" dirty="0" smtClean="0"/>
              <a:t> 15 - 30 </a:t>
            </a:r>
            <a:r>
              <a:rPr lang="fr-BE" sz="1500" cap="all" dirty="0" err="1" smtClean="0"/>
              <a:t>mL</a:t>
            </a:r>
            <a:r>
              <a:rPr lang="fr-BE" sz="1500" cap="all" dirty="0" smtClean="0"/>
              <a:t>/min</a:t>
            </a:r>
            <a:endParaRPr lang="fr-BE" sz="1500" cap="all" dirty="0"/>
          </a:p>
        </p:txBody>
      </p:sp>
      <p:sp>
        <p:nvSpPr>
          <p:cNvPr id="10" name="Rectangle 9"/>
          <p:cNvSpPr/>
          <p:nvPr/>
        </p:nvSpPr>
        <p:spPr>
          <a:xfrm>
            <a:off x="5908104" y="5306978"/>
            <a:ext cx="2997911" cy="523220"/>
          </a:xfrm>
          <a:prstGeom prst="rect">
            <a:avLst/>
          </a:prstGeom>
        </p:spPr>
        <p:txBody>
          <a:bodyPr wrap="square">
            <a:spAutoFit/>
          </a:bodyPr>
          <a:lstStyle/>
          <a:p>
            <a:r>
              <a:rPr lang="fr-BE" sz="1400" b="1" dirty="0" err="1" smtClean="0"/>
              <a:t>Dabigatran</a:t>
            </a:r>
            <a:r>
              <a:rPr lang="fr-BE" sz="1400" b="1" dirty="0" smtClean="0"/>
              <a:t>: </a:t>
            </a:r>
            <a:r>
              <a:rPr lang="fr-BE" sz="1400" b="1" dirty="0"/>
              <a:t> </a:t>
            </a:r>
            <a:r>
              <a:rPr lang="fr-BE" sz="1400" dirty="0" smtClean="0"/>
              <a:t>IR modérée</a:t>
            </a:r>
            <a:r>
              <a:rPr lang="fr-BE" sz="1400" dirty="0"/>
              <a:t>: </a:t>
            </a:r>
            <a:r>
              <a:rPr lang="fr-BE" sz="1400" dirty="0" smtClean="0"/>
              <a:t>AUC x3</a:t>
            </a:r>
          </a:p>
          <a:p>
            <a:r>
              <a:rPr lang="fr-BE" sz="1400" dirty="0" smtClean="0"/>
              <a:t>                        IR sévère: AUC x6</a:t>
            </a:r>
            <a:endParaRPr lang="fr-BE" sz="1400" dirty="0"/>
          </a:p>
        </p:txBody>
      </p:sp>
      <p:sp>
        <p:nvSpPr>
          <p:cNvPr id="11" name="ZoneTexte 10"/>
          <p:cNvSpPr txBox="1"/>
          <p:nvPr/>
        </p:nvSpPr>
        <p:spPr>
          <a:xfrm>
            <a:off x="466440" y="2409693"/>
            <a:ext cx="3204708" cy="338554"/>
          </a:xfrm>
          <a:prstGeom prst="rect">
            <a:avLst/>
          </a:prstGeom>
          <a:noFill/>
        </p:spPr>
        <p:txBody>
          <a:bodyPr wrap="square" rtlCol="0">
            <a:spAutoFit/>
          </a:bodyPr>
          <a:lstStyle/>
          <a:p>
            <a:r>
              <a:rPr lang="fr-BE" sz="1600" dirty="0" smtClean="0"/>
              <a:t>Adaptation des doses dans la FA</a:t>
            </a:r>
            <a:endParaRPr lang="en-US" sz="1600" dirty="0"/>
          </a:p>
        </p:txBody>
      </p:sp>
      <p:sp>
        <p:nvSpPr>
          <p:cNvPr id="12" name="ZoneTexte 11"/>
          <p:cNvSpPr txBox="1"/>
          <p:nvPr/>
        </p:nvSpPr>
        <p:spPr>
          <a:xfrm>
            <a:off x="5946968" y="4173118"/>
            <a:ext cx="2277831" cy="553998"/>
          </a:xfrm>
          <a:prstGeom prst="rect">
            <a:avLst/>
          </a:prstGeom>
          <a:noFill/>
          <a:ln w="28575">
            <a:solidFill>
              <a:srgbClr val="FF0000"/>
            </a:solidFill>
          </a:ln>
        </p:spPr>
        <p:txBody>
          <a:bodyPr wrap="square" rtlCol="0">
            <a:spAutoFit/>
          </a:bodyPr>
          <a:lstStyle/>
          <a:p>
            <a:pPr algn="ctr"/>
            <a:r>
              <a:rPr lang="fr-BE" sz="1500" cap="all" dirty="0" smtClean="0"/>
              <a:t>SUIVI TOUS LES</a:t>
            </a:r>
          </a:p>
          <a:p>
            <a:pPr algn="ctr"/>
            <a:r>
              <a:rPr lang="fr-BE" sz="1500" cap="all" dirty="0" err="1" smtClean="0"/>
              <a:t>CL</a:t>
            </a:r>
            <a:r>
              <a:rPr lang="fr-BE" sz="1500" dirty="0" err="1" smtClean="0"/>
              <a:t>cr</a:t>
            </a:r>
            <a:r>
              <a:rPr lang="fr-BE" sz="1500" dirty="0" smtClean="0"/>
              <a:t>/10 MOIS</a:t>
            </a:r>
            <a:endParaRPr lang="fr-BE" sz="1500" cap="all" dirty="0"/>
          </a:p>
        </p:txBody>
      </p:sp>
    </p:spTree>
    <p:extLst>
      <p:ext uri="{BB962C8B-B14F-4D97-AF65-F5344CB8AC3E}">
        <p14:creationId xmlns:p14="http://schemas.microsoft.com/office/powerpoint/2010/main" val="420053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14</a:t>
            </a:fld>
            <a:endParaRPr lang="fr-BE"/>
          </a:p>
        </p:txBody>
      </p:sp>
      <p:sp>
        <p:nvSpPr>
          <p:cNvPr id="5" name="Espace réservé du contenu 2"/>
          <p:cNvSpPr txBox="1">
            <a:spLocks/>
          </p:cNvSpPr>
          <p:nvPr/>
        </p:nvSpPr>
        <p:spPr>
          <a:xfrm>
            <a:off x="395536" y="908720"/>
            <a:ext cx="7056299" cy="4082999"/>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0"/>
              </a:spcBef>
              <a:spcAft>
                <a:spcPts val="0"/>
              </a:spcAft>
              <a:buClr>
                <a:srgbClr val="505670"/>
              </a:buClr>
              <a:buSzPct val="100000"/>
              <a:buFont typeface="Varela Round"/>
              <a:buChar char="▧"/>
              <a:defRPr sz="2400" b="0" i="0" u="none" strike="noStrike" cap="none" baseline="0">
                <a:solidFill>
                  <a:srgbClr val="505670"/>
                </a:solidFill>
                <a:latin typeface="Varela Round"/>
                <a:ea typeface="Varela Round"/>
                <a:cs typeface="Varela Round"/>
                <a:sym typeface="Varela Round"/>
              </a:defRPr>
            </a:lvl1pPr>
            <a:lvl2pPr marR="0" algn="l" rtl="0">
              <a:lnSpc>
                <a:spcPct val="100000"/>
              </a:lnSpc>
              <a:spcBef>
                <a:spcPts val="0"/>
              </a:spcBef>
              <a:spcAft>
                <a:spcPts val="0"/>
              </a:spcAft>
              <a:buClr>
                <a:srgbClr val="505670"/>
              </a:buClr>
              <a:buSzPct val="100000"/>
              <a:buFont typeface="Varela Round"/>
              <a:buNone/>
              <a:defRPr sz="2000" b="0" i="0" u="none" strike="noStrike" cap="none" baseline="0">
                <a:solidFill>
                  <a:srgbClr val="505670"/>
                </a:solidFill>
                <a:latin typeface="Varela Round"/>
                <a:ea typeface="Varela Round"/>
                <a:cs typeface="Varela Round"/>
                <a:sym typeface="Varela Round"/>
              </a:defRPr>
            </a:lvl2pPr>
            <a:lvl3pPr marR="0" algn="l" rtl="0">
              <a:lnSpc>
                <a:spcPct val="100000"/>
              </a:lnSpc>
              <a:spcBef>
                <a:spcPts val="0"/>
              </a:spcBef>
              <a:spcAft>
                <a:spcPts val="0"/>
              </a:spcAft>
              <a:buClr>
                <a:srgbClr val="505670"/>
              </a:buClr>
              <a:buSzPct val="100000"/>
              <a:buFont typeface="Varela Round"/>
              <a:buNone/>
              <a:defRPr sz="2000" b="0" i="0" u="none" strike="noStrike" cap="none" baseline="0">
                <a:solidFill>
                  <a:srgbClr val="505670"/>
                </a:solidFill>
                <a:latin typeface="Varela Round"/>
                <a:ea typeface="Varela Round"/>
                <a:cs typeface="Varela Round"/>
                <a:sym typeface="Varela Round"/>
              </a:defRPr>
            </a:lvl3pPr>
            <a:lvl4pPr marR="0" algn="l" rtl="0">
              <a:lnSpc>
                <a:spcPct val="100000"/>
              </a:lnSpc>
              <a:spcBef>
                <a:spcPts val="0"/>
              </a:spcBef>
              <a:spcAft>
                <a:spcPts val="0"/>
              </a:spcAft>
              <a:buClr>
                <a:srgbClr val="505670"/>
              </a:buClr>
              <a:buSzPct val="100000"/>
              <a:buFont typeface="Varela Round"/>
              <a:buNone/>
              <a:defRPr sz="1600" b="0" i="0" u="none" strike="noStrike" cap="none" baseline="0">
                <a:solidFill>
                  <a:srgbClr val="505670"/>
                </a:solidFill>
                <a:latin typeface="Varela Round"/>
                <a:ea typeface="Varela Round"/>
                <a:cs typeface="Varela Round"/>
                <a:sym typeface="Varela Round"/>
              </a:defRPr>
            </a:lvl4pPr>
            <a:lvl5pPr marR="0" algn="l" rtl="0">
              <a:lnSpc>
                <a:spcPct val="100000"/>
              </a:lnSpc>
              <a:spcBef>
                <a:spcPts val="0"/>
              </a:spcBef>
              <a:spcAft>
                <a:spcPts val="0"/>
              </a:spcAft>
              <a:buClr>
                <a:srgbClr val="505670"/>
              </a:buClr>
              <a:buSzPct val="100000"/>
              <a:buFont typeface="Varela Round"/>
              <a:buNone/>
              <a:defRPr sz="1600" b="0" i="0" u="none" strike="noStrike" cap="none" baseline="0">
                <a:solidFill>
                  <a:srgbClr val="505670"/>
                </a:solidFill>
                <a:latin typeface="Varela Round"/>
                <a:ea typeface="Varela Round"/>
                <a:cs typeface="Varela Round"/>
                <a:sym typeface="Varela Round"/>
              </a:defRPr>
            </a:lvl5pPr>
            <a:lvl6pPr marR="0" algn="l" rtl="0">
              <a:lnSpc>
                <a:spcPct val="100000"/>
              </a:lnSpc>
              <a:spcBef>
                <a:spcPts val="0"/>
              </a:spcBef>
              <a:spcAft>
                <a:spcPts val="0"/>
              </a:spcAft>
              <a:buClr>
                <a:srgbClr val="505670"/>
              </a:buClr>
              <a:buSzPct val="100000"/>
              <a:buFont typeface="Varela Round"/>
              <a:buNone/>
              <a:defRPr sz="1600" b="0" i="0" u="none" strike="noStrike" cap="none" baseline="0">
                <a:solidFill>
                  <a:srgbClr val="505670"/>
                </a:solidFill>
                <a:latin typeface="Varela Round"/>
                <a:ea typeface="Varela Round"/>
                <a:cs typeface="Varela Round"/>
                <a:sym typeface="Varela Round"/>
              </a:defRPr>
            </a:lvl6pPr>
            <a:lvl7pPr marR="0" algn="l" rtl="0">
              <a:lnSpc>
                <a:spcPct val="100000"/>
              </a:lnSpc>
              <a:spcBef>
                <a:spcPts val="0"/>
              </a:spcBef>
              <a:spcAft>
                <a:spcPts val="0"/>
              </a:spcAft>
              <a:buClr>
                <a:srgbClr val="505670"/>
              </a:buClr>
              <a:buSzPct val="100000"/>
              <a:buFont typeface="Varela Round"/>
              <a:buNone/>
              <a:defRPr sz="1600" b="0" i="0" u="none" strike="noStrike" cap="none" baseline="0">
                <a:solidFill>
                  <a:srgbClr val="505670"/>
                </a:solidFill>
                <a:latin typeface="Varela Round"/>
                <a:ea typeface="Varela Round"/>
                <a:cs typeface="Varela Round"/>
                <a:sym typeface="Varela Round"/>
              </a:defRPr>
            </a:lvl7pPr>
            <a:lvl8pPr marR="0" algn="l" rtl="0">
              <a:lnSpc>
                <a:spcPct val="100000"/>
              </a:lnSpc>
              <a:spcBef>
                <a:spcPts val="0"/>
              </a:spcBef>
              <a:spcAft>
                <a:spcPts val="0"/>
              </a:spcAft>
              <a:buClr>
                <a:srgbClr val="505670"/>
              </a:buClr>
              <a:buSzPct val="100000"/>
              <a:buFont typeface="Varela Round"/>
              <a:buNone/>
              <a:defRPr sz="1600" b="0" i="0" u="none" strike="noStrike" cap="none" baseline="0">
                <a:solidFill>
                  <a:srgbClr val="505670"/>
                </a:solidFill>
                <a:latin typeface="Varela Round"/>
                <a:ea typeface="Varela Round"/>
                <a:cs typeface="Varela Round"/>
                <a:sym typeface="Varela Round"/>
              </a:defRPr>
            </a:lvl8pPr>
            <a:lvl9pPr marR="0" algn="l" rtl="0">
              <a:lnSpc>
                <a:spcPct val="100000"/>
              </a:lnSpc>
              <a:spcBef>
                <a:spcPts val="0"/>
              </a:spcBef>
              <a:spcAft>
                <a:spcPts val="0"/>
              </a:spcAft>
              <a:buClr>
                <a:srgbClr val="505670"/>
              </a:buClr>
              <a:buSzPct val="100000"/>
              <a:buFont typeface="Varela Round"/>
              <a:buNone/>
              <a:defRPr sz="1600" b="0" i="0" u="none" strike="noStrike" cap="none" baseline="0">
                <a:solidFill>
                  <a:srgbClr val="505670"/>
                </a:solidFill>
                <a:latin typeface="Varela Round"/>
                <a:ea typeface="Varela Round"/>
                <a:cs typeface="Varela Round"/>
                <a:sym typeface="Varela Round"/>
              </a:defRPr>
            </a:lvl9pPr>
          </a:lstStyle>
          <a:p>
            <a:pPr marL="0" lvl="1">
              <a:lnSpc>
                <a:spcPct val="150000"/>
              </a:lnSpc>
            </a:pPr>
            <a:r>
              <a:rPr lang="fr-BE" b="1" dirty="0" smtClean="0">
                <a:solidFill>
                  <a:schemeClr val="tx2"/>
                </a:solidFill>
                <a:latin typeface="+mn-lt"/>
              </a:rPr>
              <a:t>Utiliser la formule de Cockcroft &amp; Gault !</a:t>
            </a:r>
            <a:endParaRPr lang="fr-BE" b="1" dirty="0">
              <a:solidFill>
                <a:schemeClr val="tx2"/>
              </a:solidFill>
              <a:latin typeface="+mn-lt"/>
            </a:endParaRPr>
          </a:p>
        </p:txBody>
      </p:sp>
      <p:sp>
        <p:nvSpPr>
          <p:cNvPr id="10" name="ZoneTexte 9"/>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Excrétion rénale</a:t>
            </a:r>
            <a:endParaRPr lang="en-US" sz="2000" cap="all" dirty="0" smtClean="0">
              <a:ea typeface="Tahoma" pitchFamily="34" charset="0"/>
              <a:cs typeface="Tahoma" pitchFamily="34" charset="0"/>
            </a:endParaRPr>
          </a:p>
        </p:txBody>
      </p:sp>
      <p:sp>
        <p:nvSpPr>
          <p:cNvPr id="11" name="ZoneTexte 10"/>
          <p:cNvSpPr txBox="1"/>
          <p:nvPr/>
        </p:nvSpPr>
        <p:spPr>
          <a:xfrm>
            <a:off x="179512" y="6505169"/>
            <a:ext cx="3561907" cy="276999"/>
          </a:xfrm>
          <a:prstGeom prst="rect">
            <a:avLst/>
          </a:prstGeom>
          <a:noFill/>
        </p:spPr>
        <p:txBody>
          <a:bodyPr wrap="square" rtlCol="0">
            <a:spAutoFit/>
          </a:bodyPr>
          <a:lstStyle/>
          <a:p>
            <a:r>
              <a:rPr lang="fr-BE" sz="1200" dirty="0" err="1" smtClean="0"/>
              <a:t>Hellden</a:t>
            </a:r>
            <a:r>
              <a:rPr lang="fr-BE" sz="1200" dirty="0" smtClean="0"/>
              <a:t> et al. BMJ Open 2013; 3: e002686</a:t>
            </a:r>
            <a:endParaRPr lang="en-US" sz="1200" dirty="0"/>
          </a:p>
        </p:txBody>
      </p:sp>
      <p:pic>
        <p:nvPicPr>
          <p:cNvPr id="12" name="Picture 3"/>
          <p:cNvPicPr>
            <a:picLocks noChangeAspect="1" noChangeArrowheads="1"/>
          </p:cNvPicPr>
          <p:nvPr/>
        </p:nvPicPr>
        <p:blipFill>
          <a:blip r:embed="rId2" cstate="print"/>
          <a:srcRect/>
          <a:stretch>
            <a:fillRect/>
          </a:stretch>
        </p:blipFill>
        <p:spPr bwMode="auto">
          <a:xfrm>
            <a:off x="1043608" y="3933056"/>
            <a:ext cx="6483830" cy="2060371"/>
          </a:xfrm>
          <a:prstGeom prst="rect">
            <a:avLst/>
          </a:prstGeom>
          <a:noFill/>
          <a:ln w="9525">
            <a:noFill/>
            <a:miter lim="800000"/>
            <a:headEnd/>
            <a:tailEnd/>
          </a:ln>
        </p:spPr>
      </p:pic>
      <p:sp>
        <p:nvSpPr>
          <p:cNvPr id="13" name="ZoneTexte 12"/>
          <p:cNvSpPr txBox="1"/>
          <p:nvPr/>
        </p:nvSpPr>
        <p:spPr>
          <a:xfrm>
            <a:off x="7634308" y="5517232"/>
            <a:ext cx="1509692" cy="427649"/>
          </a:xfrm>
          <a:prstGeom prst="rect">
            <a:avLst/>
          </a:prstGeom>
          <a:noFill/>
        </p:spPr>
        <p:txBody>
          <a:bodyPr wrap="square" rtlCol="0">
            <a:spAutoFit/>
          </a:bodyPr>
          <a:lstStyle/>
          <a:p>
            <a:r>
              <a:rPr lang="fr-BE" sz="1000" b="1" dirty="0" smtClean="0">
                <a:solidFill>
                  <a:srgbClr val="00B050"/>
                </a:solidFill>
              </a:rPr>
              <a:t>Cockcroft-Gault</a:t>
            </a:r>
            <a:r>
              <a:rPr lang="fr-BE" sz="1200" b="1" dirty="0" smtClean="0">
                <a:solidFill>
                  <a:srgbClr val="00B050"/>
                </a:solidFill>
              </a:rPr>
              <a:t> </a:t>
            </a:r>
            <a:r>
              <a:rPr lang="fr-BE" sz="1200" b="1" dirty="0" smtClean="0">
                <a:solidFill>
                  <a:srgbClr val="FF0000"/>
                </a:solidFill>
              </a:rPr>
              <a:t>    </a:t>
            </a:r>
            <a:r>
              <a:rPr lang="fr-BE" sz="1000" b="1" dirty="0" smtClean="0">
                <a:solidFill>
                  <a:srgbClr val="FF0000"/>
                </a:solidFill>
              </a:rPr>
              <a:t>MDRD4</a:t>
            </a:r>
            <a:endParaRPr lang="fr-FR" sz="1000" b="1" dirty="0">
              <a:solidFill>
                <a:srgbClr val="FF0000"/>
              </a:solidFill>
            </a:endParaRPr>
          </a:p>
        </p:txBody>
      </p:sp>
      <p:sp>
        <p:nvSpPr>
          <p:cNvPr id="7" name="ZoneTexte 6"/>
          <p:cNvSpPr txBox="1"/>
          <p:nvPr/>
        </p:nvSpPr>
        <p:spPr>
          <a:xfrm>
            <a:off x="467544" y="2649686"/>
            <a:ext cx="8424936" cy="923330"/>
          </a:xfrm>
          <a:prstGeom prst="rect">
            <a:avLst/>
          </a:prstGeom>
          <a:noFill/>
        </p:spPr>
        <p:txBody>
          <a:bodyPr wrap="square" rtlCol="0">
            <a:spAutoFit/>
          </a:bodyPr>
          <a:lstStyle/>
          <a:p>
            <a:pPr marL="285750" indent="-285750">
              <a:lnSpc>
                <a:spcPct val="150000"/>
              </a:lnSpc>
              <a:buFontTx/>
              <a:buChar char="-"/>
            </a:pPr>
            <a:r>
              <a:rPr lang="fr-BE" dirty="0" smtClean="0"/>
              <a:t>Formule utilisée lors des études phase 3</a:t>
            </a:r>
          </a:p>
          <a:p>
            <a:pPr marL="285750" indent="-285750">
              <a:lnSpc>
                <a:spcPct val="150000"/>
              </a:lnSpc>
              <a:buFontTx/>
              <a:buChar char="-"/>
            </a:pPr>
            <a:r>
              <a:rPr lang="fr-BE" dirty="0" smtClean="0"/>
              <a:t>Surestimation de la dose à administrer avec le MDRD </a:t>
            </a:r>
            <a:r>
              <a:rPr lang="fr-BE" sz="1600" dirty="0" smtClean="0"/>
              <a:t>(surtout femme âgée)</a:t>
            </a:r>
            <a:endParaRPr lang="en-US" sz="1600" dirty="0"/>
          </a:p>
        </p:txBody>
      </p:sp>
      <p:sp>
        <p:nvSpPr>
          <p:cNvPr id="16" name="ZoneTexte 15"/>
          <p:cNvSpPr txBox="1"/>
          <p:nvPr/>
        </p:nvSpPr>
        <p:spPr>
          <a:xfrm>
            <a:off x="1804320" y="1757901"/>
            <a:ext cx="5472607" cy="615553"/>
          </a:xfrm>
          <a:prstGeom prst="rect">
            <a:avLst/>
          </a:prstGeom>
          <a:noFill/>
          <a:ln w="9525">
            <a:solidFill>
              <a:schemeClr val="tx1"/>
            </a:solidFill>
          </a:ln>
        </p:spPr>
        <p:txBody>
          <a:bodyPr wrap="square" rtlCol="0">
            <a:spAutoFit/>
          </a:bodyPr>
          <a:lstStyle/>
          <a:p>
            <a:pPr marL="360000"/>
            <a:r>
              <a:rPr lang="fr-BE" sz="1600" dirty="0" err="1" smtClean="0"/>
              <a:t>CLcr</a:t>
            </a:r>
            <a:r>
              <a:rPr lang="fr-BE" sz="1600" dirty="0" smtClean="0"/>
              <a:t> (ml/min) = (</a:t>
            </a:r>
            <a:r>
              <a:rPr lang="fr-BE" sz="1600" u="sng" dirty="0" smtClean="0"/>
              <a:t>140-âge) x poids (kg)</a:t>
            </a:r>
            <a:r>
              <a:rPr lang="fr-BE" dirty="0" smtClean="0"/>
              <a:t>  </a:t>
            </a:r>
            <a:r>
              <a:rPr lang="fr-BE" sz="1400" dirty="0" smtClean="0"/>
              <a:t>x 0,85 (</a:t>
            </a:r>
            <a:r>
              <a:rPr lang="en-GB" sz="1400" dirty="0" err="1" smtClean="0"/>
              <a:t>si</a:t>
            </a:r>
            <a:r>
              <a:rPr lang="en-GB" sz="1400" dirty="0" smtClean="0"/>
              <a:t> femme) </a:t>
            </a:r>
          </a:p>
          <a:p>
            <a:pPr marL="360000"/>
            <a:r>
              <a:rPr lang="en-GB" sz="1400" dirty="0"/>
              <a:t> </a:t>
            </a:r>
            <a:r>
              <a:rPr lang="en-GB" sz="1400" dirty="0" smtClean="0"/>
              <a:t>                                </a:t>
            </a:r>
            <a:r>
              <a:rPr lang="en-GB" sz="1600" dirty="0" smtClean="0"/>
              <a:t>72 x creatinine (mg/</a:t>
            </a:r>
            <a:r>
              <a:rPr lang="en-GB" sz="1600" dirty="0" err="1" smtClean="0"/>
              <a:t>dL</a:t>
            </a:r>
            <a:r>
              <a:rPr lang="en-GB" sz="1600" dirty="0" smtClean="0"/>
              <a:t>)</a:t>
            </a:r>
            <a:endParaRPr lang="en-GB" sz="1600" dirty="0"/>
          </a:p>
        </p:txBody>
      </p:sp>
    </p:spTree>
    <p:extLst>
      <p:ext uri="{BB962C8B-B14F-4D97-AF65-F5344CB8AC3E}">
        <p14:creationId xmlns:p14="http://schemas.microsoft.com/office/powerpoint/2010/main" val="2611609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15</a:t>
            </a:fld>
            <a:endParaRPr lang="fr-BE"/>
          </a:p>
        </p:txBody>
      </p:sp>
      <p:sp>
        <p:nvSpPr>
          <p:cNvPr id="9" name="ZoneTexte 8"/>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interactions pharmacocinétiques</a:t>
            </a:r>
            <a:endParaRPr lang="en-US" sz="2000" cap="all" dirty="0" smtClean="0">
              <a:ea typeface="Tahoma" pitchFamily="34" charset="0"/>
              <a:cs typeface="Tahoma" pitchFamily="34" charset="0"/>
            </a:endParaRPr>
          </a:p>
        </p:txBody>
      </p:sp>
      <p:graphicFrame>
        <p:nvGraphicFramePr>
          <p:cNvPr id="10" name="Espace réservé du contenu 4"/>
          <p:cNvGraphicFramePr>
            <a:graphicFrameLocks noGrp="1"/>
          </p:cNvGraphicFramePr>
          <p:nvPr>
            <p:ph idx="1"/>
            <p:extLst>
              <p:ext uri="{D42A27DB-BD31-4B8C-83A1-F6EECF244321}">
                <p14:modId xmlns:p14="http://schemas.microsoft.com/office/powerpoint/2010/main" val="1200078835"/>
              </p:ext>
            </p:extLst>
          </p:nvPr>
        </p:nvGraphicFramePr>
        <p:xfrm>
          <a:off x="467543" y="1268760"/>
          <a:ext cx="8146161" cy="1485996"/>
        </p:xfrm>
        <a:graphic>
          <a:graphicData uri="http://schemas.openxmlformats.org/drawingml/2006/table">
            <a:tbl>
              <a:tblPr firstRow="1" bandRow="1"/>
              <a:tblGrid>
                <a:gridCol w="1124191">
                  <a:extLst>
                    <a:ext uri="{9D8B030D-6E8A-4147-A177-3AD203B41FA5}">
                      <a16:colId xmlns:a16="http://schemas.microsoft.com/office/drawing/2014/main" xmlns="" val="3941421779"/>
                    </a:ext>
                  </a:extLst>
                </a:gridCol>
                <a:gridCol w="1754942">
                  <a:extLst>
                    <a:ext uri="{9D8B030D-6E8A-4147-A177-3AD203B41FA5}">
                      <a16:colId xmlns:a16="http://schemas.microsoft.com/office/drawing/2014/main" xmlns="" val="2574204011"/>
                    </a:ext>
                  </a:extLst>
                </a:gridCol>
                <a:gridCol w="1755676">
                  <a:extLst>
                    <a:ext uri="{9D8B030D-6E8A-4147-A177-3AD203B41FA5}">
                      <a16:colId xmlns:a16="http://schemas.microsoft.com/office/drawing/2014/main" xmlns="" val="3118381717"/>
                    </a:ext>
                  </a:extLst>
                </a:gridCol>
                <a:gridCol w="1557880">
                  <a:extLst>
                    <a:ext uri="{9D8B030D-6E8A-4147-A177-3AD203B41FA5}">
                      <a16:colId xmlns:a16="http://schemas.microsoft.com/office/drawing/2014/main" xmlns="" val="3567061450"/>
                    </a:ext>
                  </a:extLst>
                </a:gridCol>
                <a:gridCol w="1953472">
                  <a:extLst>
                    <a:ext uri="{9D8B030D-6E8A-4147-A177-3AD203B41FA5}">
                      <a16:colId xmlns:a16="http://schemas.microsoft.com/office/drawing/2014/main" xmlns="" val="3026307151"/>
                    </a:ext>
                  </a:extLst>
                </a:gridCol>
              </a:tblGrid>
              <a:tr h="83820">
                <a:tc>
                  <a:txBody>
                    <a:bodyPr/>
                    <a:lstStyle/>
                    <a:p>
                      <a:pPr algn="l"/>
                      <a:endParaRPr lang="en-US" sz="1800" dirty="0">
                        <a:effectLst/>
                        <a:latin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apixaban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dabigatran</a:t>
                      </a: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EDOXABAN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Rivaroxaban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1209440"/>
                  </a:ext>
                </a:extLst>
              </a:tr>
              <a:tr h="288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Brand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Eliquis</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Praxaxa</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Lixiana</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a:effectLst/>
                          <a:latin typeface="Calibri" panose="020F0502020204030204" pitchFamily="34" charset="0"/>
                          <a:ea typeface="Calibri" panose="020F0502020204030204" pitchFamily="34" charset="0"/>
                          <a:cs typeface="Times New Roman" panose="02020603050405020304" pitchFamily="18" charset="0"/>
                        </a:rPr>
                        <a:t>Xarelto®</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2241147"/>
                  </a:ext>
                </a:extLst>
              </a:tr>
              <a:tr h="468000">
                <a:tc>
                  <a:txBody>
                    <a:bodyPr/>
                    <a:lstStyle/>
                    <a:p>
                      <a:pPr algn="l">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Metabolism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0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CYP3A4/5</a:t>
                      </a:r>
                      <a:r>
                        <a:rPr lang="en-US" sz="1300" dirty="0">
                          <a:effectLst/>
                          <a:latin typeface="Calibri" panose="020F0502020204030204" pitchFamily="34" charset="0"/>
                          <a:ea typeface="Calibri" panose="020F0502020204030204" pitchFamily="34" charset="0"/>
                          <a:cs typeface="Times New Roman" panose="02020603050405020304" pitchFamily="18" charset="0"/>
                        </a:rPr>
                        <a:t> (25 %)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20 % active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glucuronide</a:t>
                      </a: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conjugates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0000"/>
                        </a:lnSpc>
                        <a:spcAft>
                          <a:spcPts val="0"/>
                        </a:spcAft>
                      </a:pPr>
                      <a:r>
                        <a:rPr lang="fr-FR" sz="1300" b="1" dirty="0">
                          <a:effectLst/>
                          <a:latin typeface="Calibri" panose="020F0502020204030204" pitchFamily="34" charset="0"/>
                          <a:ea typeface="Calibri" panose="020F0502020204030204" pitchFamily="34" charset="0"/>
                          <a:cs typeface="Times New Roman" panose="02020603050405020304" pitchFamily="18" charset="0"/>
                        </a:rPr>
                        <a:t>CYP3A4/5</a:t>
                      </a:r>
                      <a:r>
                        <a:rPr lang="fr-FR" sz="1300" dirty="0">
                          <a:effectLst/>
                          <a:latin typeface="Calibri" panose="020F0502020204030204" pitchFamily="34" charset="0"/>
                          <a:ea typeface="Calibri" panose="020F0502020204030204" pitchFamily="34" charset="0"/>
                          <a:cs typeface="Times New Roman" panose="02020603050405020304" pitchFamily="18" charset="0"/>
                        </a:rPr>
                        <a:t> (&lt;4 %)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0000"/>
                        </a:lnSpc>
                        <a:spcAft>
                          <a:spcPts val="0"/>
                        </a:spcAft>
                      </a:pPr>
                      <a:r>
                        <a:rPr lang="fr-FR" sz="1300" b="1" dirty="0">
                          <a:effectLst/>
                          <a:latin typeface="Calibri" panose="020F0502020204030204" pitchFamily="34" charset="0"/>
                          <a:ea typeface="Calibri" panose="020F0502020204030204" pitchFamily="34" charset="0"/>
                          <a:cs typeface="Times New Roman" panose="02020603050405020304" pitchFamily="18" charset="0"/>
                        </a:rPr>
                        <a:t>CYP3A4/5</a:t>
                      </a:r>
                      <a:r>
                        <a:rPr lang="fr-FR" sz="1300" dirty="0">
                          <a:effectLst/>
                          <a:latin typeface="Calibri" panose="020F0502020204030204" pitchFamily="34" charset="0"/>
                          <a:ea typeface="Calibri" panose="020F0502020204030204" pitchFamily="34" charset="0"/>
                          <a:cs typeface="Times New Roman" panose="02020603050405020304" pitchFamily="18" charset="0"/>
                        </a:rPr>
                        <a:t> (18 %)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CYP2J2 (14 %)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32987832"/>
                  </a:ext>
                </a:extLst>
              </a:tr>
              <a:tr h="288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Drug transport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P-</a:t>
                      </a:r>
                      <a:r>
                        <a:rPr lang="en-US" sz="1300" b="1" dirty="0" err="1">
                          <a:effectLst/>
                          <a:latin typeface="Calibri" panose="020F0502020204030204" pitchFamily="34" charset="0"/>
                          <a:ea typeface="Calibri" panose="020F0502020204030204" pitchFamily="34" charset="0"/>
                          <a:cs typeface="Times New Roman" panose="02020603050405020304" pitchFamily="18" charset="0"/>
                        </a:rPr>
                        <a:t>gp</a:t>
                      </a:r>
                      <a:r>
                        <a:rPr lang="en-US" sz="1300" dirty="0">
                          <a:effectLst/>
                          <a:latin typeface="Calibri" panose="020F0502020204030204" pitchFamily="34" charset="0"/>
                          <a:ea typeface="Calibri" panose="020F0502020204030204" pitchFamily="34" charset="0"/>
                          <a:cs typeface="Times New Roman" panose="02020603050405020304" pitchFamily="18" charset="0"/>
                        </a:rPr>
                        <a:t> and BCRP</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fr-FR" sz="1300" b="1" dirty="0">
                          <a:effectLst/>
                          <a:latin typeface="Calibri" panose="020F0502020204030204" pitchFamily="34" charset="0"/>
                          <a:ea typeface="Calibri" panose="020F0502020204030204" pitchFamily="34" charset="0"/>
                          <a:cs typeface="Times New Roman" panose="02020603050405020304" pitchFamily="18" charset="0"/>
                        </a:rPr>
                        <a:t>P-gp</a:t>
                      </a: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dabigatran</a:t>
                      </a: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r>
                        <a:rPr lang="fr-FR" sz="1300" dirty="0" err="1">
                          <a:effectLst/>
                          <a:latin typeface="Calibri" panose="020F0502020204030204" pitchFamily="34" charset="0"/>
                          <a:ea typeface="Calibri" panose="020F0502020204030204" pitchFamily="34" charset="0"/>
                          <a:cs typeface="Times New Roman" panose="02020603050405020304" pitchFamily="18" charset="0"/>
                        </a:rPr>
                        <a:t>etexilate</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fr-FR" sz="1300" b="1" dirty="0">
                          <a:effectLst/>
                          <a:latin typeface="Calibri" panose="020F0502020204030204" pitchFamily="34" charset="0"/>
                          <a:ea typeface="Calibri" panose="020F0502020204030204" pitchFamily="34" charset="0"/>
                          <a:cs typeface="Times New Roman" panose="02020603050405020304" pitchFamily="18" charset="0"/>
                        </a:rPr>
                        <a:t>P-gp</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fr-FR" sz="1300" b="1" dirty="0">
                          <a:effectLst/>
                          <a:latin typeface="Calibri" panose="020F0502020204030204" pitchFamily="34" charset="0"/>
                          <a:ea typeface="Calibri" panose="020F0502020204030204" pitchFamily="34" charset="0"/>
                          <a:cs typeface="Times New Roman" panose="02020603050405020304" pitchFamily="18" charset="0"/>
                        </a:rPr>
                        <a:t>P-gp</a:t>
                      </a:r>
                      <a:r>
                        <a:rPr lang="fr-FR" sz="1300" dirty="0">
                          <a:effectLst/>
                          <a:latin typeface="Calibri" panose="020F0502020204030204" pitchFamily="34" charset="0"/>
                          <a:ea typeface="Calibri" panose="020F0502020204030204" pitchFamily="34" charset="0"/>
                          <a:cs typeface="Times New Roman" panose="02020603050405020304" pitchFamily="18" charset="0"/>
                        </a:rPr>
                        <a:t> and BCRP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55497345"/>
                  </a:ext>
                </a:extLst>
              </a:tr>
            </a:tbl>
          </a:graphicData>
        </a:graphic>
      </p:graphicFrame>
      <p:sp>
        <p:nvSpPr>
          <p:cNvPr id="23" name="ZoneTexte 22"/>
          <p:cNvSpPr txBox="1"/>
          <p:nvPr/>
        </p:nvSpPr>
        <p:spPr>
          <a:xfrm>
            <a:off x="451559" y="5733256"/>
            <a:ext cx="6986726" cy="800219"/>
          </a:xfrm>
          <a:prstGeom prst="rect">
            <a:avLst/>
          </a:prstGeom>
          <a:noFill/>
        </p:spPr>
        <p:txBody>
          <a:bodyPr wrap="square" rtlCol="0">
            <a:spAutoFit/>
          </a:bodyPr>
          <a:lstStyle/>
          <a:p>
            <a:r>
              <a:rPr lang="fr-BE" sz="1600" dirty="0" smtClean="0"/>
              <a:t>Prudence!   </a:t>
            </a:r>
            <a:r>
              <a:rPr lang="fr-BE" sz="1600" dirty="0"/>
              <a:t> </a:t>
            </a:r>
            <a:r>
              <a:rPr lang="fr-BE" sz="1500" dirty="0" smtClean="0"/>
              <a:t>Surveiller événements thrombotiques/hémorragiques</a:t>
            </a:r>
          </a:p>
          <a:p>
            <a:r>
              <a:rPr lang="fr-BE" sz="1500" dirty="0"/>
              <a:t> </a:t>
            </a:r>
            <a:r>
              <a:rPr lang="fr-BE" sz="1500" dirty="0" smtClean="0"/>
              <a:t>                       Attention chez les patients avec autres facteurs de risque d’accumulation  </a:t>
            </a:r>
          </a:p>
          <a:p>
            <a:r>
              <a:rPr lang="fr-BE" sz="1500" dirty="0"/>
              <a:t> </a:t>
            </a:r>
            <a:r>
              <a:rPr lang="fr-BE" sz="1500" dirty="0" smtClean="0"/>
              <a:t>                       (insuffisance rénale, &gt;75 ans, &lt;60kg)</a:t>
            </a:r>
            <a:endParaRPr lang="en-US" sz="1500" dirty="0"/>
          </a:p>
        </p:txBody>
      </p:sp>
      <p:graphicFrame>
        <p:nvGraphicFramePr>
          <p:cNvPr id="11" name="Tableau 10"/>
          <p:cNvGraphicFramePr>
            <a:graphicFrameLocks noGrp="1"/>
          </p:cNvGraphicFramePr>
          <p:nvPr>
            <p:extLst>
              <p:ext uri="{D42A27DB-BD31-4B8C-83A1-F6EECF244321}">
                <p14:modId xmlns:p14="http://schemas.microsoft.com/office/powerpoint/2010/main" val="174063507"/>
              </p:ext>
            </p:extLst>
          </p:nvPr>
        </p:nvGraphicFramePr>
        <p:xfrm>
          <a:off x="1547664" y="3158542"/>
          <a:ext cx="6156000" cy="2164080"/>
        </p:xfrm>
        <a:graphic>
          <a:graphicData uri="http://schemas.openxmlformats.org/drawingml/2006/table">
            <a:tbl>
              <a:tblPr firstRow="1" bandRow="1"/>
              <a:tblGrid>
                <a:gridCol w="2052000">
                  <a:extLst>
                    <a:ext uri="{9D8B030D-6E8A-4147-A177-3AD203B41FA5}">
                      <a16:colId xmlns:a16="http://schemas.microsoft.com/office/drawing/2014/main" xmlns="" val="20000"/>
                    </a:ext>
                  </a:extLst>
                </a:gridCol>
                <a:gridCol w="2052000">
                  <a:extLst>
                    <a:ext uri="{9D8B030D-6E8A-4147-A177-3AD203B41FA5}">
                      <a16:colId xmlns:a16="http://schemas.microsoft.com/office/drawing/2014/main" xmlns="" val="20001"/>
                    </a:ext>
                  </a:extLst>
                </a:gridCol>
                <a:gridCol w="2052000">
                  <a:extLst>
                    <a:ext uri="{9D8B030D-6E8A-4147-A177-3AD203B41FA5}">
                      <a16:colId xmlns:a16="http://schemas.microsoft.com/office/drawing/2014/main" xmlns="" val="20002"/>
                    </a:ext>
                  </a:extLst>
                </a:gridCol>
              </a:tblGrid>
              <a:tr h="57606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indent="0" algn="ctr">
                        <a:buFontTx/>
                        <a:buNone/>
                      </a:pPr>
                      <a:r>
                        <a:rPr lang="fr-BE" sz="1500" dirty="0" smtClean="0"/>
                        <a:t>- puissant CYP3A4</a:t>
                      </a:r>
                      <a:r>
                        <a:rPr lang="fr-BE" sz="1500" baseline="0" dirty="0" smtClean="0"/>
                        <a:t> </a:t>
                      </a:r>
                    </a:p>
                    <a:p>
                      <a:pPr marL="0" indent="0" algn="ctr">
                        <a:buFontTx/>
                        <a:buNone/>
                      </a:pPr>
                      <a:r>
                        <a:rPr lang="fr-BE" sz="1500" baseline="0" dirty="0" smtClean="0"/>
                        <a:t>et</a:t>
                      </a:r>
                      <a:r>
                        <a:rPr lang="fr-BE" sz="1500" dirty="0" smtClean="0"/>
                        <a:t> P-gp</a:t>
                      </a:r>
                    </a:p>
                    <a:p>
                      <a:pPr marL="0" indent="0" algn="ctr">
                        <a:buFontTx/>
                        <a:buNone/>
                      </a:pPr>
                      <a:endParaRPr lang="fr-BE" sz="900" dirty="0" smtClean="0"/>
                    </a:p>
                    <a:p>
                      <a:pPr algn="ctr"/>
                      <a:r>
                        <a:rPr lang="fr-BE" sz="1600" b="0" i="0" baseline="0" dirty="0" smtClean="0"/>
                        <a:t>Non recommandé</a:t>
                      </a:r>
                      <a:endParaRPr lang="fr-BE" sz="1600" b="0" i="0" dirty="0" smtClean="0">
                        <a:solidFill>
                          <a:srgbClr val="FF0000"/>
                        </a:solidFill>
                      </a:endParaRP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indent="0" algn="ctr">
                        <a:buFontTx/>
                        <a:buNone/>
                      </a:pPr>
                      <a:r>
                        <a:rPr lang="fr-BE" sz="1500" baseline="0" dirty="0" smtClean="0"/>
                        <a:t>- modéré</a:t>
                      </a:r>
                      <a:r>
                        <a:rPr lang="fr-BE" sz="1500" dirty="0" smtClean="0"/>
                        <a:t> CYP3A4 </a:t>
                      </a:r>
                    </a:p>
                    <a:p>
                      <a:pPr marL="0" indent="0" algn="ctr">
                        <a:buFontTx/>
                        <a:buNone/>
                      </a:pPr>
                      <a:r>
                        <a:rPr lang="fr-BE" sz="1500" dirty="0" smtClean="0"/>
                        <a:t>et</a:t>
                      </a:r>
                      <a:r>
                        <a:rPr lang="fr-BE" sz="1500" baseline="0" dirty="0" smtClean="0"/>
                        <a:t> </a:t>
                      </a:r>
                      <a:r>
                        <a:rPr lang="fr-BE" sz="1500" dirty="0" smtClean="0"/>
                        <a:t>P-gp</a:t>
                      </a:r>
                    </a:p>
                    <a:p>
                      <a:pPr marL="0" indent="0" algn="ctr">
                        <a:buFontTx/>
                        <a:buNone/>
                      </a:pPr>
                      <a:endParaRPr lang="fr-BE" sz="900" dirty="0" smtClean="0"/>
                    </a:p>
                    <a:p>
                      <a:pPr marL="0" indent="0" algn="ctr">
                        <a:buFontTx/>
                        <a:buNone/>
                      </a:pPr>
                      <a:r>
                        <a:rPr lang="fr-BE" sz="1600" b="0" dirty="0" smtClean="0"/>
                        <a:t>Prudence !</a:t>
                      </a:r>
                      <a:endParaRPr lang="fr-BE" sz="1600" b="0" dirty="0">
                        <a:solidFill>
                          <a:srgbClr val="FF0000"/>
                        </a:solidFill>
                      </a:endParaRP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fr-BE" sz="1500" dirty="0" smtClean="0"/>
                        <a:t>+ puissant CYP3A4 </a:t>
                      </a:r>
                    </a:p>
                    <a:p>
                      <a:pPr algn="ctr"/>
                      <a:r>
                        <a:rPr lang="fr-BE" sz="1500" dirty="0" smtClean="0"/>
                        <a:t>et P-gp</a:t>
                      </a:r>
                    </a:p>
                    <a:p>
                      <a:pPr algn="ctr"/>
                      <a:endParaRPr lang="fr-BE" sz="9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BE" sz="1600" b="0" baseline="0" dirty="0" smtClean="0">
                          <a:solidFill>
                            <a:schemeClr val="tx1"/>
                          </a:solidFill>
                        </a:rPr>
                        <a:t>A éviter !</a:t>
                      </a:r>
                      <a:endParaRPr lang="fr-BE" sz="1600" b="0" dirty="0" smtClean="0">
                        <a:solidFill>
                          <a:srgbClr val="FF0000"/>
                        </a:solidFill>
                      </a:endParaRP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r>
                        <a:rPr lang="fr-BE" sz="1500" dirty="0" smtClean="0"/>
                        <a:t>Antifongiques</a:t>
                      </a:r>
                      <a:r>
                        <a:rPr lang="fr-BE" sz="1500" baseline="0" dirty="0" smtClean="0"/>
                        <a:t> </a:t>
                      </a:r>
                      <a:r>
                        <a:rPr lang="fr-BE" sz="1500" baseline="0" dirty="0" err="1" smtClean="0"/>
                        <a:t>azolés</a:t>
                      </a:r>
                      <a:endParaRPr lang="fr-BE" sz="1500" dirty="0" smtClean="0"/>
                    </a:p>
                    <a:p>
                      <a:pPr marL="108000" marR="0" indent="0" algn="l" defTabSz="685800" rtl="0" eaLnBrk="1" fontAlgn="auto" latinLnBrk="0" hangingPunct="1">
                        <a:lnSpc>
                          <a:spcPct val="100000"/>
                        </a:lnSpc>
                        <a:spcBef>
                          <a:spcPts val="0"/>
                        </a:spcBef>
                        <a:spcAft>
                          <a:spcPts val="0"/>
                        </a:spcAft>
                        <a:buClrTx/>
                        <a:buSzTx/>
                        <a:buFontTx/>
                        <a:buNone/>
                        <a:tabLst/>
                        <a:defRPr/>
                      </a:pPr>
                      <a:r>
                        <a:rPr lang="fr-BE" sz="1500" i="0" dirty="0" err="1" smtClean="0"/>
                        <a:t>Inhib</a:t>
                      </a:r>
                      <a:r>
                        <a:rPr lang="fr-BE" sz="1500" i="0" dirty="0" smtClean="0"/>
                        <a:t>. protéases HIV</a:t>
                      </a:r>
                    </a:p>
                    <a:p>
                      <a:pPr marL="108000" marR="0" indent="0" algn="l" defTabSz="685800" rtl="0" eaLnBrk="1" fontAlgn="auto" latinLnBrk="0" hangingPunct="1">
                        <a:lnSpc>
                          <a:spcPct val="100000"/>
                        </a:lnSpc>
                        <a:spcBef>
                          <a:spcPts val="0"/>
                        </a:spcBef>
                        <a:spcAft>
                          <a:spcPts val="0"/>
                        </a:spcAft>
                        <a:buClrTx/>
                        <a:buSzTx/>
                        <a:buFontTx/>
                        <a:buNone/>
                        <a:tabLst/>
                        <a:defRPr/>
                      </a:pPr>
                      <a:r>
                        <a:rPr lang="fr-BE" sz="1500" i="0" dirty="0" err="1" smtClean="0"/>
                        <a:t>Ciclo</a:t>
                      </a:r>
                      <a:r>
                        <a:rPr lang="fr-BE" sz="1500" i="0" dirty="0" smtClean="0"/>
                        <a:t>,</a:t>
                      </a:r>
                      <a:r>
                        <a:rPr lang="fr-BE" sz="1500" i="0" baseline="0" dirty="0" smtClean="0"/>
                        <a:t> </a:t>
                      </a:r>
                      <a:r>
                        <a:rPr lang="fr-BE" sz="1500" i="0" baseline="0" dirty="0" err="1" smtClean="0"/>
                        <a:t>tacro</a:t>
                      </a:r>
                      <a:r>
                        <a:rPr lang="fr-BE" sz="1500" i="0" baseline="0" dirty="0" smtClean="0"/>
                        <a:t> (</a:t>
                      </a:r>
                      <a:r>
                        <a:rPr lang="fr-BE" sz="1500" i="0" baseline="0" dirty="0" err="1" smtClean="0"/>
                        <a:t>dabi</a:t>
                      </a:r>
                      <a:r>
                        <a:rPr lang="fr-BE" sz="1500" i="0" baseline="0" dirty="0" smtClean="0"/>
                        <a:t>)</a:t>
                      </a:r>
                      <a:endParaRPr lang="fr-BE" sz="1500" i="0" dirty="0" smtClean="0"/>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r>
                        <a:rPr lang="fr-BE" sz="1500" dirty="0" err="1" smtClean="0">
                          <a:solidFill>
                            <a:schemeClr val="tx1"/>
                          </a:solidFill>
                        </a:rPr>
                        <a:t>Amiodarone</a:t>
                      </a:r>
                      <a:endParaRPr lang="fr-BE" sz="1500" dirty="0" smtClean="0">
                        <a:solidFill>
                          <a:schemeClr val="tx1"/>
                        </a:solidFill>
                      </a:endParaRPr>
                    </a:p>
                    <a:p>
                      <a:pPr marL="108000"/>
                      <a:r>
                        <a:rPr lang="fr-BE" sz="1500" dirty="0" err="1" smtClean="0">
                          <a:solidFill>
                            <a:schemeClr val="tx1"/>
                          </a:solidFill>
                        </a:rPr>
                        <a:t>Verapamil</a:t>
                      </a:r>
                      <a:endParaRPr lang="fr-BE" sz="1500" dirty="0" smtClean="0">
                        <a:solidFill>
                          <a:schemeClr val="tx1"/>
                        </a:solidFill>
                      </a:endParaRPr>
                    </a:p>
                    <a:p>
                      <a:pPr marL="108000"/>
                      <a:r>
                        <a:rPr lang="fr-BE" sz="1500" dirty="0" err="1" smtClean="0">
                          <a:solidFill>
                            <a:schemeClr val="tx1"/>
                          </a:solidFill>
                        </a:rPr>
                        <a:t>Diltiazem</a:t>
                      </a:r>
                      <a:endParaRPr lang="fr-BE" sz="1500" dirty="0" smtClean="0">
                        <a:solidFill>
                          <a:schemeClr val="tx1"/>
                        </a:solidFill>
                      </a:endParaRPr>
                    </a:p>
                    <a:p>
                      <a:pPr marL="108000" marR="0" indent="0" algn="l" defTabSz="914400" rtl="0" eaLnBrk="1" fontAlgn="auto" latinLnBrk="0" hangingPunct="1">
                        <a:lnSpc>
                          <a:spcPct val="100000"/>
                        </a:lnSpc>
                        <a:spcBef>
                          <a:spcPts val="0"/>
                        </a:spcBef>
                        <a:spcAft>
                          <a:spcPts val="0"/>
                        </a:spcAft>
                        <a:buClrTx/>
                        <a:buSzTx/>
                        <a:buFontTx/>
                        <a:buNone/>
                        <a:tabLst/>
                        <a:defRPr/>
                      </a:pPr>
                      <a:r>
                        <a:rPr lang="fr-BE" sz="1500" dirty="0" smtClean="0"/>
                        <a:t>Macrolides</a:t>
                      </a: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r>
                        <a:rPr lang="fr-BE" sz="1500" dirty="0" smtClean="0"/>
                        <a:t>Rifampicine</a:t>
                      </a:r>
                    </a:p>
                    <a:p>
                      <a:pPr marL="108000"/>
                      <a:r>
                        <a:rPr lang="fr-BE" sz="1500" dirty="0" smtClean="0"/>
                        <a:t>Millepertuis</a:t>
                      </a:r>
                    </a:p>
                    <a:p>
                      <a:pPr marL="108000"/>
                      <a:r>
                        <a:rPr lang="fr-BE" sz="1500" dirty="0" err="1" smtClean="0"/>
                        <a:t>Carbamazépine</a:t>
                      </a:r>
                      <a:endParaRPr lang="fr-BE" sz="1500" dirty="0" smtClean="0"/>
                    </a:p>
                    <a:p>
                      <a:pPr marL="108000"/>
                      <a:r>
                        <a:rPr lang="fr-BE" sz="1500" dirty="0" err="1" smtClean="0"/>
                        <a:t>Phénytoine</a:t>
                      </a:r>
                      <a:endParaRPr lang="fr-BE" sz="1500" dirty="0" smtClean="0"/>
                    </a:p>
                    <a:p>
                      <a:pPr marL="108000"/>
                      <a:r>
                        <a:rPr lang="fr-BE" sz="1500" dirty="0" smtClean="0"/>
                        <a:t>Phénobarbital</a:t>
                      </a:r>
                      <a:endParaRPr lang="fr-BE" sz="1500" dirty="0"/>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29496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16</a:t>
            </a:fld>
            <a:endParaRPr lang="fr-BE"/>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Interactions pharmacocinétiques</a:t>
            </a:r>
            <a:endParaRPr lang="en-US" sz="2000" cap="all" dirty="0" smtClean="0">
              <a:ea typeface="Tahoma" pitchFamily="34" charset="0"/>
              <a:cs typeface="Tahoma" pitchFamily="34" charset="0"/>
            </a:endParaRPr>
          </a:p>
        </p:txBody>
      </p:sp>
      <p:pic>
        <p:nvPicPr>
          <p:cNvPr id="6" name="Image 5"/>
          <p:cNvPicPr>
            <a:picLocks noChangeAspect="1"/>
          </p:cNvPicPr>
          <p:nvPr/>
        </p:nvPicPr>
        <p:blipFill rotWithShape="1">
          <a:blip r:embed="rId2"/>
          <a:srcRect l="22500" t="27667" r="20416" b="44343"/>
          <a:stretch/>
        </p:blipFill>
        <p:spPr>
          <a:xfrm>
            <a:off x="899592" y="2121934"/>
            <a:ext cx="6004841" cy="1656184"/>
          </a:xfrm>
          <a:prstGeom prst="rect">
            <a:avLst/>
          </a:prstGeom>
        </p:spPr>
      </p:pic>
      <p:sp>
        <p:nvSpPr>
          <p:cNvPr id="2" name="ZoneTexte 1"/>
          <p:cNvSpPr txBox="1"/>
          <p:nvPr/>
        </p:nvSpPr>
        <p:spPr>
          <a:xfrm>
            <a:off x="449288" y="1046466"/>
            <a:ext cx="5400600" cy="978729"/>
          </a:xfrm>
          <a:prstGeom prst="rect">
            <a:avLst/>
          </a:prstGeom>
          <a:noFill/>
        </p:spPr>
        <p:txBody>
          <a:bodyPr wrap="square" rtlCol="0">
            <a:spAutoFit/>
          </a:bodyPr>
          <a:lstStyle/>
          <a:p>
            <a:pPr marL="285750" indent="-285750">
              <a:lnSpc>
                <a:spcPct val="120000"/>
              </a:lnSpc>
              <a:buFontTx/>
              <a:buChar char="-"/>
            </a:pPr>
            <a:r>
              <a:rPr lang="fr-BE" sz="1600" dirty="0" smtClean="0"/>
              <a:t>RCP des différents AOD</a:t>
            </a:r>
          </a:p>
          <a:p>
            <a:pPr marL="285750" indent="-285750">
              <a:lnSpc>
                <a:spcPct val="120000"/>
              </a:lnSpc>
              <a:buFontTx/>
              <a:buChar char="-"/>
            </a:pPr>
            <a:r>
              <a:rPr lang="fr-BE" sz="1600" dirty="0" err="1" smtClean="0"/>
              <a:t>Micromedex</a:t>
            </a:r>
            <a:r>
              <a:rPr lang="fr-BE" sz="1600" dirty="0" smtClean="0"/>
              <a:t>, </a:t>
            </a:r>
            <a:r>
              <a:rPr lang="fr-BE" sz="1600" dirty="0" err="1" smtClean="0"/>
              <a:t>UptoDate</a:t>
            </a:r>
            <a:endParaRPr lang="fr-BE" sz="1600" dirty="0" smtClean="0"/>
          </a:p>
          <a:p>
            <a:pPr marL="285750" indent="-285750">
              <a:lnSpc>
                <a:spcPct val="120000"/>
              </a:lnSpc>
              <a:buFontTx/>
              <a:buChar char="-"/>
            </a:pPr>
            <a:r>
              <a:rPr lang="fr-BE" sz="1600" dirty="0" smtClean="0"/>
              <a:t>EHRA </a:t>
            </a:r>
            <a:r>
              <a:rPr lang="fr-BE" sz="1600" dirty="0" err="1" smtClean="0"/>
              <a:t>practical</a:t>
            </a:r>
            <a:r>
              <a:rPr lang="fr-BE" sz="1600" dirty="0" smtClean="0"/>
              <a:t> guide (2018)</a:t>
            </a:r>
            <a:endParaRPr lang="en-US" sz="1600" dirty="0"/>
          </a:p>
        </p:txBody>
      </p:sp>
      <p:sp>
        <p:nvSpPr>
          <p:cNvPr id="3" name="ZoneTexte 2"/>
          <p:cNvSpPr txBox="1"/>
          <p:nvPr/>
        </p:nvSpPr>
        <p:spPr>
          <a:xfrm>
            <a:off x="476978" y="4013772"/>
            <a:ext cx="6696744" cy="584775"/>
          </a:xfrm>
          <a:prstGeom prst="rect">
            <a:avLst/>
          </a:prstGeom>
          <a:noFill/>
        </p:spPr>
        <p:txBody>
          <a:bodyPr wrap="square" rtlCol="0">
            <a:spAutoFit/>
          </a:bodyPr>
          <a:lstStyle/>
          <a:p>
            <a:pPr marL="285750" indent="-285750">
              <a:buFontTx/>
              <a:buChar char="-"/>
            </a:pPr>
            <a:r>
              <a:rPr lang="fr-BE" sz="1600" dirty="0" smtClean="0"/>
              <a:t>Tableau des interactions médicamenteuses des HUG</a:t>
            </a:r>
          </a:p>
          <a:p>
            <a:endParaRPr lang="en-US" sz="1600" dirty="0"/>
          </a:p>
        </p:txBody>
      </p:sp>
      <p:pic>
        <p:nvPicPr>
          <p:cNvPr id="7" name="Image 6"/>
          <p:cNvPicPr>
            <a:picLocks noChangeAspect="1"/>
          </p:cNvPicPr>
          <p:nvPr/>
        </p:nvPicPr>
        <p:blipFill rotWithShape="1">
          <a:blip r:embed="rId3"/>
          <a:srcRect l="23605" t="13291" r="24989" b="59665"/>
          <a:stretch/>
        </p:blipFill>
        <p:spPr>
          <a:xfrm>
            <a:off x="795914" y="4306159"/>
            <a:ext cx="6427580" cy="1902039"/>
          </a:xfrm>
          <a:prstGeom prst="rect">
            <a:avLst/>
          </a:prstGeom>
        </p:spPr>
      </p:pic>
    </p:spTree>
    <p:extLst>
      <p:ext uri="{BB962C8B-B14F-4D97-AF65-F5344CB8AC3E}">
        <p14:creationId xmlns:p14="http://schemas.microsoft.com/office/powerpoint/2010/main" val="73266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96752"/>
            <a:ext cx="8496944" cy="5400600"/>
          </a:xfrm>
        </p:spPr>
        <p:txBody>
          <a:bodyPr>
            <a:normAutofit/>
          </a:bodyPr>
          <a:lstStyle/>
          <a:p>
            <a:pPr>
              <a:spcAft>
                <a:spcPts val="600"/>
              </a:spcAft>
            </a:pPr>
            <a:r>
              <a:rPr lang="fr-BE" sz="2000" u="sng" dirty="0" smtClean="0">
                <a:solidFill>
                  <a:schemeClr val="tx2"/>
                </a:solidFill>
              </a:rPr>
              <a:t>Association avec un autre anticoagulant</a:t>
            </a:r>
            <a:endParaRPr lang="fr-BE" sz="2000" u="sng" dirty="0" smtClean="0"/>
          </a:p>
          <a:p>
            <a:pPr marL="288000" lvl="1" indent="0">
              <a:spcAft>
                <a:spcPts val="600"/>
              </a:spcAft>
              <a:buNone/>
            </a:pPr>
            <a:r>
              <a:rPr lang="fr-BE" sz="1800" dirty="0" smtClean="0">
                <a:solidFill>
                  <a:srgbClr val="FF0000"/>
                </a:solidFill>
              </a:rPr>
              <a:t>CONTRE-INDICATION </a:t>
            </a:r>
            <a:r>
              <a:rPr lang="fr-BE" sz="1800" dirty="0">
                <a:solidFill>
                  <a:srgbClr val="FF0000"/>
                </a:solidFill>
              </a:rPr>
              <a:t>absolue </a:t>
            </a:r>
            <a:r>
              <a:rPr lang="fr-BE" sz="1800" dirty="0" smtClean="0">
                <a:solidFill>
                  <a:srgbClr val="FF0000"/>
                </a:solidFill>
              </a:rPr>
              <a:t>d’associer avec </a:t>
            </a:r>
            <a:r>
              <a:rPr lang="fr-BE" sz="1800" dirty="0">
                <a:solidFill>
                  <a:srgbClr val="FF0000"/>
                </a:solidFill>
              </a:rPr>
              <a:t>tout autre </a:t>
            </a:r>
            <a:r>
              <a:rPr lang="fr-BE" sz="1800" dirty="0" smtClean="0">
                <a:solidFill>
                  <a:srgbClr val="FF0000"/>
                </a:solidFill>
              </a:rPr>
              <a:t>anticoagulant</a:t>
            </a:r>
            <a:endParaRPr lang="fr-BE" sz="1800" dirty="0"/>
          </a:p>
          <a:p>
            <a:pPr marL="288000" lvl="1" indent="0">
              <a:spcBef>
                <a:spcPts val="0"/>
              </a:spcBef>
              <a:spcAft>
                <a:spcPts val="2400"/>
              </a:spcAft>
              <a:buNone/>
            </a:pPr>
            <a:r>
              <a:rPr lang="fr-BE" sz="1800" dirty="0" smtClean="0"/>
              <a:t>Exception</a:t>
            </a:r>
            <a:r>
              <a:rPr lang="fr-BE" sz="1800" dirty="0"/>
              <a:t>: switch AOD</a:t>
            </a:r>
            <a:r>
              <a:rPr lang="fr-BE" sz="1800" dirty="0">
                <a:sym typeface="Wingdings" pitchFamily="2" charset="2"/>
              </a:rPr>
              <a:t> AVK (</a:t>
            </a:r>
            <a:r>
              <a:rPr lang="fr-BE" sz="1800" dirty="0" err="1" smtClean="0">
                <a:sym typeface="Wingdings" pitchFamily="2" charset="2"/>
              </a:rPr>
              <a:t>overlap</a:t>
            </a:r>
            <a:r>
              <a:rPr lang="fr-BE" sz="1800" dirty="0" smtClean="0">
                <a:sym typeface="Wingdings" pitchFamily="2" charset="2"/>
              </a:rPr>
              <a:t>)</a:t>
            </a:r>
          </a:p>
          <a:p>
            <a:pPr>
              <a:spcAft>
                <a:spcPts val="600"/>
              </a:spcAft>
            </a:pPr>
            <a:r>
              <a:rPr lang="fr-BE" sz="2000" u="sng" dirty="0" smtClean="0">
                <a:solidFill>
                  <a:schemeClr val="tx2"/>
                </a:solidFill>
              </a:rPr>
              <a:t>Médicaments </a:t>
            </a:r>
            <a:r>
              <a:rPr lang="fr-BE" sz="2000" u="sng" dirty="0">
                <a:solidFill>
                  <a:schemeClr val="tx2"/>
                </a:solidFill>
              </a:rPr>
              <a:t>susceptibles de perturber l’hémostase</a:t>
            </a:r>
            <a:endParaRPr lang="fr-BE" sz="2000" u="sng" dirty="0"/>
          </a:p>
          <a:p>
            <a:pPr marL="324000" indent="0">
              <a:buNone/>
            </a:pPr>
            <a:r>
              <a:rPr lang="fr-BE" sz="1800" dirty="0"/>
              <a:t>Prudence avec:</a:t>
            </a:r>
          </a:p>
          <a:p>
            <a:pPr marL="666900">
              <a:buFontTx/>
              <a:buChar char="-"/>
            </a:pPr>
            <a:r>
              <a:rPr lang="fr-BE" sz="1800" dirty="0"/>
              <a:t>antiagrégants plaquettaires </a:t>
            </a:r>
          </a:p>
          <a:p>
            <a:pPr marL="666900">
              <a:buFontTx/>
              <a:buChar char="-"/>
            </a:pPr>
            <a:r>
              <a:rPr lang="fr-BE" sz="1800" dirty="0"/>
              <a:t>AINS</a:t>
            </a:r>
          </a:p>
          <a:p>
            <a:pPr marL="666900">
              <a:buFontTx/>
              <a:buChar char="-"/>
            </a:pPr>
            <a:r>
              <a:rPr lang="fr-BE" sz="1800" dirty="0"/>
              <a:t>ISRS </a:t>
            </a:r>
            <a:r>
              <a:rPr lang="fr-BE" sz="1600" dirty="0"/>
              <a:t>(</a:t>
            </a:r>
            <a:r>
              <a:rPr lang="fr-BE" sz="1600" dirty="0" err="1"/>
              <a:t>fluoxétine</a:t>
            </a:r>
            <a:r>
              <a:rPr lang="fr-BE" sz="1600" dirty="0"/>
              <a:t>, </a:t>
            </a:r>
            <a:r>
              <a:rPr lang="fr-BE" sz="1600" dirty="0" err="1"/>
              <a:t>fluvoxamine</a:t>
            </a:r>
            <a:r>
              <a:rPr lang="fr-BE" sz="1600" dirty="0"/>
              <a:t> </a:t>
            </a:r>
            <a:r>
              <a:rPr lang="fr-BE" sz="1600" dirty="0" err="1"/>
              <a:t>paroxétine</a:t>
            </a:r>
            <a:r>
              <a:rPr lang="fr-BE" sz="1600" dirty="0"/>
              <a:t>, </a:t>
            </a:r>
            <a:r>
              <a:rPr lang="fr-BE" sz="1600" dirty="0" err="1"/>
              <a:t>sertraline</a:t>
            </a:r>
            <a:r>
              <a:rPr lang="fr-BE" sz="1600" dirty="0"/>
              <a:t>, (es)</a:t>
            </a:r>
            <a:r>
              <a:rPr lang="fr-BE" sz="1600" dirty="0" err="1"/>
              <a:t>citalopram</a:t>
            </a:r>
            <a:r>
              <a:rPr lang="fr-BE" sz="1600" dirty="0"/>
              <a:t>)</a:t>
            </a:r>
          </a:p>
          <a:p>
            <a:pPr marL="666900">
              <a:buFontTx/>
              <a:buChar char="-"/>
            </a:pPr>
            <a:r>
              <a:rPr lang="fr-BE" sz="1800" dirty="0"/>
              <a:t>IRSN </a:t>
            </a:r>
            <a:r>
              <a:rPr lang="fr-BE" sz="1600" dirty="0"/>
              <a:t>(</a:t>
            </a:r>
            <a:r>
              <a:rPr lang="fr-BE" sz="1600" dirty="0" err="1"/>
              <a:t>duloxétine</a:t>
            </a:r>
            <a:r>
              <a:rPr lang="fr-BE" sz="1600" dirty="0"/>
              <a:t>, </a:t>
            </a:r>
            <a:r>
              <a:rPr lang="fr-BE" sz="1600" dirty="0" err="1"/>
              <a:t>venlafaxine</a:t>
            </a:r>
            <a:r>
              <a:rPr lang="fr-BE" sz="1600" dirty="0"/>
              <a:t>)</a:t>
            </a:r>
          </a:p>
          <a:p>
            <a:pPr lvl="1"/>
            <a:endParaRPr lang="fr-BE" dirty="0"/>
          </a:p>
          <a:p>
            <a:pPr lvl="1"/>
            <a:endParaRPr lang="fr-BE" dirty="0"/>
          </a:p>
          <a:p>
            <a:pPr marL="0" indent="0">
              <a:buNone/>
            </a:pPr>
            <a:r>
              <a:rPr lang="fr-BE" sz="1800" dirty="0" smtClean="0"/>
              <a:t> 	</a:t>
            </a:r>
          </a:p>
          <a:p>
            <a:pPr marL="180000" indent="0">
              <a:buNone/>
            </a:pPr>
            <a:r>
              <a:rPr lang="fr-BE" sz="1800" dirty="0"/>
              <a:t> </a:t>
            </a:r>
            <a:r>
              <a:rPr lang="fr-BE" sz="1800" dirty="0" smtClean="0"/>
              <a:t>   </a:t>
            </a:r>
            <a:r>
              <a:rPr lang="fr-BE" sz="1600" dirty="0"/>
              <a:t>+</a:t>
            </a:r>
            <a:r>
              <a:rPr lang="fr-BE" sz="1600" dirty="0" smtClean="0"/>
              <a:t> ail</a:t>
            </a:r>
            <a:r>
              <a:rPr lang="fr-BE" sz="1600" dirty="0"/>
              <a:t>, </a:t>
            </a:r>
            <a:r>
              <a:rPr lang="fr-BE" sz="1600" dirty="0" err="1"/>
              <a:t>gingko</a:t>
            </a:r>
            <a:r>
              <a:rPr lang="fr-BE" sz="1600" dirty="0"/>
              <a:t> </a:t>
            </a:r>
            <a:r>
              <a:rPr lang="fr-BE" sz="1600" dirty="0" err="1"/>
              <a:t>biloba</a:t>
            </a:r>
            <a:r>
              <a:rPr lang="fr-BE" sz="1600" dirty="0"/>
              <a:t>, ginseng, </a:t>
            </a:r>
            <a:r>
              <a:rPr lang="fr-BE" sz="1600" dirty="0" smtClean="0"/>
              <a:t>gingembre, curcuma (altération fonction plaquettaire)</a:t>
            </a:r>
            <a:endParaRPr lang="fr-BE" sz="2800" dirty="0"/>
          </a:p>
          <a:p>
            <a:pPr lvl="1"/>
            <a:endParaRPr lang="fr-BE" dirty="0"/>
          </a:p>
          <a:p>
            <a:pPr marL="0" indent="0">
              <a:buNone/>
            </a:pPr>
            <a:endParaRPr lang="fr-BE" dirty="0"/>
          </a:p>
          <a:p>
            <a:pPr marL="800100" lvl="1" indent="-342900">
              <a:buFontTx/>
              <a:buChar char="-"/>
            </a:pPr>
            <a:endParaRPr lang="fr-BE" dirty="0"/>
          </a:p>
        </p:txBody>
      </p:sp>
      <p:sp>
        <p:nvSpPr>
          <p:cNvPr id="4" name="Espace réservé du numéro de diapositive 3"/>
          <p:cNvSpPr>
            <a:spLocks noGrp="1"/>
          </p:cNvSpPr>
          <p:nvPr>
            <p:ph type="sldNum" sz="quarter" idx="12"/>
          </p:nvPr>
        </p:nvSpPr>
        <p:spPr/>
        <p:txBody>
          <a:bodyPr/>
          <a:lstStyle/>
          <a:p>
            <a:fld id="{84854086-EDB3-4A32-9E14-6B1617A59526}" type="slidenum">
              <a:rPr lang="fr-BE" smtClean="0"/>
              <a:t>17</a:t>
            </a:fld>
            <a:endParaRPr lang="fr-BE"/>
          </a:p>
        </p:txBody>
      </p:sp>
      <p:sp>
        <p:nvSpPr>
          <p:cNvPr id="9" name="ZoneTexte 8"/>
          <p:cNvSpPr txBox="1"/>
          <p:nvPr/>
        </p:nvSpPr>
        <p:spPr>
          <a:xfrm>
            <a:off x="0" y="6602100"/>
            <a:ext cx="2859385" cy="246221"/>
          </a:xfrm>
          <a:prstGeom prst="rect">
            <a:avLst/>
          </a:prstGeom>
          <a:noFill/>
        </p:spPr>
        <p:txBody>
          <a:bodyPr wrap="square" rtlCol="0">
            <a:spAutoFit/>
          </a:bodyPr>
          <a:lstStyle/>
          <a:p>
            <a:r>
              <a:rPr lang="fr-BE" sz="1000" dirty="0" smtClean="0">
                <a:hlinkClick r:id="rId3"/>
              </a:rPr>
              <a:t>www.cbip.be</a:t>
            </a:r>
            <a:r>
              <a:rPr lang="fr-BE" sz="1000" dirty="0" smtClean="0"/>
              <a:t>, Prescrire  mars 2013 tome 33  n 353  </a:t>
            </a:r>
            <a:endParaRPr lang="fr-BE" sz="1000" dirty="0"/>
          </a:p>
        </p:txBody>
      </p:sp>
      <p:sp>
        <p:nvSpPr>
          <p:cNvPr id="10" name="ZoneTexte 9"/>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Interactions pharmacodynamiques</a:t>
            </a:r>
            <a:endParaRPr lang="en-US" sz="2000" cap="all" dirty="0" smtClean="0">
              <a:ea typeface="Tahoma" pitchFamily="34" charset="0"/>
              <a:cs typeface="Tahoma" pitchFamily="34" charset="0"/>
            </a:endParaRPr>
          </a:p>
        </p:txBody>
      </p:sp>
      <p:sp>
        <p:nvSpPr>
          <p:cNvPr id="11" name="ZoneTexte 10"/>
          <p:cNvSpPr txBox="1"/>
          <p:nvPr/>
        </p:nvSpPr>
        <p:spPr>
          <a:xfrm>
            <a:off x="2411760" y="5301208"/>
            <a:ext cx="6840760" cy="369332"/>
          </a:xfrm>
          <a:prstGeom prst="rect">
            <a:avLst/>
          </a:prstGeom>
          <a:noFill/>
        </p:spPr>
        <p:txBody>
          <a:bodyPr wrap="square" rtlCol="0">
            <a:spAutoFit/>
          </a:bodyPr>
          <a:lstStyle/>
          <a:p>
            <a:r>
              <a:rPr lang="fr-BE" dirty="0" smtClean="0">
                <a:solidFill>
                  <a:schemeClr val="accent1"/>
                </a:solidFill>
              </a:rPr>
              <a:t>Réévaluer indication de poursuite de l’antiagrégant plaquettaire?</a:t>
            </a:r>
            <a:endParaRPr lang="fr-BE" dirty="0">
              <a:solidFill>
                <a:schemeClr val="accent1"/>
              </a:solidFill>
            </a:endParaRPr>
          </a:p>
        </p:txBody>
      </p:sp>
      <p:pic>
        <p:nvPicPr>
          <p:cNvPr id="12" name="Picture 2" descr="C:\Documents and Settings\00234884\Mes documents\Mes images\bonhomme se grattant la têt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013176"/>
            <a:ext cx="31432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05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18</a:t>
            </a:fld>
            <a:endParaRPr lang="fr-BE"/>
          </a:p>
        </p:txBody>
      </p:sp>
      <p:sp>
        <p:nvSpPr>
          <p:cNvPr id="5" name="ZoneTexte 4"/>
          <p:cNvSpPr txBox="1"/>
          <p:nvPr/>
        </p:nvSpPr>
        <p:spPr>
          <a:xfrm>
            <a:off x="467544" y="1137772"/>
            <a:ext cx="7899990" cy="692497"/>
          </a:xfrm>
          <a:prstGeom prst="rect">
            <a:avLst/>
          </a:prstGeom>
          <a:noFill/>
        </p:spPr>
        <p:txBody>
          <a:bodyPr wrap="square" rtlCol="0">
            <a:spAutoFit/>
          </a:bodyPr>
          <a:lstStyle/>
          <a:p>
            <a:r>
              <a:rPr lang="fr-BE" dirty="0" smtClean="0">
                <a:solidFill>
                  <a:schemeClr val="tx2"/>
                </a:solidFill>
              </a:rPr>
              <a:t>Pas de monitoring thérapeutique </a:t>
            </a:r>
            <a:r>
              <a:rPr lang="fr-BE" u="sng" cap="all" dirty="0" smtClean="0">
                <a:solidFill>
                  <a:schemeClr val="tx2"/>
                </a:solidFill>
              </a:rPr>
              <a:t>régulier</a:t>
            </a:r>
          </a:p>
          <a:p>
            <a:endParaRPr lang="fr-BE" sz="500" dirty="0"/>
          </a:p>
          <a:p>
            <a:r>
              <a:rPr lang="fr-BE" sz="1600" dirty="0" smtClean="0"/>
              <a:t>Mais … </a:t>
            </a:r>
            <a:endParaRPr lang="en-US" sz="1600" dirty="0"/>
          </a:p>
        </p:txBody>
      </p:sp>
      <p:sp>
        <p:nvSpPr>
          <p:cNvPr id="10" name="ZoneTexte 9"/>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MESURE PONCTUELLLE DES AOD</a:t>
            </a:r>
            <a:endParaRPr lang="en-US" sz="2000" cap="all" dirty="0" smtClean="0">
              <a:ea typeface="Tahoma" pitchFamily="34" charset="0"/>
              <a:cs typeface="Tahoma" pitchFamily="34" charset="0"/>
            </a:endParaRPr>
          </a:p>
        </p:txBody>
      </p:sp>
      <p:sp>
        <p:nvSpPr>
          <p:cNvPr id="11" name="Rectangle 10"/>
          <p:cNvSpPr/>
          <p:nvPr/>
        </p:nvSpPr>
        <p:spPr>
          <a:xfrm>
            <a:off x="1536956" y="1533254"/>
            <a:ext cx="6336704" cy="637739"/>
          </a:xfrm>
          <a:prstGeom prst="rect">
            <a:avLst/>
          </a:prstGeom>
        </p:spPr>
        <p:txBody>
          <a:bodyPr wrap="square">
            <a:spAutoFit/>
          </a:bodyPr>
          <a:lstStyle/>
          <a:p>
            <a:pPr marL="285750" indent="-285750">
              <a:lnSpc>
                <a:spcPct val="114000"/>
              </a:lnSpc>
              <a:buFont typeface="Arial" panose="020B0604020202020204" pitchFamily="34" charset="0"/>
              <a:buChar char="•"/>
            </a:pPr>
            <a:r>
              <a:rPr lang="fr-BE" sz="1600" dirty="0" smtClean="0"/>
              <a:t>Saignement, chirurgie urgente, thrombolyse</a:t>
            </a:r>
            <a:endParaRPr lang="en-US" sz="1600" dirty="0" smtClean="0"/>
          </a:p>
          <a:p>
            <a:pPr marL="285750" indent="-285750">
              <a:lnSpc>
                <a:spcPct val="114000"/>
              </a:lnSpc>
              <a:buFont typeface="Arial" panose="020B0604020202020204" pitchFamily="34" charset="0"/>
              <a:buChar char="•"/>
            </a:pPr>
            <a:r>
              <a:rPr lang="fr-BE" sz="1600" dirty="0" smtClean="0"/>
              <a:t>Poids extrêmes (&lt;50 ou &gt;120 kg), insuffisance rénale, interactions</a:t>
            </a:r>
            <a:r>
              <a:rPr lang="en-US" sz="1600" dirty="0" smtClean="0"/>
              <a:t>… </a:t>
            </a:r>
            <a:endParaRPr lang="en-US" sz="1600" dirty="0"/>
          </a:p>
        </p:txBody>
      </p:sp>
      <p:sp>
        <p:nvSpPr>
          <p:cNvPr id="12" name="Rectangle 11"/>
          <p:cNvSpPr/>
          <p:nvPr/>
        </p:nvSpPr>
        <p:spPr>
          <a:xfrm>
            <a:off x="1091604" y="6316440"/>
            <a:ext cx="6651869" cy="335439"/>
          </a:xfrm>
          <a:prstGeom prst="rect">
            <a:avLst/>
          </a:prstGeom>
          <a:ln w="19050">
            <a:noFill/>
          </a:ln>
        </p:spPr>
        <p:txBody>
          <a:bodyPr wrap="square">
            <a:spAutoFit/>
          </a:bodyPr>
          <a:lstStyle/>
          <a:p>
            <a:pPr algn="ctr"/>
            <a:r>
              <a:rPr lang="fr-BE" sz="1500" dirty="0" smtClean="0"/>
              <a:t>Corrélation avec risque d’événements </a:t>
            </a:r>
            <a:r>
              <a:rPr lang="fr-BE" sz="1500" b="1" dirty="0" smtClean="0">
                <a:solidFill>
                  <a:schemeClr val="tx2"/>
                </a:solidFill>
              </a:rPr>
              <a:t>hémorragiques</a:t>
            </a:r>
            <a:r>
              <a:rPr lang="fr-BE" sz="1500" dirty="0" smtClean="0"/>
              <a:t> ou </a:t>
            </a:r>
            <a:r>
              <a:rPr lang="fr-BE" sz="1500" b="1" dirty="0" smtClean="0">
                <a:solidFill>
                  <a:schemeClr val="tx2"/>
                </a:solidFill>
              </a:rPr>
              <a:t>thromboemboliques</a:t>
            </a:r>
          </a:p>
        </p:txBody>
      </p:sp>
      <p:pic>
        <p:nvPicPr>
          <p:cNvPr id="14" name="Image 13"/>
          <p:cNvPicPr>
            <a:picLocks noChangeAspect="1"/>
          </p:cNvPicPr>
          <p:nvPr/>
        </p:nvPicPr>
        <p:blipFill rotWithShape="1">
          <a:blip r:embed="rId2"/>
          <a:srcRect l="42187" t="15001" r="43107" b="54909"/>
          <a:stretch/>
        </p:blipFill>
        <p:spPr>
          <a:xfrm>
            <a:off x="1757097" y="3540367"/>
            <a:ext cx="2142775" cy="2466214"/>
          </a:xfrm>
          <a:prstGeom prst="rect">
            <a:avLst/>
          </a:prstGeom>
        </p:spPr>
      </p:pic>
      <p:pic>
        <p:nvPicPr>
          <p:cNvPr id="16" name="Image 15"/>
          <p:cNvPicPr>
            <a:picLocks noChangeAspect="1"/>
          </p:cNvPicPr>
          <p:nvPr/>
        </p:nvPicPr>
        <p:blipFill rotWithShape="1">
          <a:blip r:embed="rId3"/>
          <a:srcRect l="41667" t="12037" r="42812" b="55311"/>
          <a:stretch/>
        </p:blipFill>
        <p:spPr>
          <a:xfrm>
            <a:off x="4822052" y="3467487"/>
            <a:ext cx="2247016" cy="2659003"/>
          </a:xfrm>
          <a:prstGeom prst="rect">
            <a:avLst/>
          </a:prstGeom>
        </p:spPr>
      </p:pic>
      <p:sp>
        <p:nvSpPr>
          <p:cNvPr id="17" name="ZoneTexte 16"/>
          <p:cNvSpPr txBox="1"/>
          <p:nvPr/>
        </p:nvSpPr>
        <p:spPr>
          <a:xfrm>
            <a:off x="4307612" y="2560145"/>
            <a:ext cx="2245588" cy="276999"/>
          </a:xfrm>
          <a:prstGeom prst="rect">
            <a:avLst/>
          </a:prstGeom>
          <a:noFill/>
        </p:spPr>
        <p:txBody>
          <a:bodyPr wrap="square" rtlCol="0">
            <a:spAutoFit/>
          </a:bodyPr>
          <a:lstStyle/>
          <a:p>
            <a:r>
              <a:rPr lang="en-US" sz="1200" dirty="0" smtClean="0">
                <a:solidFill>
                  <a:prstClr val="black"/>
                </a:solidFill>
              </a:rPr>
              <a:t>(</a:t>
            </a:r>
            <a:r>
              <a:rPr lang="en-US" sz="1200" dirty="0" err="1" smtClean="0">
                <a:solidFill>
                  <a:prstClr val="black"/>
                </a:solidFill>
              </a:rPr>
              <a:t>Gulilat</a:t>
            </a:r>
            <a:r>
              <a:rPr lang="en-US" sz="1200" dirty="0" smtClean="0">
                <a:solidFill>
                  <a:prstClr val="black"/>
                </a:solidFill>
              </a:rPr>
              <a:t> et al, Can J </a:t>
            </a:r>
            <a:r>
              <a:rPr lang="en-US" sz="1200" dirty="0" err="1" smtClean="0">
                <a:solidFill>
                  <a:prstClr val="black"/>
                </a:solidFill>
              </a:rPr>
              <a:t>Cardiol</a:t>
            </a:r>
            <a:r>
              <a:rPr lang="en-US" sz="1200" dirty="0" smtClean="0">
                <a:solidFill>
                  <a:prstClr val="black"/>
                </a:solidFill>
              </a:rPr>
              <a:t>. 2017)</a:t>
            </a:r>
            <a:endParaRPr lang="en-US" sz="1200" dirty="0">
              <a:solidFill>
                <a:prstClr val="black"/>
              </a:solidFill>
            </a:endParaRPr>
          </a:p>
        </p:txBody>
      </p:sp>
      <p:sp>
        <p:nvSpPr>
          <p:cNvPr id="18" name="ZoneTexte 17"/>
          <p:cNvSpPr txBox="1"/>
          <p:nvPr/>
        </p:nvSpPr>
        <p:spPr>
          <a:xfrm>
            <a:off x="2120447" y="3073369"/>
            <a:ext cx="1417320" cy="307777"/>
          </a:xfrm>
          <a:prstGeom prst="rect">
            <a:avLst/>
          </a:prstGeom>
          <a:noFill/>
        </p:spPr>
        <p:txBody>
          <a:bodyPr wrap="square" rtlCol="0">
            <a:spAutoFit/>
          </a:bodyPr>
          <a:lstStyle/>
          <a:p>
            <a:pPr algn="ctr"/>
            <a:r>
              <a:rPr lang="fr-BE" sz="1400" b="1" cap="all" dirty="0" err="1" smtClean="0">
                <a:solidFill>
                  <a:srgbClr val="002060"/>
                </a:solidFill>
              </a:rPr>
              <a:t>Rivaroxaban</a:t>
            </a:r>
            <a:endParaRPr lang="en-US" sz="1400" b="1" cap="all" dirty="0">
              <a:solidFill>
                <a:srgbClr val="002060"/>
              </a:solidFill>
            </a:endParaRPr>
          </a:p>
        </p:txBody>
      </p:sp>
      <p:sp>
        <p:nvSpPr>
          <p:cNvPr id="19" name="ZoneTexte 18"/>
          <p:cNvSpPr txBox="1"/>
          <p:nvPr/>
        </p:nvSpPr>
        <p:spPr>
          <a:xfrm>
            <a:off x="5253072" y="3068960"/>
            <a:ext cx="1417320" cy="307777"/>
          </a:xfrm>
          <a:prstGeom prst="rect">
            <a:avLst/>
          </a:prstGeom>
          <a:noFill/>
        </p:spPr>
        <p:txBody>
          <a:bodyPr wrap="square" rtlCol="0">
            <a:spAutoFit/>
          </a:bodyPr>
          <a:lstStyle/>
          <a:p>
            <a:pPr algn="ctr"/>
            <a:r>
              <a:rPr lang="fr-BE" sz="1400" b="1" cap="all" dirty="0" smtClean="0">
                <a:solidFill>
                  <a:srgbClr val="002060"/>
                </a:solidFill>
              </a:rPr>
              <a:t>Apixaban</a:t>
            </a:r>
            <a:endParaRPr lang="en-US" sz="1400" b="1" cap="all" dirty="0">
              <a:solidFill>
                <a:srgbClr val="002060"/>
              </a:solidFill>
            </a:endParaRPr>
          </a:p>
        </p:txBody>
      </p:sp>
      <p:sp>
        <p:nvSpPr>
          <p:cNvPr id="20" name="Rectangle 19"/>
          <p:cNvSpPr/>
          <p:nvPr/>
        </p:nvSpPr>
        <p:spPr>
          <a:xfrm>
            <a:off x="1615582" y="3406257"/>
            <a:ext cx="2520000" cy="2657474"/>
          </a:xfrm>
          <a:prstGeom prst="rect">
            <a:avLst/>
          </a:prstGeom>
          <a:noFill/>
          <a:ln w="19050">
            <a:solidFill>
              <a:srgbClr val="D7A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7A21F"/>
              </a:solidFill>
            </a:endParaRPr>
          </a:p>
        </p:txBody>
      </p:sp>
      <p:sp>
        <p:nvSpPr>
          <p:cNvPr id="21" name="Rectangle 20"/>
          <p:cNvSpPr/>
          <p:nvPr/>
        </p:nvSpPr>
        <p:spPr>
          <a:xfrm>
            <a:off x="4705308" y="3377681"/>
            <a:ext cx="2520000" cy="2705100"/>
          </a:xfrm>
          <a:prstGeom prst="rect">
            <a:avLst/>
          </a:prstGeom>
          <a:noFill/>
          <a:ln w="19050">
            <a:solidFill>
              <a:srgbClr val="D7A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7A21F"/>
              </a:solidFill>
            </a:endParaRPr>
          </a:p>
        </p:txBody>
      </p:sp>
      <p:sp>
        <p:nvSpPr>
          <p:cNvPr id="2" name="ZoneTexte 1"/>
          <p:cNvSpPr txBox="1"/>
          <p:nvPr/>
        </p:nvSpPr>
        <p:spPr>
          <a:xfrm>
            <a:off x="467544" y="2496420"/>
            <a:ext cx="3888432" cy="369332"/>
          </a:xfrm>
          <a:prstGeom prst="rect">
            <a:avLst/>
          </a:prstGeom>
          <a:noFill/>
        </p:spPr>
        <p:txBody>
          <a:bodyPr wrap="square" rtlCol="0">
            <a:spAutoFit/>
          </a:bodyPr>
          <a:lstStyle/>
          <a:p>
            <a:r>
              <a:rPr lang="fr-BE" dirty="0" smtClean="0">
                <a:solidFill>
                  <a:schemeClr val="accent6">
                    <a:lumMod val="75000"/>
                  </a:schemeClr>
                </a:solidFill>
              </a:rPr>
              <a:t>Variabilité interindividuelle importante</a:t>
            </a:r>
            <a:endParaRPr lang="en-US" dirty="0">
              <a:solidFill>
                <a:schemeClr val="accent6">
                  <a:lumMod val="75000"/>
                </a:schemeClr>
              </a:solidFill>
            </a:endParaRPr>
          </a:p>
        </p:txBody>
      </p:sp>
    </p:spTree>
    <p:extLst>
      <p:ext uri="{BB962C8B-B14F-4D97-AF65-F5344CB8AC3E}">
        <p14:creationId xmlns:p14="http://schemas.microsoft.com/office/powerpoint/2010/main" val="356679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VQHtad3oNBU/TY3I1IdVhLI/AAAAAAAAAXw/Tx0FHEphhYc/s1600/3901522f1.jpg"/>
          <p:cNvPicPr>
            <a:picLocks noChangeAspect="1" noChangeArrowheads="1"/>
          </p:cNvPicPr>
          <p:nvPr/>
        </p:nvPicPr>
        <p:blipFill>
          <a:blip r:embed="rId2" cstate="print"/>
          <a:srcRect/>
          <a:stretch>
            <a:fillRect/>
          </a:stretch>
        </p:blipFill>
        <p:spPr bwMode="auto">
          <a:xfrm>
            <a:off x="2668416" y="3607583"/>
            <a:ext cx="3744416" cy="2108668"/>
          </a:xfrm>
          <a:prstGeom prst="rect">
            <a:avLst/>
          </a:prstGeom>
          <a:noFill/>
          <a:ln w="9525">
            <a:noFill/>
            <a:miter lim="800000"/>
            <a:headEnd/>
            <a:tailEnd/>
          </a:ln>
        </p:spPr>
      </p:pic>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Mesure ponctuelle des </a:t>
            </a:r>
            <a:r>
              <a:rPr lang="fr-BE" sz="2000" cap="all" dirty="0" err="1" smtClean="0">
                <a:ea typeface="Tahoma" pitchFamily="34" charset="0"/>
                <a:cs typeface="Tahoma" pitchFamily="34" charset="0"/>
              </a:rPr>
              <a:t>aod</a:t>
            </a:r>
            <a:endParaRPr lang="en-US" sz="2000" cap="all" dirty="0" smtClean="0">
              <a:ea typeface="Tahoma" pitchFamily="34" charset="0"/>
              <a:cs typeface="Tahoma" pitchFamily="34" charset="0"/>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095057864"/>
              </p:ext>
            </p:extLst>
          </p:nvPr>
        </p:nvGraphicFramePr>
        <p:xfrm>
          <a:off x="500703" y="1262188"/>
          <a:ext cx="8146161" cy="1354320"/>
        </p:xfrm>
        <a:graphic>
          <a:graphicData uri="http://schemas.openxmlformats.org/drawingml/2006/table">
            <a:tbl>
              <a:tblPr firstRow="1" bandRow="1"/>
              <a:tblGrid>
                <a:gridCol w="1124191">
                  <a:extLst>
                    <a:ext uri="{9D8B030D-6E8A-4147-A177-3AD203B41FA5}">
                      <a16:colId xmlns:a16="http://schemas.microsoft.com/office/drawing/2014/main" xmlns="" val="3941421779"/>
                    </a:ext>
                  </a:extLst>
                </a:gridCol>
                <a:gridCol w="1754942">
                  <a:extLst>
                    <a:ext uri="{9D8B030D-6E8A-4147-A177-3AD203B41FA5}">
                      <a16:colId xmlns:a16="http://schemas.microsoft.com/office/drawing/2014/main" xmlns="" val="2574204011"/>
                    </a:ext>
                  </a:extLst>
                </a:gridCol>
                <a:gridCol w="1755676">
                  <a:extLst>
                    <a:ext uri="{9D8B030D-6E8A-4147-A177-3AD203B41FA5}">
                      <a16:colId xmlns:a16="http://schemas.microsoft.com/office/drawing/2014/main" xmlns="" val="3118381717"/>
                    </a:ext>
                  </a:extLst>
                </a:gridCol>
                <a:gridCol w="1557880">
                  <a:extLst>
                    <a:ext uri="{9D8B030D-6E8A-4147-A177-3AD203B41FA5}">
                      <a16:colId xmlns:a16="http://schemas.microsoft.com/office/drawing/2014/main" xmlns="" val="3567061450"/>
                    </a:ext>
                  </a:extLst>
                </a:gridCol>
                <a:gridCol w="1953472">
                  <a:extLst>
                    <a:ext uri="{9D8B030D-6E8A-4147-A177-3AD203B41FA5}">
                      <a16:colId xmlns:a16="http://schemas.microsoft.com/office/drawing/2014/main" xmlns="" val="3026307151"/>
                    </a:ext>
                  </a:extLst>
                </a:gridCol>
              </a:tblGrid>
              <a:tr h="83820">
                <a:tc>
                  <a:txBody>
                    <a:bodyPr/>
                    <a:lstStyle/>
                    <a:p>
                      <a:pPr algn="l"/>
                      <a:endParaRPr lang="en-US" sz="1800" dirty="0">
                        <a:effectLst/>
                        <a:latin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apixaban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dabigatran</a:t>
                      </a: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a:effectLst/>
                          <a:latin typeface="Calibri" panose="020F0502020204030204" pitchFamily="34" charset="0"/>
                          <a:ea typeface="Calibri" panose="020F0502020204030204" pitchFamily="34" charset="0"/>
                          <a:cs typeface="Times New Roman" panose="02020603050405020304" pitchFamily="18" charset="0"/>
                        </a:rPr>
                        <a:t>EDOXABAN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cap="all" dirty="0" err="1">
                          <a:effectLst/>
                          <a:latin typeface="Calibri" panose="020F0502020204030204" pitchFamily="34" charset="0"/>
                          <a:ea typeface="Calibri" panose="020F0502020204030204" pitchFamily="34" charset="0"/>
                          <a:cs typeface="Times New Roman" panose="02020603050405020304" pitchFamily="18" charset="0"/>
                        </a:rPr>
                        <a:t>Rivaroxaban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1209440"/>
                  </a:ext>
                </a:extLst>
              </a:tr>
              <a:tr h="288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Brand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Eliquis</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Praxaxa</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dirty="0" err="1">
                          <a:effectLst/>
                          <a:latin typeface="Calibri" panose="020F0502020204030204" pitchFamily="34" charset="0"/>
                          <a:ea typeface="Calibri" panose="020F0502020204030204" pitchFamily="34" charset="0"/>
                          <a:cs typeface="Times New Roman" panose="02020603050405020304" pitchFamily="18" charset="0"/>
                        </a:rPr>
                        <a:t>Lixiana</a:t>
                      </a:r>
                      <a:r>
                        <a:rPr lang="fr-FR" sz="1300" dirty="0">
                          <a:effectLst/>
                          <a:latin typeface="Calibri" panose="020F0502020204030204" pitchFamily="34"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300">
                          <a:effectLst/>
                          <a:latin typeface="Calibri" panose="020F0502020204030204" pitchFamily="34" charset="0"/>
                          <a:ea typeface="Calibri" panose="020F0502020204030204" pitchFamily="34" charset="0"/>
                          <a:cs typeface="Times New Roman" panose="02020603050405020304" pitchFamily="18" charset="0"/>
                        </a:rPr>
                        <a:t>Xarelto®</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2241147"/>
                  </a:ext>
                </a:extLst>
              </a:tr>
              <a:tr h="288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T</a:t>
                      </a:r>
                      <a:r>
                        <a:rPr lang="fr-FR" sz="1200" baseline="-25000" dirty="0">
                          <a:effectLst/>
                          <a:latin typeface="Calibri" panose="020F0502020204030204" pitchFamily="34" charset="0"/>
                          <a:ea typeface="Calibri" panose="020F0502020204030204" pitchFamily="34" charset="0"/>
                          <a:cs typeface="Times New Roman" panose="02020603050405020304" pitchFamily="18" charset="0"/>
                        </a:rPr>
                        <a:t>MAX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3-4 h</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0.5-2 h</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1-2 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2-4 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709698681"/>
                  </a:ext>
                </a:extLst>
              </a:tr>
              <a:tr h="504000">
                <a:tc>
                  <a:txBody>
                    <a:bodyPr/>
                    <a:lstStyle/>
                    <a:p>
                      <a:pPr algn="l">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Half-life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8-15 h</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healthy</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individuals</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12-14 h </a:t>
                      </a:r>
                      <a:r>
                        <a:rPr lang="en-US" sz="1200" dirty="0">
                          <a:effectLst/>
                          <a:latin typeface="Calibri" panose="020F0502020204030204" pitchFamily="34" charset="0"/>
                          <a:ea typeface="Calibri" panose="020F0502020204030204" pitchFamily="34" charset="0"/>
                          <a:cs typeface="Times New Roman" panose="02020603050405020304" pitchFamily="18" charset="0"/>
                        </a:rPr>
                        <a:t>(healthy individuals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10-14 h </a:t>
                      </a:r>
                      <a:r>
                        <a:rPr lang="en-US" sz="1200" dirty="0">
                          <a:effectLst/>
                          <a:latin typeface="Calibri" panose="020F0502020204030204" pitchFamily="34" charset="0"/>
                          <a:ea typeface="Calibri" panose="020F0502020204030204" pitchFamily="34" charset="0"/>
                          <a:cs typeface="Times New Roman" panose="02020603050405020304" pitchFamily="18" charset="0"/>
                        </a:rPr>
                        <a:t>(healthy individuals)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5-9 h</a:t>
                      </a:r>
                      <a:r>
                        <a:rPr lang="en-US" sz="1200" dirty="0">
                          <a:effectLst/>
                          <a:latin typeface="Calibri" panose="020F0502020204030204" pitchFamily="34" charset="0"/>
                          <a:ea typeface="Calibri" panose="020F0502020204030204" pitchFamily="34" charset="0"/>
                          <a:cs typeface="Times New Roman" panose="02020603050405020304" pitchFamily="18" charset="0"/>
                        </a:rPr>
                        <a:t> (healthy individuals)</a:t>
                      </a:r>
                    </a:p>
                    <a:p>
                      <a:pPr algn="l">
                        <a:lnSpc>
                          <a:spcPct val="115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11-13 h </a:t>
                      </a:r>
                      <a:r>
                        <a:rPr lang="en-US" sz="1200" dirty="0">
                          <a:effectLst/>
                          <a:latin typeface="Calibri" panose="020F0502020204030204" pitchFamily="34" charset="0"/>
                          <a:ea typeface="Calibri" panose="020F0502020204030204" pitchFamily="34" charset="0"/>
                          <a:cs typeface="Times New Roman" panose="02020603050405020304" pitchFamily="18" charset="0"/>
                        </a:rPr>
                        <a:t>(elderly)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727326986"/>
                  </a:ext>
                </a:extLst>
              </a:tr>
            </a:tbl>
          </a:graphicData>
        </a:graphic>
      </p:graphicFrame>
      <p:sp>
        <p:nvSpPr>
          <p:cNvPr id="7" name="Rectangle 6"/>
          <p:cNvSpPr/>
          <p:nvPr/>
        </p:nvSpPr>
        <p:spPr>
          <a:xfrm>
            <a:off x="500704" y="3063812"/>
            <a:ext cx="8146161" cy="369332"/>
          </a:xfrm>
          <a:prstGeom prst="rect">
            <a:avLst/>
          </a:prstGeom>
        </p:spPr>
        <p:txBody>
          <a:bodyPr wrap="square">
            <a:spAutoFit/>
          </a:bodyPr>
          <a:lstStyle/>
          <a:p>
            <a:pPr algn="ctr">
              <a:spcAft>
                <a:spcPts val="500"/>
              </a:spcAft>
            </a:pPr>
            <a:r>
              <a:rPr lang="fr-BE" dirty="0">
                <a:sym typeface="Wingdings" panose="05000000000000000000" pitchFamily="2" charset="2"/>
              </a:rPr>
              <a:t>Tests à interpréter selon le délai entre </a:t>
            </a:r>
            <a:r>
              <a:rPr lang="fr-BE" dirty="0" smtClean="0">
                <a:sym typeface="Wingdings" panose="05000000000000000000" pitchFamily="2" charset="2"/>
              </a:rPr>
              <a:t>la </a:t>
            </a:r>
            <a:r>
              <a:rPr lang="fr-BE" u="sng" dirty="0">
                <a:sym typeface="Wingdings" panose="05000000000000000000" pitchFamily="2" charset="2"/>
              </a:rPr>
              <a:t>dernière prise de l’AOD </a:t>
            </a:r>
            <a:r>
              <a:rPr lang="fr-BE" dirty="0">
                <a:sym typeface="Wingdings" panose="05000000000000000000" pitchFamily="2" charset="2"/>
              </a:rPr>
              <a:t>et le prélèvement</a:t>
            </a:r>
          </a:p>
        </p:txBody>
      </p:sp>
      <p:sp>
        <p:nvSpPr>
          <p:cNvPr id="8" name="ZoneTexte 7"/>
          <p:cNvSpPr txBox="1"/>
          <p:nvPr/>
        </p:nvSpPr>
        <p:spPr>
          <a:xfrm>
            <a:off x="2588920" y="6165304"/>
            <a:ext cx="3969726" cy="338554"/>
          </a:xfrm>
          <a:prstGeom prst="rect">
            <a:avLst/>
          </a:prstGeom>
          <a:noFill/>
        </p:spPr>
        <p:txBody>
          <a:bodyPr wrap="square" rtlCol="0">
            <a:spAutoFit/>
          </a:bodyPr>
          <a:lstStyle/>
          <a:p>
            <a:pPr algn="ctr"/>
            <a:r>
              <a:rPr lang="fr-BE" sz="1600" b="1" cap="all" dirty="0" smtClean="0">
                <a:solidFill>
                  <a:srgbClr val="ED7D31"/>
                </a:solidFill>
              </a:rPr>
              <a:t>Pas d’intervalle thérapeutique défini !</a:t>
            </a:r>
            <a:endParaRPr lang="fr-BE" sz="1600" b="1" cap="all" dirty="0">
              <a:solidFill>
                <a:srgbClr val="ED7D31"/>
              </a:solidFill>
            </a:endParaRPr>
          </a:p>
        </p:txBody>
      </p:sp>
    </p:spTree>
    <p:extLst>
      <p:ext uri="{BB962C8B-B14F-4D97-AF65-F5344CB8AC3E}">
        <p14:creationId xmlns:p14="http://schemas.microsoft.com/office/powerpoint/2010/main" val="32954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2</a:t>
            </a:fld>
            <a:endParaRPr lang="fr-BE"/>
          </a:p>
        </p:txBody>
      </p:sp>
      <p:sp>
        <p:nvSpPr>
          <p:cNvPr id="5" name="ZoneTexte 4"/>
          <p:cNvSpPr txBox="1"/>
          <p:nvPr/>
        </p:nvSpPr>
        <p:spPr>
          <a:xfrm>
            <a:off x="467544" y="2492896"/>
            <a:ext cx="8146161" cy="844810"/>
          </a:xfrm>
          <a:prstGeom prst="rect">
            <a:avLst/>
          </a:prstGeom>
          <a:noFill/>
          <a:ln w="19050">
            <a:solidFill>
              <a:schemeClr val="accent1"/>
            </a:solidFill>
          </a:ln>
        </p:spPr>
        <p:txBody>
          <a:bodyPr wrap="square" lIns="180000" tIns="144000" rIns="180000" bIns="144000" rtlCol="0">
            <a:spAutoFit/>
          </a:bodyPr>
          <a:lstStyle/>
          <a:p>
            <a:pPr algn="ctr">
              <a:spcAft>
                <a:spcPts val="400"/>
              </a:spcAft>
            </a:pPr>
            <a:r>
              <a:rPr lang="fr-BE" sz="3600" cap="all" dirty="0" smtClean="0">
                <a:ea typeface="Tahoma" pitchFamily="34" charset="0"/>
                <a:cs typeface="Tahoma" pitchFamily="34" charset="0"/>
              </a:rPr>
              <a:t>I. introduction</a:t>
            </a:r>
            <a:endParaRPr lang="en-US" sz="3600" cap="all" dirty="0" smtClean="0">
              <a:ea typeface="Tahoma" pitchFamily="34" charset="0"/>
              <a:cs typeface="Tahoma" pitchFamily="34" charset="0"/>
            </a:endParaRPr>
          </a:p>
        </p:txBody>
      </p:sp>
    </p:spTree>
    <p:extLst>
      <p:ext uri="{BB962C8B-B14F-4D97-AF65-F5344CB8AC3E}">
        <p14:creationId xmlns:p14="http://schemas.microsoft.com/office/powerpoint/2010/main" val="1597462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Mesure ponctuelle des </a:t>
            </a:r>
            <a:r>
              <a:rPr lang="fr-BE" sz="2000" cap="all" dirty="0" err="1" smtClean="0">
                <a:ea typeface="Tahoma" pitchFamily="34" charset="0"/>
                <a:cs typeface="Tahoma" pitchFamily="34" charset="0"/>
              </a:rPr>
              <a:t>aod</a:t>
            </a:r>
            <a:endParaRPr lang="en-US" sz="2000" cap="all" dirty="0" smtClean="0">
              <a:ea typeface="Tahoma" pitchFamily="34" charset="0"/>
              <a:cs typeface="Tahoma"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506783216"/>
              </p:ext>
            </p:extLst>
          </p:nvPr>
        </p:nvGraphicFramePr>
        <p:xfrm>
          <a:off x="467544" y="1369180"/>
          <a:ext cx="8136904" cy="3348482"/>
        </p:xfrm>
        <a:graphic>
          <a:graphicData uri="http://schemas.openxmlformats.org/drawingml/2006/table">
            <a:tbl>
              <a:tblPr firstRow="1" firstCol="1" bandRow="1"/>
              <a:tblGrid>
                <a:gridCol w="1316699">
                  <a:extLst>
                    <a:ext uri="{9D8B030D-6E8A-4147-A177-3AD203B41FA5}">
                      <a16:colId xmlns:a16="http://schemas.microsoft.com/office/drawing/2014/main" xmlns="" val="2719325436"/>
                    </a:ext>
                  </a:extLst>
                </a:gridCol>
                <a:gridCol w="216024">
                  <a:extLst>
                    <a:ext uri="{9D8B030D-6E8A-4147-A177-3AD203B41FA5}">
                      <a16:colId xmlns:a16="http://schemas.microsoft.com/office/drawing/2014/main" xmlns="" val="2008514919"/>
                    </a:ext>
                  </a:extLst>
                </a:gridCol>
                <a:gridCol w="936104">
                  <a:extLst>
                    <a:ext uri="{9D8B030D-6E8A-4147-A177-3AD203B41FA5}">
                      <a16:colId xmlns:a16="http://schemas.microsoft.com/office/drawing/2014/main" xmlns="" val="42952171"/>
                    </a:ext>
                  </a:extLst>
                </a:gridCol>
                <a:gridCol w="216024">
                  <a:extLst>
                    <a:ext uri="{9D8B030D-6E8A-4147-A177-3AD203B41FA5}">
                      <a16:colId xmlns:a16="http://schemas.microsoft.com/office/drawing/2014/main" xmlns="" val="3493847737"/>
                    </a:ext>
                  </a:extLst>
                </a:gridCol>
                <a:gridCol w="2880320">
                  <a:extLst>
                    <a:ext uri="{9D8B030D-6E8A-4147-A177-3AD203B41FA5}">
                      <a16:colId xmlns:a16="http://schemas.microsoft.com/office/drawing/2014/main" xmlns="" val="2812175628"/>
                    </a:ext>
                  </a:extLst>
                </a:gridCol>
                <a:gridCol w="195469">
                  <a:extLst>
                    <a:ext uri="{9D8B030D-6E8A-4147-A177-3AD203B41FA5}">
                      <a16:colId xmlns:a16="http://schemas.microsoft.com/office/drawing/2014/main" xmlns="" val="3480071564"/>
                    </a:ext>
                  </a:extLst>
                </a:gridCol>
                <a:gridCol w="2376264">
                  <a:extLst>
                    <a:ext uri="{9D8B030D-6E8A-4147-A177-3AD203B41FA5}">
                      <a16:colId xmlns:a16="http://schemas.microsoft.com/office/drawing/2014/main" xmlns="" val="3211779567"/>
                    </a:ext>
                  </a:extLst>
                </a:gridCol>
              </a:tblGrid>
              <a:tr h="179705">
                <a:tc gridSpan="2">
                  <a:txBody>
                    <a:bodyPr/>
                    <a:lstStyle/>
                    <a:p>
                      <a:pPr algn="ctr">
                        <a:lnSpc>
                          <a:spcPct val="115000"/>
                        </a:lnSpc>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Assay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DOAC</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Interpretation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Aft>
                          <a:spcPts val="0"/>
                        </a:spcAft>
                      </a:pPr>
                      <a:r>
                        <a:rPr lang="en-US" sz="1400" b="0" dirty="0" smtClean="0">
                          <a:effectLst/>
                          <a:latin typeface="Calibri" panose="020F0502020204030204" pitchFamily="34" charset="0"/>
                          <a:ea typeface="Calibri" panose="020F0502020204030204" pitchFamily="34" charset="0"/>
                          <a:cs typeface="Times New Roman" panose="02020603050405020304" pitchFamily="18" charset="0"/>
                        </a:rPr>
                        <a:t>Characteristics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949848940"/>
                  </a:ext>
                </a:extLst>
              </a:tr>
              <a:tr h="0">
                <a:tc gridSpan="7">
                  <a:txBody>
                    <a:bodyPr/>
                    <a:lstStyle/>
                    <a:p>
                      <a:pPr algn="ctr">
                        <a:lnSpc>
                          <a:spcPct val="115000"/>
                        </a:lnSpc>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Routine coagulation assays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98854518"/>
                  </a:ext>
                </a:extLst>
              </a:tr>
              <a:tr h="377825">
                <a:tc>
                  <a:txBody>
                    <a:bodyPr/>
                    <a:lstStyle/>
                    <a:p>
                      <a:pPr algn="l">
                        <a:lnSpc>
                          <a:spcPct val="115000"/>
                        </a:lnSpc>
                        <a:spcBef>
                          <a:spcPts val="100"/>
                        </a:spcBef>
                        <a:spcAft>
                          <a:spcPts val="0"/>
                        </a:spcAft>
                      </a:pP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aPTT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gridSpan="3">
                  <a:txBody>
                    <a:bodyPr/>
                    <a:lstStyle/>
                    <a:p>
                      <a:pPr algn="l">
                        <a:lnSpc>
                          <a:spcPct val="100000"/>
                        </a:lnSpc>
                        <a:spcBef>
                          <a:spcPts val="10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Dabigatran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n-US"/>
                    </a:p>
                  </a:txBody>
                  <a:tcPr/>
                </a:tc>
                <a:tc hMerge="1">
                  <a:txBody>
                    <a:bodyPr/>
                    <a:lstStyle/>
                    <a:p>
                      <a:pPr algn="l">
                        <a:lnSpc>
                          <a:spcPct val="115000"/>
                        </a:lnSpc>
                        <a:spcBef>
                          <a:spcPts val="10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l">
                        <a:lnSpc>
                          <a:spcPct val="100000"/>
                        </a:lnSpc>
                        <a:spcBef>
                          <a:spcPts val="10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Exclusion of above on-therapy levels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0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if </a:t>
                      </a:r>
                      <a:r>
                        <a:rPr lang="en-US" sz="1400" dirty="0">
                          <a:effectLst/>
                          <a:latin typeface="Calibri" panose="020F0502020204030204" pitchFamily="34" charset="0"/>
                          <a:ea typeface="Calibri" panose="020F0502020204030204" pitchFamily="34" charset="0"/>
                          <a:cs typeface="Times New Roman" panose="02020603050405020304" pitchFamily="18" charset="0"/>
                        </a:rPr>
                        <a:t>normal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pPr marL="360000" algn="l">
                        <a:lnSpc>
                          <a:spcPct val="100000"/>
                        </a:lnSpc>
                        <a:spcBef>
                          <a:spcPts val="100"/>
                        </a:spcBef>
                        <a:spcAft>
                          <a:spcPts val="0"/>
                        </a:spcAft>
                      </a:pPr>
                      <a:endParaRPr lang="en-US"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60000" algn="l">
                        <a:lnSpc>
                          <a:spcPct val="100000"/>
                        </a:lnSpc>
                        <a:spcBef>
                          <a:spcPts val="100"/>
                        </a:spcBef>
                        <a:spcAft>
                          <a:spcPts val="0"/>
                        </a:spcAft>
                      </a:pPr>
                      <a:r>
                        <a:rPr lang="fr-BE" sz="1400" dirty="0" smtClean="0">
                          <a:effectLst/>
                          <a:latin typeface="Calibri" panose="020F0502020204030204" pitchFamily="34" charset="0"/>
                          <a:ea typeface="Calibri" panose="020F0502020204030204" pitchFamily="34" charset="0"/>
                          <a:cs typeface="Times New Roman" panose="02020603050405020304" pitchFamily="18" charset="0"/>
                        </a:rPr>
                        <a:t>Qualitative </a:t>
                      </a:r>
                      <a:r>
                        <a:rPr lang="fr-BE" sz="1400" dirty="0" err="1" smtClean="0">
                          <a:effectLst/>
                          <a:latin typeface="Calibri" panose="020F0502020204030204" pitchFamily="34" charset="0"/>
                          <a:ea typeface="Calibri" panose="020F0502020204030204" pitchFamily="34" charset="0"/>
                          <a:cs typeface="Times New Roman" panose="02020603050405020304" pitchFamily="18" charset="0"/>
                        </a:rPr>
                        <a:t>assessment</a:t>
                      </a:r>
                      <a:endParaRPr lang="fr-BE"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60000" algn="l">
                        <a:lnSpc>
                          <a:spcPct val="100000"/>
                        </a:lnSpc>
                        <a:spcBef>
                          <a:spcPts val="100"/>
                        </a:spcBef>
                        <a:spcAft>
                          <a:spcPts val="0"/>
                        </a:spcAft>
                      </a:pPr>
                      <a:r>
                        <a:rPr lang="fr-BE" sz="1400" dirty="0" smtClean="0">
                          <a:effectLst/>
                          <a:latin typeface="Calibri" panose="020F0502020204030204" pitchFamily="34" charset="0"/>
                          <a:ea typeface="Calibri" panose="020F0502020204030204" pitchFamily="34" charset="0"/>
                          <a:cs typeface="Times New Roman" panose="02020603050405020304" pitchFamily="18" charset="0"/>
                        </a:rPr>
                        <a:t>Rapid </a:t>
                      </a:r>
                      <a:r>
                        <a:rPr lang="fr-BE" sz="1400" dirty="0" err="1" smtClean="0">
                          <a:effectLst/>
                          <a:latin typeface="Calibri" panose="020F0502020204030204" pitchFamily="34" charset="0"/>
                          <a:ea typeface="Calibri" panose="020F0502020204030204" pitchFamily="34" charset="0"/>
                          <a:cs typeface="Times New Roman" panose="02020603050405020304" pitchFamily="18" charset="0"/>
                        </a:rPr>
                        <a:t>turnaround</a:t>
                      </a:r>
                      <a:r>
                        <a:rPr lang="fr-BE" sz="1400" dirty="0" smtClean="0">
                          <a:effectLst/>
                          <a:latin typeface="Calibri" panose="020F0502020204030204" pitchFamily="34" charset="0"/>
                          <a:ea typeface="Calibri" panose="020F0502020204030204" pitchFamily="34" charset="0"/>
                          <a:cs typeface="Times New Roman" panose="02020603050405020304" pitchFamily="18" charset="0"/>
                        </a:rPr>
                        <a:t> time</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60000" algn="l">
                        <a:lnSpc>
                          <a:spcPct val="100000"/>
                        </a:lnSpc>
                        <a:spcBef>
                          <a:spcPts val="10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24/7, all laboratories</a:t>
                      </a:r>
                    </a:p>
                    <a:p>
                      <a:pPr marL="360000" algn="l">
                        <a:lnSpc>
                          <a:spcPct val="100000"/>
                        </a:lnSpc>
                        <a:spcBef>
                          <a:spcPts val="100"/>
                        </a:spcBef>
                        <a:spcAft>
                          <a:spcPts val="0"/>
                        </a:spcAft>
                      </a:pPr>
                      <a:r>
                        <a:rPr lang="en-US" sz="1400" noProof="0" dirty="0" smtClean="0">
                          <a:effectLst/>
                          <a:latin typeface="Calibri" panose="020F0502020204030204" pitchFamily="34" charset="0"/>
                          <a:ea typeface="Calibri" panose="020F0502020204030204" pitchFamily="34" charset="0"/>
                          <a:cs typeface="Times New Roman" panose="02020603050405020304" pitchFamily="18" charset="0"/>
                        </a:rPr>
                        <a:t>Reagent dependence </a:t>
                      </a:r>
                      <a:endParaRPr lang="en-US"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2313065"/>
                  </a:ext>
                </a:extLst>
              </a:tr>
              <a:tr h="377825">
                <a:tc>
                  <a:txBody>
                    <a:bodyPr/>
                    <a:lstStyle/>
                    <a:p>
                      <a:pPr algn="l">
                        <a:lnSpc>
                          <a:spcPct val="115000"/>
                        </a:lnSpc>
                        <a:spcBef>
                          <a:spcPts val="10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3">
                  <a:txBody>
                    <a:bodyPr/>
                    <a:lstStyle/>
                    <a:p>
                      <a:pPr algn="l">
                        <a:lnSpc>
                          <a:spcPct val="100000"/>
                        </a:lnSpc>
                        <a:spcBef>
                          <a:spcPts val="10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Dabigatran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n-US"/>
                    </a:p>
                  </a:txBody>
                  <a:tcPr/>
                </a:tc>
                <a:tc hMerge="1">
                  <a:txBody>
                    <a:bodyPr/>
                    <a:lstStyle/>
                    <a:p>
                      <a:pPr algn="l">
                        <a:lnSpc>
                          <a:spcPct val="115000"/>
                        </a:lnSpc>
                        <a:spcBef>
                          <a:spcPts val="10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l">
                        <a:lnSpc>
                          <a:spcPct val="100000"/>
                        </a:lnSpc>
                        <a:spcBef>
                          <a:spcPts val="10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Exclusion of clinically relevant</a:t>
                      </a:r>
                      <a:r>
                        <a:rPr lang="en-US" sz="1400" i="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levels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0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if </a:t>
                      </a:r>
                      <a:r>
                        <a:rPr lang="en-US" sz="1400" dirty="0">
                          <a:effectLst/>
                          <a:latin typeface="Calibri" panose="020F0502020204030204" pitchFamily="34" charset="0"/>
                          <a:ea typeface="Calibri" panose="020F0502020204030204" pitchFamily="34" charset="0"/>
                          <a:cs typeface="Times New Roman" panose="02020603050405020304" pitchFamily="18" charset="0"/>
                        </a:rPr>
                        <a:t>normal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454888832"/>
                  </a:ext>
                </a:extLst>
              </a:tr>
              <a:tr h="377825">
                <a:tc>
                  <a:txBody>
                    <a:bodyPr/>
                    <a:lstStyle/>
                    <a:p>
                      <a:pPr algn="l">
                        <a:lnSpc>
                          <a:spcPct val="115000"/>
                        </a:lnSpc>
                        <a:spcBef>
                          <a:spcPts val="10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00000"/>
                        </a:lnSpc>
                        <a:spcBef>
                          <a:spcPts val="100"/>
                        </a:spcBef>
                        <a:spcAft>
                          <a:spcPts val="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Rivaroxaban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00"/>
                        </a:spcBef>
                        <a:spcAft>
                          <a:spcPts val="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Edoxaban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a:lnSpc>
                          <a:spcPct val="115000"/>
                        </a:lnSpc>
                        <a:spcBef>
                          <a:spcPts val="10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0000"/>
                        </a:lnSpc>
                        <a:spcBef>
                          <a:spcPts val="10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Exclusion of above on-therapy levels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0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if </a:t>
                      </a:r>
                      <a:r>
                        <a:rPr lang="en-US" sz="1400" dirty="0">
                          <a:effectLst/>
                          <a:latin typeface="Calibri" panose="020F0502020204030204" pitchFamily="34" charset="0"/>
                          <a:ea typeface="Calibri" panose="020F0502020204030204" pitchFamily="34" charset="0"/>
                          <a:cs typeface="Times New Roman" panose="02020603050405020304" pitchFamily="18" charset="0"/>
                        </a:rPr>
                        <a:t>normal </a:t>
                      </a:r>
                      <a:r>
                        <a:rPr lang="en-US" sz="1200" dirty="0">
                          <a:effectLst/>
                          <a:latin typeface="Calibri" panose="020F0502020204030204" pitchFamily="34" charset="0"/>
                          <a:ea typeface="Calibri" panose="020F0502020204030204" pitchFamily="34" charset="0"/>
                          <a:cs typeface="Times New Roman" panose="02020603050405020304" pitchFamily="18" charset="0"/>
                        </a:rPr>
                        <a:t>(only at peak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edoxaban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0000"/>
                        </a:lnSpc>
                        <a:spcBef>
                          <a:spcPts val="10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312422997"/>
                  </a:ext>
                </a:extLst>
              </a:tr>
              <a:tr h="0">
                <a:tc gridSpan="7">
                  <a:txBody>
                    <a:bodyPr/>
                    <a:lstStyle/>
                    <a:p>
                      <a:pPr algn="ctr">
                        <a:lnSpc>
                          <a:spcPct val="115000"/>
                        </a:lnSpc>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Specific assays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00044832"/>
                  </a:ext>
                </a:extLst>
              </a:tr>
              <a:tr h="539750">
                <a:tc>
                  <a:txBody>
                    <a:bodyPr/>
                    <a:lstStyle/>
                    <a:p>
                      <a:pPr algn="l">
                        <a:lnSpc>
                          <a:spcPct val="115000"/>
                        </a:lnSpc>
                        <a:spcBef>
                          <a:spcPts val="100"/>
                        </a:spcBef>
                        <a:spcAft>
                          <a:spcPts val="0"/>
                        </a:spcAft>
                      </a:pP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dTT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Bef>
                          <a:spcPts val="10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ECA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gridSpan="3">
                  <a:txBody>
                    <a:bodyPr/>
                    <a:lstStyle/>
                    <a:p>
                      <a:pPr algn="l">
                        <a:lnSpc>
                          <a:spcPct val="100000"/>
                        </a:lnSpc>
                        <a:spcBef>
                          <a:spcPts val="10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Dabigatran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n-US"/>
                    </a:p>
                  </a:txBody>
                  <a:tcPr/>
                </a:tc>
                <a:tc hMerge="1">
                  <a:txBody>
                    <a:bodyPr/>
                    <a:lstStyle/>
                    <a:p>
                      <a:pPr algn="l">
                        <a:lnSpc>
                          <a:spcPct val="115000"/>
                        </a:lnSpc>
                        <a:spcBef>
                          <a:spcPts val="100"/>
                        </a:spcBef>
                        <a:spcAft>
                          <a:spcPts val="3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l">
                        <a:lnSpc>
                          <a:spcPct val="100000"/>
                        </a:lnSpc>
                        <a:spcBef>
                          <a:spcPts val="100"/>
                        </a:spcBef>
                        <a:spcAft>
                          <a:spcPts val="3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Estimation of plasma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levels*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pPr marL="360000" algn="l">
                        <a:lnSpc>
                          <a:spcPct val="100000"/>
                        </a:lnSpc>
                        <a:spcBef>
                          <a:spcPts val="10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60000" algn="l">
                        <a:lnSpc>
                          <a:spcPct val="100000"/>
                        </a:lnSpc>
                        <a:spcBef>
                          <a:spcPts val="100"/>
                        </a:spcBef>
                        <a:spcAft>
                          <a:spcPts val="0"/>
                        </a:spcAft>
                      </a:pPr>
                      <a:r>
                        <a:rPr lang="fr-BE" sz="1400" dirty="0" smtClean="0">
                          <a:effectLst/>
                          <a:latin typeface="Calibri" panose="020F0502020204030204" pitchFamily="34" charset="0"/>
                          <a:ea typeface="Calibri" panose="020F0502020204030204" pitchFamily="34" charset="0"/>
                          <a:cs typeface="Times New Roman" panose="02020603050405020304" pitchFamily="18" charset="0"/>
                        </a:rPr>
                        <a:t>Quantitative</a:t>
                      </a:r>
                      <a:r>
                        <a:rPr lang="fr-BE"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BE" sz="1400" baseline="0" dirty="0" err="1" smtClean="0">
                          <a:effectLst/>
                          <a:latin typeface="Calibri" panose="020F0502020204030204" pitchFamily="34" charset="0"/>
                          <a:ea typeface="Calibri" panose="020F0502020204030204" pitchFamily="34" charset="0"/>
                          <a:cs typeface="Times New Roman" panose="02020603050405020304" pitchFamily="18" charset="0"/>
                        </a:rPr>
                        <a:t>assessment</a:t>
                      </a:r>
                      <a:endParaRPr lang="fr-BE" sz="14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360000" algn="l">
                        <a:lnSpc>
                          <a:spcPct val="100000"/>
                        </a:lnSpc>
                        <a:spcBef>
                          <a:spcPts val="100"/>
                        </a:spcBef>
                        <a:spcAft>
                          <a:spcPts val="0"/>
                        </a:spcAft>
                      </a:pPr>
                      <a:r>
                        <a:rPr lang="fr-BE" sz="1400" baseline="0" dirty="0" err="1" smtClean="0">
                          <a:effectLst/>
                          <a:latin typeface="Calibri" panose="020F0502020204030204" pitchFamily="34" charset="0"/>
                          <a:ea typeface="Calibri" panose="020F0502020204030204" pitchFamily="34" charset="0"/>
                          <a:cs typeface="Times New Roman" panose="02020603050405020304" pitchFamily="18" charset="0"/>
                        </a:rPr>
                        <a:t>Calibrators</a:t>
                      </a:r>
                      <a:r>
                        <a:rPr lang="fr-BE" sz="1400" baseline="0" dirty="0" smtClean="0">
                          <a:effectLst/>
                          <a:latin typeface="Calibri" panose="020F0502020204030204" pitchFamily="34" charset="0"/>
                          <a:ea typeface="Calibri" panose="020F0502020204030204" pitchFamily="34" charset="0"/>
                          <a:cs typeface="Times New Roman" panose="02020603050405020304" pitchFamily="18" charset="0"/>
                        </a:rPr>
                        <a:t> and </a:t>
                      </a:r>
                      <a:r>
                        <a:rPr lang="fr-BE" sz="1400" baseline="0" dirty="0" err="1" smtClean="0">
                          <a:effectLst/>
                          <a:latin typeface="Calibri" panose="020F0502020204030204" pitchFamily="34" charset="0"/>
                          <a:ea typeface="Calibri" panose="020F0502020204030204" pitchFamily="34" charset="0"/>
                          <a:cs typeface="Times New Roman" panose="02020603050405020304" pitchFamily="18" charset="0"/>
                        </a:rPr>
                        <a:t>controls</a:t>
                      </a:r>
                      <a:endParaRPr lang="fr-BE" sz="14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360000" algn="l">
                        <a:lnSpc>
                          <a:spcPct val="100000"/>
                        </a:lnSpc>
                        <a:spcBef>
                          <a:spcPts val="10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Not </a:t>
                      </a:r>
                      <a:r>
                        <a:rPr lang="en-US" sz="1400" dirty="0">
                          <a:effectLst/>
                          <a:latin typeface="Calibri" panose="020F0502020204030204" pitchFamily="34" charset="0"/>
                          <a:ea typeface="Calibri" panose="020F0502020204030204" pitchFamily="34" charset="0"/>
                          <a:cs typeface="Times New Roman" panose="02020603050405020304" pitchFamily="18" charset="0"/>
                        </a:rPr>
                        <a:t>in all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laboratories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9052453"/>
                  </a:ext>
                </a:extLst>
              </a:tr>
              <a:tr h="539750">
                <a:tc>
                  <a:txBody>
                    <a:bodyPr/>
                    <a:lstStyle/>
                    <a:p>
                      <a:pPr algn="l">
                        <a:lnSpc>
                          <a:spcPct val="115000"/>
                        </a:lnSpc>
                        <a:spcBef>
                          <a:spcPts val="10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Chromogenic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Bef>
                          <a:spcPts val="10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Anti-</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Xa</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00000"/>
                        </a:lnSpc>
                        <a:spcBef>
                          <a:spcPts val="100"/>
                        </a:spcBef>
                        <a:spcAft>
                          <a:spcPts val="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Rivaroxaban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00"/>
                        </a:spcBef>
                        <a:spcAft>
                          <a:spcPts val="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Apixaban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00"/>
                        </a:spcBef>
                        <a:spcAft>
                          <a:spcPts val="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Edoxaban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a:lnSpc>
                          <a:spcPct val="115000"/>
                        </a:lnSpc>
                        <a:spcBef>
                          <a:spcPts val="100"/>
                        </a:spcBef>
                        <a:spcAft>
                          <a:spcPts val="30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0000"/>
                        </a:lnSpc>
                        <a:spcBef>
                          <a:spcPts val="100"/>
                        </a:spcBef>
                        <a:spcAft>
                          <a:spcPts val="3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Estimation of plasma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levels*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Bef>
                          <a:spcPts val="10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2567556806"/>
                  </a:ext>
                </a:extLst>
              </a:tr>
            </a:tbl>
          </a:graphicData>
        </a:graphic>
      </p:graphicFrame>
      <p:sp>
        <p:nvSpPr>
          <p:cNvPr id="10" name="Rectangle 9"/>
          <p:cNvSpPr/>
          <p:nvPr/>
        </p:nvSpPr>
        <p:spPr>
          <a:xfrm>
            <a:off x="2051720" y="4861191"/>
            <a:ext cx="6672599" cy="292259"/>
          </a:xfrm>
          <a:prstGeom prst="rect">
            <a:avLst/>
          </a:prstGeom>
        </p:spPr>
        <p:txBody>
          <a:bodyPr wrap="square">
            <a:spAutoFit/>
          </a:bodyPr>
          <a:lstStyle/>
          <a:p>
            <a:pPr algn="r">
              <a:lnSpc>
                <a:spcPct val="115000"/>
              </a:lnSpc>
              <a:spcBef>
                <a:spcPts val="100"/>
              </a:spcBef>
            </a:pP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smtClean="0">
                <a:latin typeface="Calibri" panose="020F0502020204030204" pitchFamily="34" charset="0"/>
                <a:ea typeface="Calibri" panose="020F0502020204030204" pitchFamily="34" charset="0"/>
                <a:cs typeface="Times New Roman" panose="02020603050405020304" pitchFamily="18" charset="0"/>
              </a:rPr>
              <a:t>Adapted </a:t>
            </a:r>
            <a:r>
              <a:rPr lang="en-US" sz="1200" dirty="0">
                <a:latin typeface="Calibri" panose="020F0502020204030204" pitchFamily="34" charset="0"/>
                <a:ea typeface="Calibri" panose="020F0502020204030204" pitchFamily="34" charset="0"/>
                <a:cs typeface="Times New Roman" panose="02020603050405020304" pitchFamily="18" charset="0"/>
              </a:rPr>
              <a:t>procedure (&lt; 50 ng/ml) and sensitivity to heparin for some tests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331640" y="5589240"/>
            <a:ext cx="6696744" cy="338554"/>
          </a:xfrm>
          <a:prstGeom prst="rect">
            <a:avLst/>
          </a:prstGeom>
        </p:spPr>
        <p:txBody>
          <a:bodyPr wrap="square">
            <a:spAutoFit/>
          </a:bodyPr>
          <a:lstStyle/>
          <a:p>
            <a:pPr algn="just"/>
            <a:r>
              <a:rPr lang="fr-BE"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t>
            </a:r>
            <a:r>
              <a:rPr lang="fr-BE"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’INR ne peut pas être utilisé pour </a:t>
            </a:r>
            <a:r>
              <a:rPr lang="fr-BE"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évaluer l’activité anticoagulante </a:t>
            </a:r>
            <a:r>
              <a:rPr lang="fr-BE"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des AOD !!</a:t>
            </a:r>
            <a:endParaRPr lang="en-US" sz="1600" dirty="0">
              <a:solidFill>
                <a:srgbClr val="FF0000"/>
              </a:solidFill>
            </a:endParaRPr>
          </a:p>
        </p:txBody>
      </p:sp>
    </p:spTree>
    <p:extLst>
      <p:ext uri="{BB962C8B-B14F-4D97-AF65-F5344CB8AC3E}">
        <p14:creationId xmlns:p14="http://schemas.microsoft.com/office/powerpoint/2010/main" val="2368103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21</a:t>
            </a:fld>
            <a:endParaRPr lang="fr-BE"/>
          </a:p>
        </p:txBody>
      </p:sp>
      <p:sp>
        <p:nvSpPr>
          <p:cNvPr id="5" name="ZoneTexte 4"/>
          <p:cNvSpPr txBox="1"/>
          <p:nvPr/>
        </p:nvSpPr>
        <p:spPr>
          <a:xfrm>
            <a:off x="467544" y="2492896"/>
            <a:ext cx="8146161" cy="844810"/>
          </a:xfrm>
          <a:prstGeom prst="rect">
            <a:avLst/>
          </a:prstGeom>
          <a:noFill/>
          <a:ln w="19050">
            <a:solidFill>
              <a:schemeClr val="accent1"/>
            </a:solidFill>
          </a:ln>
        </p:spPr>
        <p:txBody>
          <a:bodyPr wrap="square" lIns="180000" tIns="144000" rIns="180000" bIns="144000" rtlCol="0">
            <a:spAutoFit/>
          </a:bodyPr>
          <a:lstStyle/>
          <a:p>
            <a:pPr algn="ctr">
              <a:spcAft>
                <a:spcPts val="400"/>
              </a:spcAft>
            </a:pPr>
            <a:r>
              <a:rPr lang="fr-BE" sz="3600" cap="all" dirty="0" err="1" smtClean="0">
                <a:ea typeface="Tahoma" pitchFamily="34" charset="0"/>
                <a:cs typeface="Tahoma" pitchFamily="34" charset="0"/>
              </a:rPr>
              <a:t>IIi</a:t>
            </a:r>
            <a:r>
              <a:rPr lang="fr-BE" sz="3600" cap="all" dirty="0" smtClean="0">
                <a:ea typeface="Tahoma" pitchFamily="34" charset="0"/>
                <a:cs typeface="Tahoma" pitchFamily="34" charset="0"/>
              </a:rPr>
              <a:t>. CAS CLINIQUES</a:t>
            </a:r>
            <a:endParaRPr lang="en-US" sz="3600" cap="all" dirty="0" smtClean="0">
              <a:ea typeface="Tahoma" pitchFamily="34" charset="0"/>
              <a:cs typeface="Tahoma" pitchFamily="34" charset="0"/>
            </a:endParaRPr>
          </a:p>
        </p:txBody>
      </p:sp>
    </p:spTree>
    <p:extLst>
      <p:ext uri="{BB962C8B-B14F-4D97-AF65-F5344CB8AC3E}">
        <p14:creationId xmlns:p14="http://schemas.microsoft.com/office/powerpoint/2010/main" val="2205862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22</a:t>
            </a:fld>
            <a:endParaRPr lang="fr-BE"/>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20602" r="2544"/>
          <a:stretch/>
        </p:blipFill>
        <p:spPr>
          <a:xfrm>
            <a:off x="899592" y="1268759"/>
            <a:ext cx="1728192" cy="1263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 </a:t>
            </a:r>
            <a:endParaRPr lang="en-US" sz="2000" cap="all" dirty="0" smtClean="0">
              <a:ea typeface="Tahoma" pitchFamily="34" charset="0"/>
              <a:cs typeface="Tahoma" pitchFamily="34" charset="0"/>
            </a:endParaRPr>
          </a:p>
        </p:txBody>
      </p:sp>
      <p:sp>
        <p:nvSpPr>
          <p:cNvPr id="7" name="ZoneTexte 6"/>
          <p:cNvSpPr txBox="1"/>
          <p:nvPr/>
        </p:nvSpPr>
        <p:spPr>
          <a:xfrm>
            <a:off x="3491880" y="1392699"/>
            <a:ext cx="4742916" cy="1015663"/>
          </a:xfrm>
          <a:prstGeom prst="rect">
            <a:avLst/>
          </a:prstGeom>
          <a:noFill/>
          <a:ln w="19050">
            <a:solidFill>
              <a:schemeClr val="tx2"/>
            </a:solidFill>
          </a:ln>
        </p:spPr>
        <p:txBody>
          <a:bodyPr wrap="square" rtlCol="0">
            <a:spAutoFit/>
          </a:bodyPr>
          <a:lstStyle/>
          <a:p>
            <a:pPr marL="180000">
              <a:lnSpc>
                <a:spcPct val="110000"/>
              </a:lnSpc>
              <a:spcAft>
                <a:spcPts val="600"/>
              </a:spcAft>
            </a:pPr>
            <a:r>
              <a:rPr lang="en-US" b="1" dirty="0" smtClean="0">
                <a:solidFill>
                  <a:schemeClr val="tx2"/>
                </a:solidFill>
              </a:rPr>
              <a:t>Jeanne – 86 </a:t>
            </a:r>
            <a:r>
              <a:rPr lang="en-US" b="1" dirty="0" err="1" smtClean="0">
                <a:solidFill>
                  <a:schemeClr val="tx2"/>
                </a:solidFill>
              </a:rPr>
              <a:t>ans</a:t>
            </a:r>
            <a:endParaRPr lang="en-US" b="1" dirty="0" smtClean="0">
              <a:solidFill>
                <a:schemeClr val="tx2"/>
              </a:solidFill>
            </a:endParaRPr>
          </a:p>
          <a:p>
            <a:pPr marL="180000">
              <a:lnSpc>
                <a:spcPct val="110000"/>
              </a:lnSpc>
              <a:spcAft>
                <a:spcPts val="1000"/>
              </a:spcAft>
            </a:pPr>
            <a:r>
              <a:rPr lang="fr-BE" sz="1600" dirty="0" smtClean="0"/>
              <a:t>Admission aux urgences pour épistaxis sévère nécessitant une prise en charge ORL</a:t>
            </a:r>
          </a:p>
        </p:txBody>
      </p:sp>
      <p:sp>
        <p:nvSpPr>
          <p:cNvPr id="8" name="Rectangle 7"/>
          <p:cNvSpPr/>
          <p:nvPr/>
        </p:nvSpPr>
        <p:spPr>
          <a:xfrm>
            <a:off x="882456" y="2996952"/>
            <a:ext cx="2952328" cy="1819088"/>
          </a:xfrm>
          <a:prstGeom prst="rect">
            <a:avLst/>
          </a:prstGeom>
          <a:ln>
            <a:solidFill>
              <a:schemeClr val="tx1"/>
            </a:solidFill>
          </a:ln>
        </p:spPr>
        <p:txBody>
          <a:bodyPr wrap="square">
            <a:spAutoFit/>
          </a:bodyPr>
          <a:lstStyle/>
          <a:p>
            <a:pPr algn="just">
              <a:spcAft>
                <a:spcPts val="600"/>
              </a:spcAft>
            </a:pPr>
            <a:r>
              <a:rPr lang="fr-BE" sz="1600" b="1" u="sng" dirty="0"/>
              <a:t>Antécédents </a:t>
            </a:r>
            <a:r>
              <a:rPr lang="fr-BE" sz="1600" b="1" u="sng" dirty="0" smtClean="0"/>
              <a:t>médicaux</a:t>
            </a:r>
          </a:p>
          <a:p>
            <a:pPr algn="just">
              <a:lnSpc>
                <a:spcPct val="114000"/>
              </a:lnSpc>
            </a:pPr>
            <a:r>
              <a:rPr lang="fr-BE" sz="1600" dirty="0"/>
              <a:t>F</a:t>
            </a:r>
            <a:r>
              <a:rPr lang="fr-BE" sz="1600" dirty="0" smtClean="0"/>
              <a:t>ibrillation auriculaire</a:t>
            </a:r>
          </a:p>
          <a:p>
            <a:pPr algn="just">
              <a:lnSpc>
                <a:spcPct val="114000"/>
              </a:lnSpc>
            </a:pPr>
            <a:r>
              <a:rPr lang="fr-BE" sz="1600" dirty="0"/>
              <a:t>A</a:t>
            </a:r>
            <a:r>
              <a:rPr lang="fr-BE" sz="1600" dirty="0" smtClean="0"/>
              <a:t>rtérite </a:t>
            </a:r>
            <a:r>
              <a:rPr lang="fr-BE" sz="1600" dirty="0"/>
              <a:t>des membres </a:t>
            </a:r>
            <a:r>
              <a:rPr lang="fr-BE" sz="1600" dirty="0" smtClean="0"/>
              <a:t>inférieurs</a:t>
            </a:r>
          </a:p>
          <a:p>
            <a:pPr algn="just">
              <a:lnSpc>
                <a:spcPct val="114000"/>
              </a:lnSpc>
            </a:pPr>
            <a:r>
              <a:rPr lang="fr-BE" sz="1600" dirty="0" err="1" smtClean="0"/>
              <a:t>Bioprothèse</a:t>
            </a:r>
            <a:r>
              <a:rPr lang="fr-BE" sz="1600" dirty="0" smtClean="0"/>
              <a:t> </a:t>
            </a:r>
            <a:r>
              <a:rPr lang="fr-BE" sz="1600" dirty="0"/>
              <a:t>valve </a:t>
            </a:r>
            <a:r>
              <a:rPr lang="fr-BE" sz="1600" dirty="0" smtClean="0"/>
              <a:t>aortique</a:t>
            </a:r>
          </a:p>
          <a:p>
            <a:pPr algn="just">
              <a:lnSpc>
                <a:spcPct val="114000"/>
              </a:lnSpc>
            </a:pPr>
            <a:r>
              <a:rPr lang="fr-BE" sz="1600" dirty="0"/>
              <a:t>I</a:t>
            </a:r>
            <a:r>
              <a:rPr lang="fr-BE" sz="1600" dirty="0" smtClean="0"/>
              <a:t>nsuffisance cardiaque</a:t>
            </a:r>
          </a:p>
          <a:p>
            <a:pPr algn="just">
              <a:lnSpc>
                <a:spcPct val="114000"/>
              </a:lnSpc>
            </a:pPr>
            <a:r>
              <a:rPr lang="fr-BE" sz="1600" dirty="0" smtClean="0"/>
              <a:t>HTA </a:t>
            </a:r>
            <a:endParaRPr lang="fr-BE" sz="1600" dirty="0"/>
          </a:p>
        </p:txBody>
      </p:sp>
      <p:sp>
        <p:nvSpPr>
          <p:cNvPr id="9" name="Rectangle 8"/>
          <p:cNvSpPr/>
          <p:nvPr/>
        </p:nvSpPr>
        <p:spPr>
          <a:xfrm>
            <a:off x="882456" y="5122194"/>
            <a:ext cx="2986600" cy="830997"/>
          </a:xfrm>
          <a:prstGeom prst="rect">
            <a:avLst/>
          </a:prstGeom>
          <a:ln>
            <a:solidFill>
              <a:schemeClr val="tx1"/>
            </a:solidFill>
          </a:ln>
        </p:spPr>
        <p:txBody>
          <a:bodyPr wrap="square">
            <a:spAutoFit/>
          </a:bodyPr>
          <a:lstStyle/>
          <a:p>
            <a:pPr algn="just"/>
            <a:r>
              <a:rPr lang="fr-BE" sz="1600" b="1" u="sng" dirty="0" smtClean="0"/>
              <a:t>Paramètres</a:t>
            </a:r>
          </a:p>
          <a:p>
            <a:pPr algn="just"/>
            <a:r>
              <a:rPr lang="fr-BE" sz="1600" dirty="0" err="1" smtClean="0"/>
              <a:t>Hb</a:t>
            </a:r>
            <a:r>
              <a:rPr lang="fr-BE" sz="1600" dirty="0" smtClean="0"/>
              <a:t> </a:t>
            </a:r>
            <a:r>
              <a:rPr lang="fr-BE" sz="1600" dirty="0"/>
              <a:t>8 g/</a:t>
            </a:r>
            <a:r>
              <a:rPr lang="fr-BE" sz="1600" dirty="0" err="1"/>
              <a:t>dL</a:t>
            </a:r>
            <a:r>
              <a:rPr lang="fr-BE" sz="1600" dirty="0"/>
              <a:t>; </a:t>
            </a:r>
            <a:r>
              <a:rPr lang="fr-BE" sz="1600" dirty="0" smtClean="0"/>
              <a:t>PT 20% (</a:t>
            </a:r>
            <a:r>
              <a:rPr lang="fr-BE" sz="1600" dirty="0" err="1" smtClean="0"/>
              <a:t>Nle</a:t>
            </a:r>
            <a:r>
              <a:rPr lang="fr-BE" sz="1600" dirty="0" smtClean="0"/>
              <a:t> 75-100%) </a:t>
            </a:r>
            <a:r>
              <a:rPr lang="fr-BE" sz="1600" dirty="0" err="1" smtClean="0"/>
              <a:t>CLcr</a:t>
            </a:r>
            <a:r>
              <a:rPr lang="fr-BE" sz="1600" dirty="0" smtClean="0"/>
              <a:t> CG 21 ml/min; </a:t>
            </a:r>
            <a:r>
              <a:rPr lang="fr-BE" sz="1600" dirty="0"/>
              <a:t>poids 50 kg</a:t>
            </a:r>
          </a:p>
        </p:txBody>
      </p:sp>
      <p:graphicFrame>
        <p:nvGraphicFramePr>
          <p:cNvPr id="10" name="Tableau 9"/>
          <p:cNvGraphicFramePr>
            <a:graphicFrameLocks noGrp="1"/>
          </p:cNvGraphicFramePr>
          <p:nvPr>
            <p:extLst>
              <p:ext uri="{D42A27DB-BD31-4B8C-83A1-F6EECF244321}">
                <p14:modId xmlns:p14="http://schemas.microsoft.com/office/powerpoint/2010/main" val="3880680972"/>
              </p:ext>
            </p:extLst>
          </p:nvPr>
        </p:nvGraphicFramePr>
        <p:xfrm>
          <a:off x="4684400" y="3025911"/>
          <a:ext cx="3550396" cy="2927280"/>
        </p:xfrm>
        <a:graphic>
          <a:graphicData uri="http://schemas.openxmlformats.org/drawingml/2006/table">
            <a:tbl>
              <a:tblPr firstRow="1" bandRow="1">
                <a:tableStyleId>{5940675A-B579-460E-94D1-54222C63F5DA}</a:tableStyleId>
              </a:tblPr>
              <a:tblGrid>
                <a:gridCol w="3550396">
                  <a:extLst>
                    <a:ext uri="{9D8B030D-6E8A-4147-A177-3AD203B41FA5}">
                      <a16:colId xmlns:a16="http://schemas.microsoft.com/office/drawing/2014/main" xmlns="" val="4197748963"/>
                    </a:ext>
                  </a:extLst>
                </a:gridCol>
              </a:tblGrid>
              <a:tr h="315906">
                <a:tc>
                  <a:txBody>
                    <a:bodyPr/>
                    <a:lstStyle/>
                    <a:p>
                      <a:r>
                        <a:rPr lang="fr-BE" sz="1600" b="1" u="sng" dirty="0" smtClean="0"/>
                        <a:t>Traitement</a:t>
                      </a:r>
                      <a:r>
                        <a:rPr lang="fr-BE" sz="1600" b="1" u="sng" baseline="0" dirty="0" smtClean="0"/>
                        <a:t> domicile</a:t>
                      </a:r>
                      <a:endParaRPr lang="fr-BE" sz="1600" b="1" u="sng"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034264437"/>
                  </a:ext>
                </a:extLst>
              </a:tr>
              <a:tr h="288000">
                <a:tc>
                  <a:txBody>
                    <a:bodyPr/>
                    <a:lstStyle/>
                    <a:p>
                      <a:r>
                        <a:rPr lang="fr-BE" sz="1500" b="0" dirty="0" err="1" smtClean="0"/>
                        <a:t>Asaflow</a:t>
                      </a:r>
                      <a:r>
                        <a:rPr lang="fr-BE" sz="1500" b="0" baseline="30000" dirty="0" smtClean="0"/>
                        <a:t>®</a:t>
                      </a:r>
                      <a:r>
                        <a:rPr lang="fr-BE" sz="1500" b="0" dirty="0" smtClean="0"/>
                        <a:t> 80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49320170"/>
                  </a:ext>
                </a:extLst>
              </a:tr>
              <a:tr h="288000">
                <a:tc>
                  <a:txBody>
                    <a:bodyPr/>
                    <a:lstStyle/>
                    <a:p>
                      <a:r>
                        <a:rPr lang="fr-BE" sz="1500" b="0" dirty="0" err="1" smtClean="0"/>
                        <a:t>Burinex</a:t>
                      </a:r>
                      <a:r>
                        <a:rPr lang="fr-BE" sz="1500" b="0" baseline="30000" dirty="0" smtClean="0"/>
                        <a:t>®</a:t>
                      </a:r>
                      <a:r>
                        <a:rPr lang="fr-BE" sz="1500" b="0" dirty="0" smtClean="0"/>
                        <a:t> 5 mg 0,5 </a:t>
                      </a:r>
                      <a:r>
                        <a:rPr lang="fr-BE" sz="1500" b="0" dirty="0" err="1" smtClean="0"/>
                        <a:t>co</a:t>
                      </a:r>
                      <a:r>
                        <a:rPr lang="fr-BE" sz="1500" b="0" dirty="0" smtClean="0"/>
                        <a:t>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682332962"/>
                  </a:ext>
                </a:extLst>
              </a:tr>
              <a:tr h="288000">
                <a:tc>
                  <a:txBody>
                    <a:bodyPr/>
                    <a:lstStyle/>
                    <a:p>
                      <a:r>
                        <a:rPr lang="fr-BE" sz="1500" b="0" dirty="0" err="1" smtClean="0"/>
                        <a:t>Emconcor</a:t>
                      </a:r>
                      <a:r>
                        <a:rPr lang="fr-BE" sz="1500" b="0" baseline="30000" dirty="0" smtClean="0"/>
                        <a:t>®</a:t>
                      </a:r>
                      <a:r>
                        <a:rPr lang="fr-BE" sz="1500" b="0" dirty="0" smtClean="0"/>
                        <a:t> 2,5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08850066"/>
                  </a:ext>
                </a:extLst>
              </a:tr>
              <a:tr h="288000">
                <a:tc>
                  <a:txBody>
                    <a:bodyPr/>
                    <a:lstStyle/>
                    <a:p>
                      <a:r>
                        <a:rPr lang="fr-BE" sz="1500" b="0" dirty="0" err="1" smtClean="0"/>
                        <a:t>Spironolactone</a:t>
                      </a:r>
                      <a:r>
                        <a:rPr lang="fr-BE" sz="1500" b="0" baseline="30000" dirty="0" smtClean="0"/>
                        <a:t>® </a:t>
                      </a:r>
                      <a:r>
                        <a:rPr lang="fr-BE" sz="1500" b="0" baseline="0" dirty="0" smtClean="0"/>
                        <a:t> 25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56805840"/>
                  </a:ext>
                </a:extLst>
              </a:tr>
              <a:tr h="288000">
                <a:tc>
                  <a:txBody>
                    <a:bodyPr/>
                    <a:lstStyle/>
                    <a:p>
                      <a:r>
                        <a:rPr lang="fr-BE" sz="1500" b="0" dirty="0" err="1" smtClean="0"/>
                        <a:t>Perindopril</a:t>
                      </a:r>
                      <a:r>
                        <a:rPr lang="fr-BE" sz="1500" b="0" baseline="30000" dirty="0" smtClean="0"/>
                        <a:t>®</a:t>
                      </a:r>
                      <a:r>
                        <a:rPr lang="fr-BE" sz="1500" b="0" dirty="0" smtClean="0"/>
                        <a:t> 4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79779794"/>
                  </a:ext>
                </a:extLst>
              </a:tr>
              <a:tr h="288000">
                <a:tc>
                  <a:txBody>
                    <a:bodyPr/>
                    <a:lstStyle/>
                    <a:p>
                      <a:r>
                        <a:rPr lang="fr-BE" sz="1500" b="0" dirty="0" err="1" smtClean="0"/>
                        <a:t>Tamsulosine</a:t>
                      </a:r>
                      <a:r>
                        <a:rPr lang="fr-BE" sz="1500" b="0" baseline="30000" dirty="0" smtClean="0"/>
                        <a:t>®</a:t>
                      </a:r>
                      <a:r>
                        <a:rPr lang="fr-BE" sz="1500" b="0" dirty="0" smtClean="0"/>
                        <a:t>  0,4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58565749"/>
                  </a:ext>
                </a:extLst>
              </a:tr>
              <a:tr h="288000">
                <a:tc>
                  <a:txBody>
                    <a:bodyPr/>
                    <a:lstStyle/>
                    <a:p>
                      <a:r>
                        <a:rPr lang="fr-BE" sz="1500" b="1" dirty="0" err="1" smtClean="0"/>
                        <a:t>Xarelto</a:t>
                      </a:r>
                      <a:r>
                        <a:rPr lang="fr-BE" sz="1500" b="1" baseline="30000" dirty="0" smtClean="0"/>
                        <a:t>®</a:t>
                      </a:r>
                      <a:r>
                        <a:rPr lang="fr-BE" sz="1500" b="1" dirty="0" smtClean="0"/>
                        <a:t> 20 mg </a:t>
                      </a:r>
                      <a:r>
                        <a:rPr lang="fr-BE" sz="1500" b="1" dirty="0" smtClean="0">
                          <a:solidFill>
                            <a:srgbClr val="FF0000"/>
                          </a:solidFill>
                        </a:rPr>
                        <a:t>0,5</a:t>
                      </a:r>
                      <a:r>
                        <a:rPr lang="fr-BE" sz="1500" b="1" baseline="0" dirty="0" smtClean="0">
                          <a:solidFill>
                            <a:srgbClr val="FF0000"/>
                          </a:solidFill>
                        </a:rPr>
                        <a:t> </a:t>
                      </a:r>
                      <a:r>
                        <a:rPr lang="fr-BE" sz="1500" b="1" baseline="0" dirty="0" err="1" smtClean="0">
                          <a:solidFill>
                            <a:srgbClr val="FF0000"/>
                          </a:solidFill>
                        </a:rPr>
                        <a:t>co</a:t>
                      </a:r>
                      <a:r>
                        <a:rPr lang="fr-BE" sz="1500" b="1" baseline="0" dirty="0" smtClean="0">
                          <a:solidFill>
                            <a:srgbClr val="FF0000"/>
                          </a:solidFill>
                        </a:rPr>
                        <a:t> 1</a:t>
                      </a:r>
                      <a:r>
                        <a:rPr lang="fr-BE" sz="1500" b="1" dirty="0" smtClean="0">
                          <a:solidFill>
                            <a:srgbClr val="FF0000"/>
                          </a:solidFill>
                        </a:rPr>
                        <a:t>x/j</a:t>
                      </a:r>
                      <a:endParaRPr lang="fr-BE" sz="1500" b="1" dirty="0">
                        <a:solidFill>
                          <a:srgbClr val="FF0000"/>
                        </a:solidFill>
                      </a:endParaRPr>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948816894"/>
                  </a:ext>
                </a:extLst>
              </a:tr>
              <a:tr h="288000">
                <a:tc>
                  <a:txBody>
                    <a:bodyPr/>
                    <a:lstStyle/>
                    <a:p>
                      <a:r>
                        <a:rPr lang="fr-BE" sz="1500" b="0" dirty="0" smtClean="0"/>
                        <a:t>Calcium carbonate 1,25 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1636354"/>
                  </a:ext>
                </a:extLst>
              </a:tr>
              <a:tr h="288000">
                <a:tc>
                  <a:txBody>
                    <a:bodyPr/>
                    <a:lstStyle/>
                    <a:p>
                      <a:r>
                        <a:rPr lang="fr-BE" sz="1500" b="0" dirty="0" err="1" smtClean="0"/>
                        <a:t>Temesta</a:t>
                      </a:r>
                      <a:r>
                        <a:rPr lang="fr-BE" sz="1500" b="0" baseline="30000" dirty="0" smtClean="0"/>
                        <a:t>®</a:t>
                      </a:r>
                      <a:r>
                        <a:rPr lang="fr-BE" sz="1500" b="0" baseline="0" dirty="0" smtClean="0"/>
                        <a:t> 1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52132539"/>
                  </a:ext>
                </a:extLst>
              </a:tr>
            </a:tbl>
          </a:graphicData>
        </a:graphic>
      </p:graphicFrame>
    </p:spTree>
    <p:extLst>
      <p:ext uri="{BB962C8B-B14F-4D97-AF65-F5344CB8AC3E}">
        <p14:creationId xmlns:p14="http://schemas.microsoft.com/office/powerpoint/2010/main" val="1592077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824" y="1313384"/>
            <a:ext cx="8229600" cy="4851920"/>
          </a:xfrm>
        </p:spPr>
        <p:txBody>
          <a:bodyPr>
            <a:noAutofit/>
          </a:bodyPr>
          <a:lstStyle/>
          <a:p>
            <a:pPr marL="342900" lvl="1" indent="-342900">
              <a:lnSpc>
                <a:spcPct val="150000"/>
              </a:lnSpc>
            </a:pPr>
            <a:r>
              <a:rPr lang="fr-BE" sz="1800" dirty="0" smtClean="0"/>
              <a:t>Quel </a:t>
            </a:r>
            <a:r>
              <a:rPr lang="fr-BE" sz="1800" dirty="0"/>
              <a:t>antidote pourrait être utilisé dans ce cas? </a:t>
            </a:r>
            <a:endParaRPr lang="fr-BE" sz="1800" dirty="0" smtClean="0"/>
          </a:p>
          <a:p>
            <a:pPr marL="1188000" lvl="1" indent="-457200">
              <a:lnSpc>
                <a:spcPct val="114000"/>
              </a:lnSpc>
              <a:buFont typeface="+mj-lt"/>
              <a:buAutoNum type="arabicPeriod"/>
            </a:pPr>
            <a:r>
              <a:rPr lang="fr-BE" sz="1600" dirty="0" smtClean="0"/>
              <a:t>Vitamine K</a:t>
            </a:r>
          </a:p>
          <a:p>
            <a:pPr marL="1188000" lvl="1" indent="-457200">
              <a:lnSpc>
                <a:spcPct val="114000"/>
              </a:lnSpc>
              <a:buFont typeface="+mj-lt"/>
              <a:buAutoNum type="arabicPeriod"/>
            </a:pPr>
            <a:r>
              <a:rPr lang="fr-BE" sz="1600" dirty="0" smtClean="0"/>
              <a:t>Un antidote n’est pas utile pour cette patiente.</a:t>
            </a:r>
          </a:p>
          <a:p>
            <a:pPr marL="1188000" lvl="1" indent="-457200">
              <a:lnSpc>
                <a:spcPct val="114000"/>
              </a:lnSpc>
              <a:buFont typeface="+mj-lt"/>
              <a:buAutoNum type="arabicPeriod"/>
            </a:pPr>
            <a:r>
              <a:rPr lang="fr-BE" sz="1600" dirty="0" smtClean="0"/>
              <a:t>Protamine</a:t>
            </a:r>
            <a:endParaRPr lang="fr-BE" sz="1600" dirty="0"/>
          </a:p>
          <a:p>
            <a:pPr marL="1188000" lvl="1" indent="-457200">
              <a:lnSpc>
                <a:spcPct val="114000"/>
              </a:lnSpc>
              <a:spcAft>
                <a:spcPts val="600"/>
              </a:spcAft>
              <a:buFont typeface="+mj-lt"/>
              <a:buAutoNum type="arabicPeriod"/>
            </a:pPr>
            <a:r>
              <a:rPr lang="fr-BE" sz="1600" dirty="0" smtClean="0"/>
              <a:t>Un </a:t>
            </a:r>
            <a:r>
              <a:rPr lang="fr-BE" sz="1600" dirty="0"/>
              <a:t>antidote spécifique du </a:t>
            </a:r>
            <a:r>
              <a:rPr lang="fr-BE" sz="1600" dirty="0" err="1"/>
              <a:t>rivaroxaban</a:t>
            </a:r>
            <a:endParaRPr lang="fr-BE" sz="1600" dirty="0"/>
          </a:p>
          <a:p>
            <a:pPr marL="342900" lvl="1" indent="-342900">
              <a:lnSpc>
                <a:spcPct val="150000"/>
              </a:lnSpc>
              <a:spcAft>
                <a:spcPts val="600"/>
              </a:spcAft>
            </a:pPr>
            <a:r>
              <a:rPr lang="fr-BE" sz="1800" dirty="0"/>
              <a:t>Quels sont les facteurs de risque de saignement chez Jeanne</a:t>
            </a:r>
            <a:r>
              <a:rPr lang="fr-BE" sz="1800" dirty="0" smtClean="0"/>
              <a:t>?</a:t>
            </a:r>
          </a:p>
          <a:p>
            <a:pPr marL="342900" lvl="1" indent="-342900">
              <a:lnSpc>
                <a:spcPct val="150000"/>
              </a:lnSpc>
              <a:spcAft>
                <a:spcPts val="600"/>
              </a:spcAft>
            </a:pPr>
            <a:r>
              <a:rPr lang="fr-BE" sz="1800" dirty="0" smtClean="0"/>
              <a:t>Quelle </a:t>
            </a:r>
            <a:r>
              <a:rPr lang="fr-BE" sz="1800" dirty="0"/>
              <a:t>est la meilleure </a:t>
            </a:r>
            <a:r>
              <a:rPr lang="fr-BE" sz="1800" dirty="0" smtClean="0"/>
              <a:t>option thérapeutique pour </a:t>
            </a:r>
            <a:r>
              <a:rPr lang="fr-BE" sz="1800" dirty="0"/>
              <a:t>cette patiente</a:t>
            </a:r>
            <a:r>
              <a:rPr lang="fr-BE" sz="1800" dirty="0" smtClean="0"/>
              <a:t>? </a:t>
            </a:r>
          </a:p>
          <a:p>
            <a:pPr marL="1188000" lvl="2" indent="-457200">
              <a:buFont typeface="+mj-lt"/>
              <a:buAutoNum type="arabicPeriod"/>
            </a:pPr>
            <a:r>
              <a:rPr lang="fr-BE" sz="1600" dirty="0" err="1" smtClean="0"/>
              <a:t>Xarelto</a:t>
            </a:r>
            <a:r>
              <a:rPr lang="fr-BE" sz="1500" dirty="0" smtClean="0"/>
              <a:t> </a:t>
            </a:r>
            <a:r>
              <a:rPr lang="fr-BE" sz="1600" dirty="0" smtClean="0"/>
              <a:t>15mg 1x/j </a:t>
            </a:r>
          </a:p>
          <a:p>
            <a:pPr marL="1188000" lvl="2" indent="-457200">
              <a:buFont typeface="+mj-lt"/>
              <a:buAutoNum type="arabicPeriod"/>
            </a:pPr>
            <a:r>
              <a:rPr lang="fr-BE" sz="1600" dirty="0" smtClean="0"/>
              <a:t>Un autre AOD</a:t>
            </a:r>
          </a:p>
          <a:p>
            <a:pPr marL="1188000" lvl="2" indent="-457200">
              <a:buFont typeface="+mj-lt"/>
              <a:buAutoNum type="arabicPeriod"/>
            </a:pPr>
            <a:r>
              <a:rPr lang="fr-BE" sz="1600" dirty="0" smtClean="0"/>
              <a:t>HBPM</a:t>
            </a:r>
            <a:endParaRPr lang="fr-BE" sz="1600" dirty="0"/>
          </a:p>
          <a:p>
            <a:pPr marL="1188000" lvl="2" indent="-457200">
              <a:buFont typeface="+mj-lt"/>
              <a:buAutoNum type="arabicPeriod"/>
            </a:pPr>
            <a:r>
              <a:rPr lang="fr-BE" sz="1600" dirty="0" smtClean="0"/>
              <a:t>AVK</a:t>
            </a:r>
            <a:endParaRPr lang="fr-BE" sz="1600" dirty="0"/>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1343636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531258234"/>
              </p:ext>
            </p:extLst>
          </p:nvPr>
        </p:nvGraphicFramePr>
        <p:xfrm>
          <a:off x="583632" y="1245069"/>
          <a:ext cx="7870576" cy="3844120"/>
        </p:xfrm>
        <a:graphic>
          <a:graphicData uri="http://schemas.openxmlformats.org/drawingml/2006/table">
            <a:tbl>
              <a:tblPr firstRow="1" bandRow="1">
                <a:tableStyleId>{5940675A-B579-460E-94D1-54222C63F5DA}</a:tableStyleId>
              </a:tblPr>
              <a:tblGrid>
                <a:gridCol w="1677888">
                  <a:extLst>
                    <a:ext uri="{9D8B030D-6E8A-4147-A177-3AD203B41FA5}">
                      <a16:colId xmlns:a16="http://schemas.microsoft.com/office/drawing/2014/main" xmlns="" val="20000"/>
                    </a:ext>
                  </a:extLst>
                </a:gridCol>
                <a:gridCol w="3024336">
                  <a:extLst>
                    <a:ext uri="{9D8B030D-6E8A-4147-A177-3AD203B41FA5}">
                      <a16:colId xmlns:a16="http://schemas.microsoft.com/office/drawing/2014/main" xmlns="" val="20001"/>
                    </a:ext>
                  </a:extLst>
                </a:gridCol>
                <a:gridCol w="3168352">
                  <a:extLst>
                    <a:ext uri="{9D8B030D-6E8A-4147-A177-3AD203B41FA5}">
                      <a16:colId xmlns:a16="http://schemas.microsoft.com/office/drawing/2014/main" xmlns="" val="3249364717"/>
                    </a:ext>
                  </a:extLst>
                </a:gridCol>
              </a:tblGrid>
              <a:tr h="370840">
                <a:tc>
                  <a:txBody>
                    <a:bodyPr/>
                    <a:lstStyle/>
                    <a:p>
                      <a:endParaRPr lang="fr-BE" dirty="0"/>
                    </a:p>
                  </a:txBody>
                  <a:tcPr/>
                </a:tc>
                <a:tc>
                  <a:txBody>
                    <a:bodyPr/>
                    <a:lstStyle/>
                    <a:p>
                      <a:pPr algn="ctr"/>
                      <a:r>
                        <a:rPr lang="fr-BE" sz="1500" dirty="0" err="1" smtClean="0"/>
                        <a:t>Dabigatran</a:t>
                      </a:r>
                      <a:endParaRPr lang="fr-BE" sz="1500" dirty="0"/>
                    </a:p>
                  </a:txBody>
                  <a:tcPr/>
                </a:tc>
                <a:tc>
                  <a:txBody>
                    <a:bodyPr/>
                    <a:lstStyle/>
                    <a:p>
                      <a:pPr algn="ctr"/>
                      <a:r>
                        <a:rPr lang="fr-BE" sz="1500" dirty="0" err="1" smtClean="0"/>
                        <a:t>Apixaban</a:t>
                      </a:r>
                      <a:r>
                        <a:rPr lang="fr-BE" sz="1500" dirty="0" smtClean="0"/>
                        <a:t>, </a:t>
                      </a:r>
                      <a:r>
                        <a:rPr lang="fr-BE" sz="1500" dirty="0" err="1" smtClean="0"/>
                        <a:t>edoxaban</a:t>
                      </a:r>
                      <a:r>
                        <a:rPr lang="fr-BE" sz="1500" dirty="0" smtClean="0"/>
                        <a:t> et </a:t>
                      </a:r>
                      <a:r>
                        <a:rPr lang="fr-BE" sz="1500" dirty="0" err="1" smtClean="0"/>
                        <a:t>rivaroxaban</a:t>
                      </a:r>
                      <a:endParaRPr lang="fr-BE" sz="1500" dirty="0"/>
                    </a:p>
                  </a:txBody>
                  <a:tcPr/>
                </a:tc>
                <a:extLst>
                  <a:ext uri="{0D108BD9-81ED-4DB2-BD59-A6C34878D82A}">
                    <a16:rowId xmlns:a16="http://schemas.microsoft.com/office/drawing/2014/main" xmlns="" val="10000"/>
                  </a:ext>
                </a:extLst>
              </a:tr>
              <a:tr h="576000">
                <a:tc>
                  <a:txBody>
                    <a:bodyPr/>
                    <a:lstStyle/>
                    <a:p>
                      <a:endParaRPr lang="fr-BE" sz="1400" dirty="0"/>
                    </a:p>
                  </a:txBody>
                  <a:tcPr/>
                </a:tc>
                <a:tc gridSpan="2">
                  <a:txBody>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fr-BE" sz="1400" baseline="0" dirty="0" smtClean="0"/>
                        <a:t>STOP AOD (</a:t>
                      </a:r>
                      <a:r>
                        <a:rPr lang="fr-BE" sz="1400" dirty="0" smtClean="0"/>
                        <a:t>Normalisation des taux en 12-24h,</a:t>
                      </a:r>
                      <a:r>
                        <a:rPr lang="fr-BE" sz="1400" baseline="0" dirty="0" smtClean="0"/>
                        <a:t> </a:t>
                      </a:r>
                      <a:r>
                        <a:rPr lang="fr-BE" sz="1400" dirty="0" smtClean="0"/>
                        <a:t>&gt;48h pour </a:t>
                      </a:r>
                      <a:r>
                        <a:rPr lang="fr-BE" sz="1400" dirty="0" err="1" smtClean="0"/>
                        <a:t>dabigatran</a:t>
                      </a:r>
                      <a:r>
                        <a:rPr lang="fr-BE" sz="1400" dirty="0" smtClean="0"/>
                        <a:t> si IR sévère) ! </a:t>
                      </a:r>
                      <a:r>
                        <a:rPr lang="fr-BE" sz="1400" b="1" baseline="0" dirty="0" smtClean="0"/>
                        <a:t>Anamnèse: dernière prise et dose AOD ! </a:t>
                      </a:r>
                    </a:p>
                  </a:txBody>
                  <a:tcPr/>
                </a:tc>
                <a:tc hMerge="1">
                  <a:txBody>
                    <a:bodyPr/>
                    <a:lstStyle/>
                    <a:p>
                      <a:endParaRPr lang="en-US"/>
                    </a:p>
                  </a:txBody>
                  <a:tcPr/>
                </a:tc>
                <a:extLst>
                  <a:ext uri="{0D108BD9-81ED-4DB2-BD59-A6C34878D82A}">
                    <a16:rowId xmlns:a16="http://schemas.microsoft.com/office/drawing/2014/main" xmlns="" val="3189408254"/>
                  </a:ext>
                </a:extLst>
              </a:tr>
              <a:tr h="1224000">
                <a:tc rowSpan="2">
                  <a:txBody>
                    <a:bodyPr/>
                    <a:lstStyle/>
                    <a:p>
                      <a:r>
                        <a:rPr lang="fr-BE" sz="1400" dirty="0" smtClean="0"/>
                        <a:t>Saignement majeur ne menaçant</a:t>
                      </a:r>
                      <a:r>
                        <a:rPr lang="fr-BE" sz="1400" baseline="0" dirty="0" smtClean="0"/>
                        <a:t> pas le pronostic vital</a:t>
                      </a:r>
                      <a:endParaRPr lang="fr-BE" sz="1400" dirty="0"/>
                    </a:p>
                  </a:txBody>
                  <a:tcPr>
                    <a:solidFill>
                      <a:schemeClr val="accent6">
                        <a:lumMod val="60000"/>
                        <a:lumOff val="40000"/>
                      </a:schemeClr>
                    </a:solidFill>
                  </a:tcPr>
                </a:tc>
                <a:tc gridSpan="2">
                  <a:txBody>
                    <a:bodyPr/>
                    <a:lstStyle/>
                    <a:p>
                      <a:r>
                        <a:rPr lang="fr-BE" sz="1400" b="1" baseline="0" dirty="0" smtClean="0"/>
                        <a:t>Mesure hémostatique locale + traiter la cause du saignement</a:t>
                      </a:r>
                    </a:p>
                    <a:p>
                      <a:pPr marL="180000">
                        <a:spcBef>
                          <a:spcPts val="0"/>
                        </a:spcBef>
                      </a:pPr>
                      <a:r>
                        <a:rPr lang="fr-BE" sz="1400" baseline="0" dirty="0" smtClean="0"/>
                        <a:t>Transfusion GR si nécessaire</a:t>
                      </a:r>
                    </a:p>
                    <a:p>
                      <a:pPr marL="180000">
                        <a:spcBef>
                          <a:spcPts val="0"/>
                        </a:spcBef>
                      </a:pPr>
                      <a:r>
                        <a:rPr lang="fr-BE" sz="1400" baseline="0" dirty="0" smtClean="0"/>
                        <a:t>Transfusion plaquettaire (si </a:t>
                      </a:r>
                      <a:r>
                        <a:rPr lang="fr-BE" sz="1400" baseline="0" dirty="0" err="1" smtClean="0"/>
                        <a:t>thrombocytopénie</a:t>
                      </a:r>
                      <a:r>
                        <a:rPr lang="fr-BE" sz="1400" baseline="0" dirty="0" smtClean="0"/>
                        <a:t>, </a:t>
                      </a:r>
                      <a:r>
                        <a:rPr lang="fr-BE" sz="1400" baseline="0" dirty="0" err="1" smtClean="0"/>
                        <a:t>plt</a:t>
                      </a:r>
                      <a:r>
                        <a:rPr lang="fr-BE" sz="1400" baseline="0" dirty="0" smtClean="0"/>
                        <a:t> ≤ 60 10³/µl) </a:t>
                      </a:r>
                    </a:p>
                    <a:p>
                      <a:pPr marL="180000">
                        <a:spcBef>
                          <a:spcPts val="0"/>
                        </a:spcBef>
                      </a:pPr>
                      <a:r>
                        <a:rPr lang="fr-BE" sz="1400" baseline="0" dirty="0" smtClean="0"/>
                        <a:t>Plasma frais congelé</a:t>
                      </a:r>
                    </a:p>
                    <a:p>
                      <a:pPr marL="180000"/>
                      <a:r>
                        <a:rPr lang="fr-BE" sz="1400" baseline="0" dirty="0" err="1" smtClean="0"/>
                        <a:t>Exacyl</a:t>
                      </a:r>
                      <a:r>
                        <a:rPr lang="fr-BE" sz="1400" baseline="0" dirty="0" smtClean="0"/>
                        <a:t>® (1g IV à répéter toutes les 6h si nécessaire, ou application locale)</a:t>
                      </a:r>
                    </a:p>
                  </a:txBody>
                  <a:tcPr/>
                </a:tc>
                <a:tc hMerge="1">
                  <a:txBody>
                    <a:bodyPr/>
                    <a:lstStyle/>
                    <a:p>
                      <a:endParaRPr lang="en-US"/>
                    </a:p>
                  </a:txBody>
                  <a:tcPr/>
                </a:tc>
                <a:extLst>
                  <a:ext uri="{0D108BD9-81ED-4DB2-BD59-A6C34878D82A}">
                    <a16:rowId xmlns:a16="http://schemas.microsoft.com/office/drawing/2014/main" xmlns="" val="10001"/>
                  </a:ext>
                </a:extLst>
              </a:tr>
              <a:tr h="295238">
                <a:tc vMerge="1">
                  <a:txBody>
                    <a:bodyPr/>
                    <a:lstStyle/>
                    <a:p>
                      <a:endParaRPr lang="fr-BE" dirty="0"/>
                    </a:p>
                  </a:txBody>
                  <a:tcPr/>
                </a:tc>
                <a:tc>
                  <a:txBody>
                    <a:bodyPr/>
                    <a:lstStyle/>
                    <a:p>
                      <a:pPr marL="0" indent="0">
                        <a:buFont typeface="Arial" pitchFamily="34" charset="0"/>
                        <a:buNone/>
                      </a:pPr>
                      <a:r>
                        <a:rPr lang="fr-BE" sz="1400" baseline="0" dirty="0" smtClean="0"/>
                        <a:t>Maintenir une bonne diurèse</a:t>
                      </a:r>
                    </a:p>
                  </a:txBody>
                  <a:tcPr/>
                </a:tc>
                <a:tc>
                  <a:txBody>
                    <a:bodyPr/>
                    <a:lstStyle/>
                    <a:p>
                      <a:endParaRPr lang="en-US"/>
                    </a:p>
                  </a:txBody>
                  <a:tcPr/>
                </a:tc>
                <a:extLst>
                  <a:ext uri="{0D108BD9-81ED-4DB2-BD59-A6C34878D82A}">
                    <a16:rowId xmlns:a16="http://schemas.microsoft.com/office/drawing/2014/main" xmlns="" val="10002"/>
                  </a:ext>
                </a:extLst>
              </a:tr>
              <a:tr h="57600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400" dirty="0" smtClean="0"/>
                        <a:t>Saignement majeur menaçant</a:t>
                      </a:r>
                      <a:r>
                        <a:rPr lang="fr-BE" sz="1400" baseline="0" dirty="0" smtClean="0"/>
                        <a:t>  le pronostic vital</a:t>
                      </a:r>
                      <a:endParaRPr lang="fr-BE" sz="1400" dirty="0" smtClean="0"/>
                    </a:p>
                    <a:p>
                      <a:endParaRPr lang="fr-BE" sz="1500" dirty="0"/>
                    </a:p>
                  </a:txBody>
                  <a:tcPr>
                    <a:solidFill>
                      <a:schemeClr val="accent2"/>
                    </a:solidFill>
                  </a:tcPr>
                </a:tc>
                <a:tc>
                  <a:txBody>
                    <a:bodyPr/>
                    <a:lstStyle/>
                    <a:p>
                      <a:r>
                        <a:rPr lang="fr-BE" sz="1400" b="1" dirty="0" smtClean="0"/>
                        <a:t>Antidote:</a:t>
                      </a:r>
                      <a:r>
                        <a:rPr lang="fr-BE" sz="1400" b="1" baseline="0" dirty="0" smtClean="0"/>
                        <a:t> </a:t>
                      </a:r>
                      <a:r>
                        <a:rPr lang="fr-BE" sz="1400" b="0" baseline="0" dirty="0" err="1" smtClean="0"/>
                        <a:t>Idarucizumab</a:t>
                      </a:r>
                      <a:r>
                        <a:rPr lang="fr-BE" sz="1400" b="0" baseline="0" dirty="0" smtClean="0"/>
                        <a:t> 5g IV en 2 bolus de 2,5g à 15 min d’intervalle </a:t>
                      </a:r>
                    </a:p>
                  </a:txBody>
                  <a:tcPr/>
                </a:tc>
                <a:tc>
                  <a:txBody>
                    <a:bodyPr/>
                    <a:lstStyle/>
                    <a:p>
                      <a:r>
                        <a:rPr lang="fr-BE" sz="1400" b="1" baseline="0" dirty="0" smtClean="0"/>
                        <a:t>Antidote: </a:t>
                      </a:r>
                      <a:r>
                        <a:rPr lang="fr-BE" sz="1400" baseline="0" dirty="0" err="1" smtClean="0"/>
                        <a:t>Andexanet</a:t>
                      </a:r>
                      <a:r>
                        <a:rPr lang="fr-BE" sz="1400" baseline="0" dirty="0" smtClean="0"/>
                        <a:t> alpha (si disponible et approuvé)</a:t>
                      </a:r>
                      <a:endParaRPr lang="fr-BE" sz="1400" dirty="0"/>
                    </a:p>
                  </a:txBody>
                  <a:tcPr/>
                </a:tc>
                <a:extLst>
                  <a:ext uri="{0D108BD9-81ED-4DB2-BD59-A6C34878D82A}">
                    <a16:rowId xmlns:a16="http://schemas.microsoft.com/office/drawing/2014/main" xmlns="" val="10003"/>
                  </a:ext>
                </a:extLst>
              </a:tr>
              <a:tr h="370840">
                <a:tc vMerge="1">
                  <a:txBody>
                    <a:bodyPr/>
                    <a:lstStyle/>
                    <a:p>
                      <a:endParaRPr lang="fr-BE" dirty="0"/>
                    </a:p>
                  </a:txBody>
                  <a:tcPr/>
                </a:tc>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BE" sz="1400" dirty="0" smtClean="0"/>
                        <a:t>CCP (</a:t>
                      </a:r>
                      <a:r>
                        <a:rPr lang="fr-BE" sz="1400" dirty="0" err="1" smtClean="0"/>
                        <a:t>Cofact</a:t>
                      </a:r>
                      <a:r>
                        <a:rPr lang="fr-BE" sz="1400" dirty="0" smtClean="0"/>
                        <a:t>®,PPSB..) 50 U/kg – données limitées </a:t>
                      </a:r>
                    </a:p>
                    <a:p>
                      <a:pPr marL="0" marR="0" lvl="2" indent="0" algn="l" defTabSz="914400" rtl="0" eaLnBrk="1" fontAlgn="auto" latinLnBrk="0" hangingPunct="1">
                        <a:lnSpc>
                          <a:spcPct val="100000"/>
                        </a:lnSpc>
                        <a:spcBef>
                          <a:spcPts val="0"/>
                        </a:spcBef>
                        <a:spcAft>
                          <a:spcPts val="0"/>
                        </a:spcAft>
                        <a:buClrTx/>
                        <a:buSzTx/>
                        <a:buFontTx/>
                        <a:buNone/>
                        <a:tabLst/>
                        <a:defRPr/>
                      </a:pPr>
                      <a:r>
                        <a:rPr lang="fr-BE" sz="1400" dirty="0" smtClean="0"/>
                        <a:t>Facteurs</a:t>
                      </a:r>
                      <a:r>
                        <a:rPr lang="fr-BE" sz="1400" baseline="0" dirty="0" smtClean="0"/>
                        <a:t> de coagulation activés </a:t>
                      </a:r>
                      <a:r>
                        <a:rPr lang="fr-BE" sz="1400" dirty="0" smtClean="0"/>
                        <a:t> (</a:t>
                      </a:r>
                      <a:r>
                        <a:rPr lang="fr-BE" sz="1400" dirty="0" err="1" smtClean="0"/>
                        <a:t>NovoSeven</a:t>
                      </a:r>
                      <a:r>
                        <a:rPr lang="fr-BE" sz="1400" dirty="0" smtClean="0"/>
                        <a:t>® ou </a:t>
                      </a:r>
                      <a:r>
                        <a:rPr lang="fr-BE" sz="1400" dirty="0" err="1" smtClean="0"/>
                        <a:t>Feiba</a:t>
                      </a:r>
                      <a:r>
                        <a:rPr lang="fr-BE" sz="1400" dirty="0" smtClean="0"/>
                        <a:t>®) n’ont pas prouvé leur efficacité</a:t>
                      </a:r>
                      <a:r>
                        <a:rPr lang="fr-BE" sz="1400" baseline="0" dirty="0" smtClean="0"/>
                        <a:t> et coût +++</a:t>
                      </a:r>
                      <a:r>
                        <a:rPr lang="fr-BE" sz="1400" dirty="0" smtClean="0"/>
                        <a:t> </a:t>
                      </a:r>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
        <p:nvSpPr>
          <p:cNvPr id="8" name="ZoneTexte 7"/>
          <p:cNvSpPr txBox="1"/>
          <p:nvPr/>
        </p:nvSpPr>
        <p:spPr>
          <a:xfrm>
            <a:off x="445840"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en-US" sz="2000" cap="all" dirty="0" smtClean="0">
                <a:ea typeface="Tahoma" pitchFamily="34" charset="0"/>
                <a:cs typeface="Tahoma" pitchFamily="34" charset="0"/>
              </a:rPr>
              <a:t>SITUATION CLINIQUE 1</a:t>
            </a:r>
          </a:p>
        </p:txBody>
      </p:sp>
      <p:sp>
        <p:nvSpPr>
          <p:cNvPr id="2" name="Espace réservé du numéro de diapositive 1"/>
          <p:cNvSpPr>
            <a:spLocks noGrp="1"/>
          </p:cNvSpPr>
          <p:nvPr>
            <p:ph type="sldNum" sz="quarter" idx="12"/>
          </p:nvPr>
        </p:nvSpPr>
        <p:spPr/>
        <p:txBody>
          <a:bodyPr/>
          <a:lstStyle/>
          <a:p>
            <a:fld id="{741D3A41-D1E1-4456-AAA9-B2CCACA3B1BF}" type="slidenum">
              <a:rPr lang="fr-BE" smtClean="0"/>
              <a:t>24</a:t>
            </a:fld>
            <a:endParaRPr lang="fr-BE"/>
          </a:p>
        </p:txBody>
      </p:sp>
      <p:sp>
        <p:nvSpPr>
          <p:cNvPr id="9" name="Rectangle 8"/>
          <p:cNvSpPr/>
          <p:nvPr/>
        </p:nvSpPr>
        <p:spPr>
          <a:xfrm>
            <a:off x="583632" y="5415319"/>
            <a:ext cx="8784976" cy="938719"/>
          </a:xfrm>
          <a:prstGeom prst="rect">
            <a:avLst/>
          </a:prstGeom>
        </p:spPr>
        <p:txBody>
          <a:bodyPr wrap="square">
            <a:spAutoFit/>
          </a:bodyPr>
          <a:lstStyle/>
          <a:p>
            <a:pPr>
              <a:spcAft>
                <a:spcPts val="600"/>
              </a:spcAft>
            </a:pPr>
            <a:r>
              <a:rPr lang="fr-BE" sz="1500" dirty="0" smtClean="0"/>
              <a:t>Hémodialyse: </a:t>
            </a:r>
            <a:r>
              <a:rPr lang="fr-BE" sz="1500" dirty="0" err="1" smtClean="0"/>
              <a:t>Pradaxa</a:t>
            </a:r>
            <a:r>
              <a:rPr lang="fr-BE" sz="1500" dirty="0" smtClean="0"/>
              <a:t>® uniquement, chez </a:t>
            </a:r>
            <a:r>
              <a:rPr lang="fr-BE" sz="1500" dirty="0"/>
              <a:t>patients avec insuffisance </a:t>
            </a:r>
            <a:r>
              <a:rPr lang="fr-BE" sz="1500" dirty="0" smtClean="0"/>
              <a:t>rénale, en l’absence du </a:t>
            </a:r>
            <a:r>
              <a:rPr lang="fr-BE" sz="1500" dirty="0" err="1" smtClean="0"/>
              <a:t>Praxbind</a:t>
            </a:r>
            <a:r>
              <a:rPr lang="fr-BE" sz="1500" dirty="0"/>
              <a:t> </a:t>
            </a:r>
            <a:r>
              <a:rPr lang="fr-BE" sz="1500" dirty="0" smtClean="0"/>
              <a:t>®</a:t>
            </a:r>
          </a:p>
          <a:p>
            <a:pPr>
              <a:spcAft>
                <a:spcPts val="600"/>
              </a:spcAft>
            </a:pPr>
            <a:r>
              <a:rPr lang="fr-BE" sz="1500" dirty="0" smtClean="0"/>
              <a:t>Vitamine </a:t>
            </a:r>
            <a:r>
              <a:rPr lang="fr-BE" sz="1500" dirty="0"/>
              <a:t>K (</a:t>
            </a:r>
            <a:r>
              <a:rPr lang="fr-BE" sz="1500" dirty="0" err="1"/>
              <a:t>Konakion</a:t>
            </a:r>
            <a:r>
              <a:rPr lang="fr-BE" sz="1500" dirty="0">
                <a:cs typeface="Calibri"/>
              </a:rPr>
              <a:t>®)</a:t>
            </a:r>
            <a:r>
              <a:rPr lang="fr-BE" sz="1500" dirty="0"/>
              <a:t> : non </a:t>
            </a:r>
            <a:r>
              <a:rPr lang="fr-BE" sz="1500" dirty="0" smtClean="0"/>
              <a:t>efficace!</a:t>
            </a:r>
          </a:p>
          <a:p>
            <a:pPr>
              <a:spcAft>
                <a:spcPts val="600"/>
              </a:spcAft>
            </a:pPr>
            <a:r>
              <a:rPr lang="fr-BE" sz="1500" dirty="0" smtClean="0"/>
              <a:t>Nécessité d’une procédure institutionnelle!</a:t>
            </a:r>
            <a:endParaRPr lang="fr-BE" sz="1500" dirty="0"/>
          </a:p>
        </p:txBody>
      </p:sp>
    </p:spTree>
    <p:extLst>
      <p:ext uri="{BB962C8B-B14F-4D97-AF65-F5344CB8AC3E}">
        <p14:creationId xmlns:p14="http://schemas.microsoft.com/office/powerpoint/2010/main" val="1720149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68760"/>
            <a:ext cx="8229600" cy="4525963"/>
          </a:xfrm>
        </p:spPr>
        <p:txBody>
          <a:bodyPr/>
          <a:lstStyle/>
          <a:p>
            <a:pPr marL="0" lvl="1" indent="0">
              <a:buNone/>
            </a:pPr>
            <a:r>
              <a:rPr lang="fr-BE" sz="2400" u="sng" dirty="0" smtClean="0">
                <a:solidFill>
                  <a:schemeClr val="tx2"/>
                </a:solidFill>
              </a:rPr>
              <a:t>Etudes </a:t>
            </a:r>
            <a:r>
              <a:rPr lang="fr-BE" sz="2400" u="sng" dirty="0">
                <a:solidFill>
                  <a:schemeClr val="tx2"/>
                </a:solidFill>
              </a:rPr>
              <a:t>en cours pour les antidotes spécifiques</a:t>
            </a:r>
          </a:p>
          <a:p>
            <a:endParaRPr lang="fr-BE" dirty="0"/>
          </a:p>
        </p:txBody>
      </p:sp>
      <p:graphicFrame>
        <p:nvGraphicFramePr>
          <p:cNvPr id="7" name="Tableau 6"/>
          <p:cNvGraphicFramePr>
            <a:graphicFrameLocks noGrp="1"/>
          </p:cNvGraphicFramePr>
          <p:nvPr>
            <p:extLst>
              <p:ext uri="{D42A27DB-BD31-4B8C-83A1-F6EECF244321}">
                <p14:modId xmlns:p14="http://schemas.microsoft.com/office/powerpoint/2010/main" val="872492860"/>
              </p:ext>
            </p:extLst>
          </p:nvPr>
        </p:nvGraphicFramePr>
        <p:xfrm>
          <a:off x="507521" y="2624803"/>
          <a:ext cx="8066205" cy="3169920"/>
        </p:xfrm>
        <a:graphic>
          <a:graphicData uri="http://schemas.openxmlformats.org/drawingml/2006/table">
            <a:tbl>
              <a:tblPr firstRow="1" bandRow="1">
                <a:tableStyleId>{D27102A9-8310-4765-A935-A1911B00CA55}</a:tableStyleId>
              </a:tblPr>
              <a:tblGrid>
                <a:gridCol w="1224136">
                  <a:extLst>
                    <a:ext uri="{9D8B030D-6E8A-4147-A177-3AD203B41FA5}">
                      <a16:colId xmlns:a16="http://schemas.microsoft.com/office/drawing/2014/main" xmlns="" val="20000"/>
                    </a:ext>
                  </a:extLst>
                </a:gridCol>
                <a:gridCol w="1232964">
                  <a:extLst>
                    <a:ext uri="{9D8B030D-6E8A-4147-A177-3AD203B41FA5}">
                      <a16:colId xmlns:a16="http://schemas.microsoft.com/office/drawing/2014/main" xmlns="" val="20001"/>
                    </a:ext>
                  </a:extLst>
                </a:gridCol>
                <a:gridCol w="1287316">
                  <a:extLst>
                    <a:ext uri="{9D8B030D-6E8A-4147-A177-3AD203B41FA5}">
                      <a16:colId xmlns:a16="http://schemas.microsoft.com/office/drawing/2014/main" xmlns="" val="20002"/>
                    </a:ext>
                  </a:extLst>
                </a:gridCol>
                <a:gridCol w="1909669">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gridCol w="1332000">
                  <a:extLst>
                    <a:ext uri="{9D8B030D-6E8A-4147-A177-3AD203B41FA5}">
                      <a16:colId xmlns:a16="http://schemas.microsoft.com/office/drawing/2014/main" xmlns="" val="20005"/>
                    </a:ext>
                  </a:extLst>
                </a:gridCol>
              </a:tblGrid>
              <a:tr h="370840">
                <a:tc>
                  <a:txBody>
                    <a:bodyPr/>
                    <a:lstStyle/>
                    <a:p>
                      <a:pPr algn="ctr"/>
                      <a:r>
                        <a:rPr lang="fr-BE" sz="1400" b="0" dirty="0" smtClean="0">
                          <a:solidFill>
                            <a:schemeClr val="tx1"/>
                          </a:solidFill>
                          <a:latin typeface="Calibri" panose="020F0502020204030204" pitchFamily="34" charset="0"/>
                          <a:cs typeface="Arial" panose="020B0604020202020204" pitchFamily="34" charset="0"/>
                        </a:rPr>
                        <a:t>Antidote</a:t>
                      </a:r>
                      <a:endParaRPr lang="en-US" sz="14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fr-BE" sz="1400" b="0" dirty="0" smtClean="0">
                          <a:solidFill>
                            <a:schemeClr val="tx1"/>
                          </a:solidFill>
                          <a:latin typeface="Calibri" panose="020F0502020204030204" pitchFamily="34" charset="0"/>
                          <a:cs typeface="Arial" panose="020B0604020202020204" pitchFamily="34" charset="0"/>
                        </a:rPr>
                        <a:t>Cible</a:t>
                      </a:r>
                      <a:endParaRPr lang="en-US" sz="14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fr-BE" sz="1400" b="0" dirty="0" smtClean="0">
                          <a:solidFill>
                            <a:schemeClr val="tx1"/>
                          </a:solidFill>
                          <a:latin typeface="Calibri" panose="020F0502020204030204" pitchFamily="34" charset="0"/>
                          <a:cs typeface="Arial" panose="020B0604020202020204" pitchFamily="34" charset="0"/>
                        </a:rPr>
                        <a:t>Mécanisme d’action</a:t>
                      </a:r>
                      <a:endParaRPr lang="en-US" sz="14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fr-BE" sz="1400" b="0" dirty="0" smtClean="0">
                          <a:solidFill>
                            <a:schemeClr val="tx1"/>
                          </a:solidFill>
                          <a:latin typeface="Calibri" panose="020F0502020204030204" pitchFamily="34" charset="0"/>
                          <a:cs typeface="Arial" panose="020B0604020202020204" pitchFamily="34" charset="0"/>
                        </a:rPr>
                        <a:t>Etudes</a:t>
                      </a:r>
                      <a:endParaRPr lang="en-US" sz="14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fr-BE" sz="1400" b="0" dirty="0" smtClean="0">
                          <a:solidFill>
                            <a:schemeClr val="tx1"/>
                          </a:solidFill>
                          <a:latin typeface="Calibri" panose="020F0502020204030204" pitchFamily="34" charset="0"/>
                          <a:cs typeface="Arial" panose="020B0604020202020204" pitchFamily="34" charset="0"/>
                        </a:rPr>
                        <a:t>AMM</a:t>
                      </a:r>
                      <a:endParaRPr lang="en-US" sz="14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fr-BE" sz="1400" b="0" dirty="0" smtClean="0">
                          <a:solidFill>
                            <a:schemeClr val="tx1"/>
                          </a:solidFill>
                          <a:latin typeface="Calibri" panose="020F0502020204030204" pitchFamily="34" charset="0"/>
                          <a:cs typeface="Arial" panose="020B0604020202020204" pitchFamily="34" charset="0"/>
                        </a:rPr>
                        <a:t>Disponibilité en Belgique</a:t>
                      </a:r>
                      <a:endParaRPr lang="en-US" sz="14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fr-BE" sz="1300" b="1" dirty="0" err="1" smtClean="0">
                          <a:solidFill>
                            <a:schemeClr val="tx1"/>
                          </a:solidFill>
                          <a:latin typeface="Calibri" panose="020F0502020204030204" pitchFamily="34" charset="0"/>
                          <a:cs typeface="Arial" panose="020B0604020202020204" pitchFamily="34" charset="0"/>
                        </a:rPr>
                        <a:t>Praxbind</a:t>
                      </a:r>
                      <a:r>
                        <a:rPr lang="fr-BE" sz="1300" b="1" dirty="0" smtClean="0">
                          <a:solidFill>
                            <a:schemeClr val="tx1"/>
                          </a:solidFill>
                          <a:latin typeface="Calibri" panose="020F0502020204030204" pitchFamily="34" charset="0"/>
                          <a:cs typeface="Arial" panose="020B0604020202020204" pitchFamily="34" charset="0"/>
                        </a:rPr>
                        <a:t>® (</a:t>
                      </a:r>
                      <a:r>
                        <a:rPr lang="fr-BE" sz="1300" b="1" dirty="0" err="1" smtClean="0">
                          <a:solidFill>
                            <a:schemeClr val="tx1"/>
                          </a:solidFill>
                          <a:latin typeface="Calibri" panose="020F0502020204030204" pitchFamily="34" charset="0"/>
                          <a:cs typeface="Arial" panose="020B0604020202020204" pitchFamily="34" charset="0"/>
                        </a:rPr>
                        <a:t>Idarucizumab</a:t>
                      </a:r>
                      <a:r>
                        <a:rPr lang="fr-BE" sz="1300" b="1" dirty="0" smtClean="0">
                          <a:solidFill>
                            <a:schemeClr val="tx1"/>
                          </a:solidFill>
                          <a:latin typeface="Calibri" panose="020F0502020204030204" pitchFamily="34" charset="0"/>
                          <a:cs typeface="Arial" panose="020B0604020202020204" pitchFamily="34" charset="0"/>
                        </a:rPr>
                        <a:t>)</a:t>
                      </a:r>
                      <a:endParaRPr lang="en-US" sz="1300" b="1" dirty="0">
                        <a:solidFill>
                          <a:schemeClr val="tx1"/>
                        </a:solidFill>
                        <a:latin typeface="Calibri" panose="020F0502020204030204" pitchFamily="34" charset="0"/>
                        <a:cs typeface="Arial" panose="020B0604020202020204" pitchFamily="34" charset="0"/>
                      </a:endParaRPr>
                    </a:p>
                    <a:p>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300" b="0" dirty="0" err="1" smtClean="0">
                          <a:solidFill>
                            <a:schemeClr val="tx1"/>
                          </a:solidFill>
                          <a:latin typeface="Calibri" panose="020F0502020204030204" pitchFamily="34" charset="0"/>
                          <a:cs typeface="Arial" panose="020B0604020202020204" pitchFamily="34" charset="0"/>
                        </a:rPr>
                        <a:t>Dabigatran</a:t>
                      </a:r>
                      <a:r>
                        <a:rPr lang="fr-BE" sz="1300" b="0" dirty="0" smtClean="0">
                          <a:solidFill>
                            <a:schemeClr val="tx1"/>
                          </a:solidFill>
                          <a:latin typeface="Calibri" panose="020F0502020204030204" pitchFamily="34" charset="0"/>
                          <a:cs typeface="Arial" panose="020B0604020202020204" pitchFamily="34" charset="0"/>
                        </a:rPr>
                        <a:t> </a:t>
                      </a:r>
                      <a:r>
                        <a:rPr lang="fr-BE" sz="1300" b="0" dirty="0" err="1" smtClean="0">
                          <a:solidFill>
                            <a:schemeClr val="tx1"/>
                          </a:solidFill>
                          <a:latin typeface="Calibri" panose="020F0502020204030204" pitchFamily="34" charset="0"/>
                          <a:cs typeface="Arial" panose="020B0604020202020204" pitchFamily="34" charset="0"/>
                        </a:rPr>
                        <a:t>etexilate</a:t>
                      </a:r>
                      <a:endParaRPr lang="en-US" sz="1300" b="0" dirty="0" smtClean="0">
                        <a:solidFill>
                          <a:schemeClr val="tx1"/>
                        </a:solidFill>
                        <a:latin typeface="Calibri" panose="020F0502020204030204" pitchFamily="34" charset="0"/>
                        <a:cs typeface="Arial" panose="020B0604020202020204" pitchFamily="34" charset="0"/>
                      </a:endParaRPr>
                    </a:p>
                    <a:p>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r>
                        <a:rPr lang="fr-BE" sz="1300" b="0" dirty="0" smtClean="0">
                          <a:solidFill>
                            <a:schemeClr val="tx1"/>
                          </a:solidFill>
                          <a:latin typeface="Calibri" panose="020F0502020204030204" pitchFamily="34" charset="0"/>
                          <a:cs typeface="Arial" panose="020B0604020202020204" pitchFamily="34" charset="0"/>
                        </a:rPr>
                        <a:t>Fragment d’anticorps</a:t>
                      </a:r>
                      <a:r>
                        <a:rPr lang="fr-BE" sz="1300" b="0" baseline="0" dirty="0" smtClean="0">
                          <a:solidFill>
                            <a:schemeClr val="tx1"/>
                          </a:solidFill>
                          <a:latin typeface="Calibri" panose="020F0502020204030204" pitchFamily="34" charset="0"/>
                          <a:cs typeface="Arial" panose="020B0604020202020204" pitchFamily="34" charset="0"/>
                        </a:rPr>
                        <a:t> monoclonal humanisé</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r>
                        <a:rPr lang="fr-BE" sz="1300" b="0" dirty="0" smtClean="0">
                          <a:solidFill>
                            <a:schemeClr val="tx1"/>
                          </a:solidFill>
                          <a:latin typeface="Calibri" panose="020F0502020204030204" pitchFamily="34" charset="0"/>
                          <a:cs typeface="Arial" panose="020B0604020202020204" pitchFamily="34" charset="0"/>
                        </a:rPr>
                        <a:t>Phase III</a:t>
                      </a:r>
                      <a:r>
                        <a:rPr lang="fr-BE" sz="1300" b="0" baseline="0" dirty="0" smtClean="0">
                          <a:solidFill>
                            <a:schemeClr val="tx1"/>
                          </a:solidFill>
                          <a:latin typeface="Calibri" panose="020F0502020204030204" pitchFamily="34" charset="0"/>
                          <a:cs typeface="Arial" panose="020B0604020202020204" pitchFamily="34" charset="0"/>
                        </a:rPr>
                        <a:t> terminée (chirurgie urgente ou saignement majeur)</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r>
                        <a:rPr lang="fr-BE" sz="1300" b="0" dirty="0" smtClean="0">
                          <a:solidFill>
                            <a:schemeClr val="tx1"/>
                          </a:solidFill>
                          <a:latin typeface="Calibri" panose="020F0502020204030204" pitchFamily="34" charset="0"/>
                          <a:cs typeface="Arial" panose="020B0604020202020204" pitchFamily="34" charset="0"/>
                        </a:rPr>
                        <a:t>EMA 20/11/2015</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r>
                        <a:rPr lang="fr-BE" sz="1300" b="0" dirty="0" smtClean="0">
                          <a:solidFill>
                            <a:schemeClr val="tx1"/>
                          </a:solidFill>
                          <a:latin typeface="Calibri" panose="020F0502020204030204" pitchFamily="34" charset="0"/>
                          <a:cs typeface="Arial" panose="020B0604020202020204" pitchFamily="34" charset="0"/>
                        </a:rPr>
                        <a:t>Remboursé</a:t>
                      </a:r>
                      <a:r>
                        <a:rPr lang="fr-BE" sz="1300" b="0" baseline="0" dirty="0" smtClean="0">
                          <a:solidFill>
                            <a:schemeClr val="tx1"/>
                          </a:solidFill>
                          <a:latin typeface="Calibri" panose="020F0502020204030204" pitchFamily="34" charset="0"/>
                          <a:cs typeface="Arial" panose="020B0604020202020204" pitchFamily="34" charset="0"/>
                        </a:rPr>
                        <a:t> cat </a:t>
                      </a:r>
                      <a:r>
                        <a:rPr lang="fr-BE" sz="1300" b="0" baseline="0" dirty="0" err="1" smtClean="0">
                          <a:solidFill>
                            <a:schemeClr val="tx1"/>
                          </a:solidFill>
                          <a:latin typeface="Calibri" panose="020F0502020204030204" pitchFamily="34" charset="0"/>
                          <a:cs typeface="Arial" panose="020B0604020202020204" pitchFamily="34" charset="0"/>
                        </a:rPr>
                        <a:t>Ahf</a:t>
                      </a:r>
                      <a:r>
                        <a:rPr lang="fr-BE" sz="1300" b="0" baseline="0" dirty="0" smtClean="0">
                          <a:solidFill>
                            <a:schemeClr val="tx1"/>
                          </a:solidFill>
                          <a:latin typeface="Calibri" panose="020F0502020204030204" pitchFamily="34" charset="0"/>
                          <a:cs typeface="Arial" panose="020B0604020202020204" pitchFamily="34" charset="0"/>
                        </a:rPr>
                        <a:t> (2687€/5g)</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extLst>
                  <a:ext uri="{0D108BD9-81ED-4DB2-BD59-A6C34878D82A}">
                    <a16:rowId xmlns:a16="http://schemas.microsoft.com/office/drawing/2014/main" xmlns="" val="10001"/>
                  </a:ext>
                </a:extLst>
              </a:tr>
              <a:tr h="370840">
                <a:tc>
                  <a:txBody>
                    <a:bodyPr/>
                    <a:lstStyle/>
                    <a:p>
                      <a:r>
                        <a:rPr lang="fr-BE" sz="1300" b="1" dirty="0" err="1" smtClean="0">
                          <a:solidFill>
                            <a:schemeClr val="tx1"/>
                          </a:solidFill>
                          <a:latin typeface="Calibri" panose="020F0502020204030204" pitchFamily="34" charset="0"/>
                          <a:cs typeface="Arial" panose="020B0604020202020204" pitchFamily="34" charset="0"/>
                        </a:rPr>
                        <a:t>Andexxa</a:t>
                      </a:r>
                      <a:r>
                        <a:rPr lang="fr-BE" sz="1300" b="1" dirty="0" smtClean="0">
                          <a:solidFill>
                            <a:schemeClr val="tx1"/>
                          </a:solidFill>
                          <a:latin typeface="Calibri" panose="020F0502020204030204" pitchFamily="34" charset="0"/>
                          <a:cs typeface="Arial" panose="020B0604020202020204" pitchFamily="34" charset="0"/>
                        </a:rPr>
                        <a:t>®</a:t>
                      </a:r>
                    </a:p>
                    <a:p>
                      <a:r>
                        <a:rPr lang="fr-BE" sz="1300" b="1" dirty="0" smtClean="0">
                          <a:solidFill>
                            <a:schemeClr val="tx1"/>
                          </a:solidFill>
                          <a:latin typeface="Calibri" panose="020F0502020204030204" pitchFamily="34" charset="0"/>
                          <a:cs typeface="Arial" panose="020B0604020202020204" pitchFamily="34" charset="0"/>
                        </a:rPr>
                        <a:t>(</a:t>
                      </a:r>
                      <a:r>
                        <a:rPr lang="fr-BE" sz="1300" b="1" dirty="0" err="1" smtClean="0">
                          <a:solidFill>
                            <a:schemeClr val="tx1"/>
                          </a:solidFill>
                          <a:latin typeface="Calibri" panose="020F0502020204030204" pitchFamily="34" charset="0"/>
                          <a:cs typeface="Arial" panose="020B0604020202020204" pitchFamily="34" charset="0"/>
                        </a:rPr>
                        <a:t>Andexanet</a:t>
                      </a:r>
                      <a:r>
                        <a:rPr lang="fr-BE" sz="1300" b="1" dirty="0" smtClean="0">
                          <a:solidFill>
                            <a:schemeClr val="tx1"/>
                          </a:solidFill>
                          <a:latin typeface="Calibri" panose="020F0502020204030204" pitchFamily="34" charset="0"/>
                          <a:cs typeface="Arial" panose="020B0604020202020204" pitchFamily="34" charset="0"/>
                        </a:rPr>
                        <a:t> Alfa) </a:t>
                      </a:r>
                      <a:endParaRPr lang="en-US" sz="1300" b="1"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fr-BE" sz="1300" b="0" dirty="0" smtClean="0">
                          <a:solidFill>
                            <a:schemeClr val="tx1"/>
                          </a:solidFill>
                          <a:latin typeface="Calibri" panose="020F0502020204030204" pitchFamily="34" charset="0"/>
                          <a:cs typeface="Arial" panose="020B0604020202020204" pitchFamily="34" charset="0"/>
                        </a:rPr>
                        <a:t>Inhibiteurs</a:t>
                      </a:r>
                      <a:r>
                        <a:rPr lang="fr-BE" sz="1300" b="0" baseline="0" dirty="0" smtClean="0">
                          <a:solidFill>
                            <a:schemeClr val="tx1"/>
                          </a:solidFill>
                          <a:latin typeface="Calibri" panose="020F0502020204030204" pitchFamily="34" charset="0"/>
                          <a:cs typeface="Arial" panose="020B0604020202020204" pitchFamily="34" charset="0"/>
                        </a:rPr>
                        <a:t> </a:t>
                      </a:r>
                      <a:r>
                        <a:rPr lang="fr-BE" sz="1300" b="0" baseline="0" dirty="0" err="1" smtClean="0">
                          <a:solidFill>
                            <a:schemeClr val="tx1"/>
                          </a:solidFill>
                          <a:latin typeface="Calibri" panose="020F0502020204030204" pitchFamily="34" charset="0"/>
                          <a:cs typeface="Arial" panose="020B0604020202020204" pitchFamily="34" charset="0"/>
                        </a:rPr>
                        <a:t>FXa</a:t>
                      </a:r>
                      <a:r>
                        <a:rPr lang="fr-BE" sz="1300" b="0" baseline="0" dirty="0" smtClean="0">
                          <a:solidFill>
                            <a:schemeClr val="tx1"/>
                          </a:solidFill>
                          <a:latin typeface="Calibri" panose="020F0502020204030204" pitchFamily="34" charset="0"/>
                          <a:cs typeface="Arial" panose="020B0604020202020204" pitchFamily="34" charset="0"/>
                        </a:rPr>
                        <a:t> (</a:t>
                      </a:r>
                      <a:r>
                        <a:rPr lang="fr-BE" sz="1300" b="0" baseline="0" dirty="0" err="1" smtClean="0">
                          <a:solidFill>
                            <a:schemeClr val="tx1"/>
                          </a:solidFill>
                          <a:latin typeface="Calibri" panose="020F0502020204030204" pitchFamily="34" charset="0"/>
                          <a:cs typeface="Arial" panose="020B0604020202020204" pitchFamily="34" charset="0"/>
                        </a:rPr>
                        <a:t>xaban</a:t>
                      </a:r>
                      <a:r>
                        <a:rPr lang="fr-BE" sz="1300" b="0" baseline="0" dirty="0" smtClean="0">
                          <a:solidFill>
                            <a:schemeClr val="tx1"/>
                          </a:solidFill>
                          <a:latin typeface="Calibri" panose="020F0502020204030204" pitchFamily="34" charset="0"/>
                          <a:cs typeface="Arial" panose="020B0604020202020204" pitchFamily="34" charset="0"/>
                        </a:rPr>
                        <a:t>, HBPM, </a:t>
                      </a:r>
                      <a:r>
                        <a:rPr lang="fr-BE" sz="1300" b="0" baseline="0" dirty="0" err="1" smtClean="0">
                          <a:solidFill>
                            <a:schemeClr val="tx1"/>
                          </a:solidFill>
                          <a:latin typeface="Calibri" panose="020F0502020204030204" pitchFamily="34" charset="0"/>
                          <a:cs typeface="Arial" panose="020B0604020202020204" pitchFamily="34" charset="0"/>
                        </a:rPr>
                        <a:t>fondaparinux</a:t>
                      </a:r>
                      <a:r>
                        <a:rPr lang="fr-BE" sz="1300" b="0" baseline="0" dirty="0" smtClean="0">
                          <a:solidFill>
                            <a:schemeClr val="tx1"/>
                          </a:solidFill>
                          <a:latin typeface="Calibri" panose="020F0502020204030204" pitchFamily="34" charset="0"/>
                          <a:cs typeface="Arial" panose="020B0604020202020204" pitchFamily="34" charset="0"/>
                        </a:rPr>
                        <a:t>)</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fr-BE" sz="1300" b="0" dirty="0" err="1" smtClean="0">
                          <a:solidFill>
                            <a:schemeClr val="tx1"/>
                          </a:solidFill>
                          <a:latin typeface="Calibri" panose="020F0502020204030204" pitchFamily="34" charset="0"/>
                          <a:cs typeface="Arial" panose="020B0604020202020204" pitchFamily="34" charset="0"/>
                        </a:rPr>
                        <a:t>FXa</a:t>
                      </a:r>
                      <a:r>
                        <a:rPr lang="fr-BE" sz="1300" b="0" dirty="0" smtClean="0">
                          <a:solidFill>
                            <a:schemeClr val="tx1"/>
                          </a:solidFill>
                          <a:latin typeface="Calibri" panose="020F0502020204030204" pitchFamily="34" charset="0"/>
                          <a:cs typeface="Arial" panose="020B0604020202020204" pitchFamily="34" charset="0"/>
                        </a:rPr>
                        <a:t> modifié recombinant</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fr-BE" sz="1300" b="0" dirty="0" smtClean="0">
                          <a:solidFill>
                            <a:schemeClr val="tx1"/>
                          </a:solidFill>
                          <a:latin typeface="Calibri" panose="020F0502020204030204" pitchFamily="34" charset="0"/>
                          <a:cs typeface="Arial" panose="020B0604020202020204" pitchFamily="34" charset="0"/>
                        </a:rPr>
                        <a:t>Phase III en</a:t>
                      </a:r>
                      <a:r>
                        <a:rPr lang="fr-BE" sz="1300" b="0" baseline="0" dirty="0" smtClean="0">
                          <a:solidFill>
                            <a:schemeClr val="tx1"/>
                          </a:solidFill>
                          <a:latin typeface="Calibri" panose="020F0502020204030204" pitchFamily="34" charset="0"/>
                          <a:cs typeface="Arial" panose="020B0604020202020204" pitchFamily="34" charset="0"/>
                        </a:rPr>
                        <a:t> cours (saignement majeur)</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fr-BE" sz="1300" b="0" dirty="0" smtClean="0">
                          <a:solidFill>
                            <a:schemeClr val="tx1"/>
                          </a:solidFill>
                          <a:latin typeface="Calibri" panose="020F0502020204030204" pitchFamily="34" charset="0"/>
                          <a:cs typeface="Arial" panose="020B0604020202020204" pitchFamily="34" charset="0"/>
                        </a:rPr>
                        <a:t>FDA 3/05/2018</a:t>
                      </a:r>
                    </a:p>
                    <a:p>
                      <a:r>
                        <a:rPr lang="fr-BE" sz="1300" b="0" dirty="0" smtClean="0">
                          <a:solidFill>
                            <a:schemeClr val="tx1"/>
                          </a:solidFill>
                          <a:latin typeface="Calibri" panose="020F0502020204030204" pitchFamily="34" charset="0"/>
                          <a:cs typeface="Arial" panose="020B0604020202020204" pitchFamily="34" charset="0"/>
                        </a:rPr>
                        <a:t>Demande</a:t>
                      </a:r>
                      <a:r>
                        <a:rPr lang="fr-BE" sz="1300" b="0" baseline="0" dirty="0" smtClean="0">
                          <a:solidFill>
                            <a:schemeClr val="tx1"/>
                          </a:solidFill>
                          <a:latin typeface="Calibri" panose="020F0502020204030204" pitchFamily="34" charset="0"/>
                          <a:cs typeface="Arial" panose="020B0604020202020204" pitchFamily="34" charset="0"/>
                        </a:rPr>
                        <a:t> soumise à l’EMA</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fr-BE" sz="1300" b="0" dirty="0" smtClean="0">
                          <a:solidFill>
                            <a:schemeClr val="tx1"/>
                          </a:solidFill>
                          <a:latin typeface="Calibri" panose="020F0502020204030204" pitchFamily="34" charset="0"/>
                          <a:cs typeface="Arial" panose="020B0604020202020204" pitchFamily="34" charset="0"/>
                        </a:rPr>
                        <a:t>Disponible dans le cadre d’étude clinique</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lang="fr-BE" sz="1300" b="1" dirty="0" smtClean="0">
                          <a:solidFill>
                            <a:schemeClr val="tx1"/>
                          </a:solidFill>
                          <a:latin typeface="Calibri" panose="020F0502020204030204" pitchFamily="34" charset="0"/>
                          <a:cs typeface="Arial" panose="020B0604020202020204" pitchFamily="34" charset="0"/>
                        </a:rPr>
                        <a:t>PER977 ou </a:t>
                      </a:r>
                      <a:r>
                        <a:rPr lang="fr-BE" sz="1300" b="1" dirty="0" err="1" smtClean="0">
                          <a:solidFill>
                            <a:schemeClr val="tx1"/>
                          </a:solidFill>
                          <a:latin typeface="Calibri" panose="020F0502020204030204" pitchFamily="34" charset="0"/>
                          <a:cs typeface="Arial" panose="020B0604020202020204" pitchFamily="34" charset="0"/>
                        </a:rPr>
                        <a:t>aripazine</a:t>
                      </a:r>
                      <a:r>
                        <a:rPr lang="fr-BE" sz="1300" b="1" dirty="0" smtClean="0">
                          <a:solidFill>
                            <a:schemeClr val="tx1"/>
                          </a:solidFill>
                          <a:latin typeface="Calibri" panose="020F0502020204030204" pitchFamily="34" charset="0"/>
                          <a:cs typeface="Arial" panose="020B0604020202020204" pitchFamily="34" charset="0"/>
                        </a:rPr>
                        <a:t> ou </a:t>
                      </a:r>
                      <a:r>
                        <a:rPr lang="fr-BE" sz="1300" b="1" dirty="0" err="1" smtClean="0">
                          <a:solidFill>
                            <a:schemeClr val="tx1"/>
                          </a:solidFill>
                          <a:latin typeface="Calibri" panose="020F0502020204030204" pitchFamily="34" charset="0"/>
                          <a:cs typeface="Arial" panose="020B0604020202020204" pitchFamily="34" charset="0"/>
                        </a:rPr>
                        <a:t>ciraparantag</a:t>
                      </a:r>
                      <a:endParaRPr lang="en-US" sz="1300" b="1"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r>
                        <a:rPr lang="fr-BE" sz="1300" b="0" dirty="0" smtClean="0">
                          <a:solidFill>
                            <a:schemeClr val="tx1"/>
                          </a:solidFill>
                          <a:latin typeface="Calibri" panose="020F0502020204030204" pitchFamily="34" charset="0"/>
                          <a:cs typeface="Arial" panose="020B0604020202020204" pitchFamily="34" charset="0"/>
                        </a:rPr>
                        <a:t>Universel (HNF, HBPM, DOAC)</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r>
                        <a:rPr lang="fr-BE" sz="1300" b="0" dirty="0" smtClean="0">
                          <a:solidFill>
                            <a:schemeClr val="tx1"/>
                          </a:solidFill>
                          <a:latin typeface="Calibri" panose="020F0502020204030204" pitchFamily="34" charset="0"/>
                          <a:cs typeface="Arial" panose="020B0604020202020204" pitchFamily="34" charset="0"/>
                        </a:rPr>
                        <a:t>Petite molécule cationique</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r>
                        <a:rPr lang="fr-BE" sz="1300" b="0" dirty="0" smtClean="0">
                          <a:solidFill>
                            <a:schemeClr val="tx1"/>
                          </a:solidFill>
                          <a:latin typeface="Calibri" panose="020F0502020204030204" pitchFamily="34" charset="0"/>
                          <a:cs typeface="Arial" panose="020B0604020202020204" pitchFamily="34" charset="0"/>
                        </a:rPr>
                        <a:t>Phase</a:t>
                      </a:r>
                      <a:r>
                        <a:rPr lang="fr-BE" sz="1300" b="0" baseline="0" dirty="0" smtClean="0">
                          <a:solidFill>
                            <a:schemeClr val="tx1"/>
                          </a:solidFill>
                          <a:latin typeface="Calibri" panose="020F0502020204030204" pitchFamily="34" charset="0"/>
                          <a:cs typeface="Arial" panose="020B0604020202020204" pitchFamily="34" charset="0"/>
                        </a:rPr>
                        <a:t> II en cours, chez sujets sains</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r>
                        <a:rPr lang="fr-BE" sz="1300" b="0" dirty="0" smtClean="0">
                          <a:solidFill>
                            <a:schemeClr val="tx1"/>
                          </a:solidFill>
                          <a:latin typeface="Calibri" panose="020F0502020204030204" pitchFamily="34" charset="0"/>
                          <a:cs typeface="Arial" panose="020B0604020202020204" pitchFamily="34" charset="0"/>
                        </a:rPr>
                        <a:t>/</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tc>
                  <a:txBody>
                    <a:bodyPr/>
                    <a:lstStyle/>
                    <a:p>
                      <a:r>
                        <a:rPr lang="fr-BE" sz="1300" b="0" dirty="0" smtClean="0">
                          <a:solidFill>
                            <a:schemeClr val="tx1"/>
                          </a:solidFill>
                          <a:latin typeface="Calibri" panose="020F0502020204030204" pitchFamily="34" charset="0"/>
                          <a:cs typeface="Arial" panose="020B0604020202020204" pitchFamily="34" charset="0"/>
                        </a:rPr>
                        <a:t>/</a:t>
                      </a:r>
                      <a:endParaRPr lang="en-US" sz="1300" b="0" dirty="0">
                        <a:solidFill>
                          <a:schemeClr val="tx1"/>
                        </a:solidFill>
                        <a:latin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alpha val="20000"/>
                      </a:schemeClr>
                    </a:solidFill>
                  </a:tcPr>
                </a:tc>
                <a:extLst>
                  <a:ext uri="{0D108BD9-81ED-4DB2-BD59-A6C34878D82A}">
                    <a16:rowId xmlns:a16="http://schemas.microsoft.com/office/drawing/2014/main" xmlns="" val="10003"/>
                  </a:ext>
                </a:extLst>
              </a:tr>
            </a:tbl>
          </a:graphicData>
        </a:graphic>
      </p:graphicFrame>
      <p:sp>
        <p:nvSpPr>
          <p:cNvPr id="9" name="ZoneTexte 8"/>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pic>
        <p:nvPicPr>
          <p:cNvPr id="5" name="Picture 2" descr="An image showing the mechanism of action for Praxbi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667" y="1124744"/>
            <a:ext cx="1340059" cy="114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83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26</a:t>
            </a:fld>
            <a:endParaRPr lang="fr-BE"/>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sp>
        <p:nvSpPr>
          <p:cNvPr id="6" name="Espace réservé du contenu 2"/>
          <p:cNvSpPr>
            <a:spLocks noGrp="1"/>
          </p:cNvSpPr>
          <p:nvPr>
            <p:ph idx="1"/>
          </p:nvPr>
        </p:nvSpPr>
        <p:spPr>
          <a:xfrm>
            <a:off x="467584" y="1196752"/>
            <a:ext cx="8229600" cy="4525963"/>
          </a:xfrm>
        </p:spPr>
        <p:txBody>
          <a:bodyPr>
            <a:normAutofit/>
          </a:bodyPr>
          <a:lstStyle/>
          <a:p>
            <a:pPr marL="0" lvl="1" indent="0">
              <a:buNone/>
            </a:pPr>
            <a:r>
              <a:rPr lang="fr-BE" sz="1800" u="sng" dirty="0" smtClean="0"/>
              <a:t>Etude REVERSE-AD</a:t>
            </a:r>
            <a:endParaRPr lang="fr-BE" sz="1800" u="sng" dirty="0"/>
          </a:p>
          <a:p>
            <a:endParaRPr lang="fr-BE" sz="2800" dirty="0"/>
          </a:p>
        </p:txBody>
      </p:sp>
      <p:pic>
        <p:nvPicPr>
          <p:cNvPr id="7" name="Picture 2" descr="C:\Documents and Settings\00234884\Mes documents\Mes images\Praxbind fla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688" y="1244571"/>
            <a:ext cx="1573017" cy="125966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467544" y="1659362"/>
            <a:ext cx="6120680" cy="732508"/>
          </a:xfrm>
          <a:prstGeom prst="rect">
            <a:avLst/>
          </a:prstGeom>
          <a:noFill/>
        </p:spPr>
        <p:txBody>
          <a:bodyPr wrap="square" rtlCol="0">
            <a:spAutoFit/>
          </a:bodyPr>
          <a:lstStyle/>
          <a:p>
            <a:pPr>
              <a:lnSpc>
                <a:spcPct val="130000"/>
              </a:lnSpc>
            </a:pPr>
            <a:r>
              <a:rPr lang="fr-BE" sz="1600" dirty="0" smtClean="0"/>
              <a:t>503 patients (saignement majeur: 301, intervention urgente: 202)</a:t>
            </a:r>
            <a:endParaRPr lang="fr-BE" sz="1050" dirty="0"/>
          </a:p>
          <a:p>
            <a:pPr>
              <a:lnSpc>
                <a:spcPct val="130000"/>
              </a:lnSpc>
            </a:pPr>
            <a:r>
              <a:rPr lang="fr-BE" sz="1600" dirty="0" smtClean="0"/>
              <a:t>5g </a:t>
            </a:r>
            <a:r>
              <a:rPr lang="fr-BE" sz="1600" dirty="0" err="1" smtClean="0"/>
              <a:t>idarucizumab</a:t>
            </a:r>
            <a:r>
              <a:rPr lang="fr-BE" sz="1600" dirty="0" smtClean="0"/>
              <a:t> IV (2 x 2,5g) </a:t>
            </a:r>
            <a:endParaRPr lang="en-US" sz="1600" dirty="0"/>
          </a:p>
        </p:txBody>
      </p:sp>
      <p:pic>
        <p:nvPicPr>
          <p:cNvPr id="14" name="Image 13"/>
          <p:cNvPicPr>
            <a:picLocks noChangeAspect="1"/>
          </p:cNvPicPr>
          <p:nvPr/>
        </p:nvPicPr>
        <p:blipFill rotWithShape="1">
          <a:blip r:embed="rId4"/>
          <a:srcRect l="30581" t="41019" r="49413" b="24057"/>
          <a:stretch/>
        </p:blipFill>
        <p:spPr>
          <a:xfrm>
            <a:off x="539552" y="2854480"/>
            <a:ext cx="3024336" cy="2969531"/>
          </a:xfrm>
          <a:prstGeom prst="rect">
            <a:avLst/>
          </a:prstGeom>
        </p:spPr>
      </p:pic>
      <p:sp>
        <p:nvSpPr>
          <p:cNvPr id="15" name="Rectangle 14"/>
          <p:cNvSpPr/>
          <p:nvPr/>
        </p:nvSpPr>
        <p:spPr>
          <a:xfrm>
            <a:off x="251520" y="6432111"/>
            <a:ext cx="2098651" cy="276999"/>
          </a:xfrm>
          <a:prstGeom prst="rect">
            <a:avLst/>
          </a:prstGeom>
        </p:spPr>
        <p:txBody>
          <a:bodyPr wrap="none">
            <a:spAutoFit/>
          </a:bodyPr>
          <a:lstStyle/>
          <a:p>
            <a:r>
              <a:rPr lang="en-US" sz="1200" dirty="0"/>
              <a:t>N </a:t>
            </a:r>
            <a:r>
              <a:rPr lang="en-US" sz="1200" dirty="0" err="1"/>
              <a:t>Engl</a:t>
            </a:r>
            <a:r>
              <a:rPr lang="en-US" sz="1200" dirty="0"/>
              <a:t> J Med 2017;377:431-41</a:t>
            </a:r>
          </a:p>
        </p:txBody>
      </p:sp>
      <p:sp>
        <p:nvSpPr>
          <p:cNvPr id="3" name="Rectangle 2"/>
          <p:cNvSpPr/>
          <p:nvPr/>
        </p:nvSpPr>
        <p:spPr>
          <a:xfrm>
            <a:off x="4187964" y="4829124"/>
            <a:ext cx="4371928" cy="1231106"/>
          </a:xfrm>
          <a:prstGeom prst="rect">
            <a:avLst/>
          </a:prstGeom>
          <a:ln w="12700">
            <a:solidFill>
              <a:schemeClr val="accent6">
                <a:lumMod val="75000"/>
              </a:schemeClr>
            </a:solidFill>
          </a:ln>
        </p:spPr>
        <p:txBody>
          <a:bodyPr wrap="square">
            <a:spAutoFit/>
          </a:bodyPr>
          <a:lstStyle/>
          <a:p>
            <a:pPr>
              <a:spcAft>
                <a:spcPts val="600"/>
              </a:spcAft>
            </a:pPr>
            <a:r>
              <a:rPr lang="fr-BE" sz="1600" u="sng" dirty="0" smtClean="0">
                <a:solidFill>
                  <a:schemeClr val="accent6">
                    <a:lumMod val="75000"/>
                  </a:schemeClr>
                </a:solidFill>
                <a:latin typeface="+mj-lt"/>
              </a:rPr>
              <a:t>Intérêt de la mesure des AOD pour </a:t>
            </a:r>
          </a:p>
          <a:p>
            <a:pPr>
              <a:spcAft>
                <a:spcPts val="600"/>
              </a:spcAft>
            </a:pPr>
            <a:r>
              <a:rPr lang="fr-BE" sz="1600" dirty="0">
                <a:solidFill>
                  <a:schemeClr val="accent6">
                    <a:lumMod val="75000"/>
                  </a:schemeClr>
                </a:solidFill>
                <a:latin typeface="+mj-lt"/>
              </a:rPr>
              <a:t>J</a:t>
            </a:r>
            <a:r>
              <a:rPr lang="fr-BE" sz="1600" dirty="0" smtClean="0">
                <a:solidFill>
                  <a:schemeClr val="accent6">
                    <a:lumMod val="75000"/>
                  </a:schemeClr>
                </a:solidFill>
                <a:latin typeface="+mj-lt"/>
              </a:rPr>
              <a:t>ustifier l’administration (&gt;30 </a:t>
            </a:r>
            <a:r>
              <a:rPr lang="fr-BE" sz="1600" dirty="0" err="1" smtClean="0">
                <a:solidFill>
                  <a:schemeClr val="accent6">
                    <a:lumMod val="75000"/>
                  </a:schemeClr>
                </a:solidFill>
                <a:latin typeface="+mj-lt"/>
              </a:rPr>
              <a:t>ng</a:t>
            </a:r>
            <a:r>
              <a:rPr lang="fr-BE" sz="1600" dirty="0" smtClean="0">
                <a:solidFill>
                  <a:schemeClr val="accent6">
                    <a:lumMod val="75000"/>
                  </a:schemeClr>
                </a:solidFill>
                <a:latin typeface="+mj-lt"/>
              </a:rPr>
              <a:t>/ml en cas de chirurgie, &gt;50 </a:t>
            </a:r>
            <a:r>
              <a:rPr lang="fr-BE" sz="1600" dirty="0" err="1" smtClean="0">
                <a:solidFill>
                  <a:schemeClr val="accent6">
                    <a:lumMod val="75000"/>
                  </a:schemeClr>
                </a:solidFill>
                <a:latin typeface="+mj-lt"/>
              </a:rPr>
              <a:t>ng</a:t>
            </a:r>
            <a:r>
              <a:rPr lang="fr-BE" sz="1600" dirty="0" smtClean="0">
                <a:solidFill>
                  <a:schemeClr val="accent6">
                    <a:lumMod val="75000"/>
                  </a:schemeClr>
                </a:solidFill>
                <a:latin typeface="+mj-lt"/>
              </a:rPr>
              <a:t>/ml en cas de saignement)</a:t>
            </a:r>
          </a:p>
          <a:p>
            <a:pPr>
              <a:spcAft>
                <a:spcPts val="600"/>
              </a:spcAft>
            </a:pPr>
            <a:r>
              <a:rPr lang="fr-BE" sz="1600" dirty="0" smtClean="0">
                <a:solidFill>
                  <a:schemeClr val="accent6">
                    <a:lumMod val="75000"/>
                  </a:schemeClr>
                </a:solidFill>
                <a:latin typeface="+mj-lt"/>
              </a:rPr>
              <a:t>Suivre l’effet de l’administration</a:t>
            </a:r>
          </a:p>
        </p:txBody>
      </p:sp>
      <p:sp>
        <p:nvSpPr>
          <p:cNvPr id="8" name="ZoneTexte 7"/>
          <p:cNvSpPr txBox="1"/>
          <p:nvPr/>
        </p:nvSpPr>
        <p:spPr>
          <a:xfrm>
            <a:off x="3921699" y="3087267"/>
            <a:ext cx="4673649" cy="1384995"/>
          </a:xfrm>
          <a:prstGeom prst="rect">
            <a:avLst/>
          </a:prstGeom>
          <a:noFill/>
        </p:spPr>
        <p:txBody>
          <a:bodyPr wrap="square" rtlCol="0">
            <a:spAutoFit/>
          </a:bodyPr>
          <a:lstStyle/>
          <a:p>
            <a:pPr marL="285750" indent="-285750">
              <a:spcAft>
                <a:spcPts val="1200"/>
              </a:spcAft>
              <a:buFontTx/>
              <a:buChar char="-"/>
            </a:pPr>
            <a:r>
              <a:rPr lang="fr-BE" sz="1600" dirty="0" smtClean="0"/>
              <a:t>Temps pour l’arrêt du saignement: 2,5h </a:t>
            </a:r>
            <a:r>
              <a:rPr lang="fr-BE" sz="1400" dirty="0" smtClean="0"/>
              <a:t>(médiane)</a:t>
            </a:r>
          </a:p>
          <a:p>
            <a:pPr marL="285750" indent="-285750">
              <a:spcAft>
                <a:spcPts val="1200"/>
              </a:spcAft>
              <a:buFontTx/>
              <a:buChar char="-"/>
            </a:pPr>
            <a:r>
              <a:rPr lang="fr-BE" sz="1600" dirty="0" smtClean="0"/>
              <a:t>[</a:t>
            </a:r>
            <a:r>
              <a:rPr lang="fr-BE" sz="1600" dirty="0" err="1" smtClean="0"/>
              <a:t>dabigatran</a:t>
            </a:r>
            <a:r>
              <a:rPr lang="fr-BE" sz="1600" dirty="0" smtClean="0"/>
              <a:t>] à T0: 73-110 </a:t>
            </a:r>
            <a:r>
              <a:rPr lang="fr-BE" sz="1600" dirty="0" err="1" smtClean="0"/>
              <a:t>ng</a:t>
            </a:r>
            <a:r>
              <a:rPr lang="fr-BE" sz="1600" dirty="0" smtClean="0"/>
              <a:t>/ml</a:t>
            </a:r>
          </a:p>
          <a:p>
            <a:pPr marL="285750" indent="-285750">
              <a:buFontTx/>
              <a:buChar char="-"/>
            </a:pPr>
            <a:r>
              <a:rPr lang="fr-BE" sz="1600" dirty="0" smtClean="0"/>
              <a:t>Apparition de [</a:t>
            </a:r>
            <a:r>
              <a:rPr lang="fr-BE" sz="1600" dirty="0" err="1" smtClean="0"/>
              <a:t>dabigatran</a:t>
            </a:r>
            <a:r>
              <a:rPr lang="fr-BE" sz="1600" dirty="0" smtClean="0"/>
              <a:t>] &gt; 20 </a:t>
            </a:r>
            <a:r>
              <a:rPr lang="fr-BE" sz="1600" dirty="0" err="1" smtClean="0"/>
              <a:t>ng</a:t>
            </a:r>
            <a:r>
              <a:rPr lang="fr-BE" sz="1600" dirty="0" smtClean="0"/>
              <a:t>/ml après 12h chez 23% des patients</a:t>
            </a:r>
          </a:p>
        </p:txBody>
      </p:sp>
    </p:spTree>
    <p:extLst>
      <p:ext uri="{BB962C8B-B14F-4D97-AF65-F5344CB8AC3E}">
        <p14:creationId xmlns:p14="http://schemas.microsoft.com/office/powerpoint/2010/main" val="1836443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824" y="1313384"/>
            <a:ext cx="8229600" cy="4851920"/>
          </a:xfrm>
        </p:spPr>
        <p:txBody>
          <a:bodyPr>
            <a:noAutofit/>
          </a:bodyPr>
          <a:lstStyle/>
          <a:p>
            <a:pPr marL="342900" lvl="1" indent="-342900">
              <a:lnSpc>
                <a:spcPct val="150000"/>
              </a:lnSpc>
            </a:pPr>
            <a:r>
              <a:rPr lang="fr-BE" sz="1800" dirty="0" smtClean="0"/>
              <a:t>Quel </a:t>
            </a:r>
            <a:r>
              <a:rPr lang="fr-BE" sz="1800" dirty="0"/>
              <a:t>antidote pourrait être utilisé dans ce cas? </a:t>
            </a:r>
            <a:endParaRPr lang="fr-BE" sz="1800" dirty="0" smtClean="0"/>
          </a:p>
          <a:p>
            <a:pPr marL="1188000" lvl="1" indent="-457200">
              <a:lnSpc>
                <a:spcPct val="114000"/>
              </a:lnSpc>
              <a:buFont typeface="+mj-lt"/>
              <a:buAutoNum type="arabicPeriod"/>
            </a:pPr>
            <a:r>
              <a:rPr lang="fr-BE" sz="1600" dirty="0" smtClean="0"/>
              <a:t>Vitamine K</a:t>
            </a:r>
          </a:p>
          <a:p>
            <a:pPr marL="1188000" lvl="1" indent="-457200">
              <a:lnSpc>
                <a:spcPct val="114000"/>
              </a:lnSpc>
              <a:buFont typeface="+mj-lt"/>
              <a:buAutoNum type="arabicPeriod"/>
            </a:pPr>
            <a:r>
              <a:rPr lang="fr-BE" sz="1600" dirty="0" smtClean="0"/>
              <a:t>Un antidote n’est pas utile pour cette patiente.</a:t>
            </a:r>
          </a:p>
          <a:p>
            <a:pPr marL="1188000" lvl="1" indent="-457200">
              <a:lnSpc>
                <a:spcPct val="114000"/>
              </a:lnSpc>
              <a:buFont typeface="+mj-lt"/>
              <a:buAutoNum type="arabicPeriod"/>
            </a:pPr>
            <a:r>
              <a:rPr lang="fr-BE" sz="1600" dirty="0" smtClean="0"/>
              <a:t>Protamine</a:t>
            </a:r>
            <a:endParaRPr lang="fr-BE" sz="1600" dirty="0"/>
          </a:p>
          <a:p>
            <a:pPr marL="1188000" lvl="1" indent="-457200">
              <a:lnSpc>
                <a:spcPct val="114000"/>
              </a:lnSpc>
              <a:spcAft>
                <a:spcPts val="600"/>
              </a:spcAft>
              <a:buFont typeface="+mj-lt"/>
              <a:buAutoNum type="arabicPeriod"/>
            </a:pPr>
            <a:r>
              <a:rPr lang="fr-BE" sz="1600" dirty="0" smtClean="0"/>
              <a:t>Un </a:t>
            </a:r>
            <a:r>
              <a:rPr lang="fr-BE" sz="1600" dirty="0"/>
              <a:t>antidote spécifique du </a:t>
            </a:r>
            <a:r>
              <a:rPr lang="fr-BE" sz="1600" dirty="0" err="1"/>
              <a:t>rivaroxaban</a:t>
            </a:r>
            <a:endParaRPr lang="fr-BE" sz="1600" dirty="0"/>
          </a:p>
          <a:p>
            <a:pPr marL="342900" lvl="1" indent="-342900">
              <a:lnSpc>
                <a:spcPct val="150000"/>
              </a:lnSpc>
              <a:spcAft>
                <a:spcPts val="600"/>
              </a:spcAft>
            </a:pPr>
            <a:r>
              <a:rPr lang="fr-BE" sz="1800" dirty="0"/>
              <a:t>Quels sont les facteurs de risque de saignement chez Jeanne</a:t>
            </a:r>
            <a:r>
              <a:rPr lang="fr-BE" sz="1800" dirty="0" smtClean="0"/>
              <a:t>?</a:t>
            </a:r>
          </a:p>
          <a:p>
            <a:pPr marL="342900" lvl="1" indent="-342900">
              <a:lnSpc>
                <a:spcPct val="150000"/>
              </a:lnSpc>
              <a:spcAft>
                <a:spcPts val="600"/>
              </a:spcAft>
            </a:pPr>
            <a:r>
              <a:rPr lang="fr-BE" sz="1800" dirty="0" smtClean="0"/>
              <a:t>Quelle </a:t>
            </a:r>
            <a:r>
              <a:rPr lang="fr-BE" sz="1800" dirty="0"/>
              <a:t>est la meilleure </a:t>
            </a:r>
            <a:r>
              <a:rPr lang="fr-BE" sz="1800" dirty="0" smtClean="0"/>
              <a:t>option thérapeutique pour </a:t>
            </a:r>
            <a:r>
              <a:rPr lang="fr-BE" sz="1800" dirty="0"/>
              <a:t>cette patiente</a:t>
            </a:r>
            <a:r>
              <a:rPr lang="fr-BE" sz="1800" dirty="0" smtClean="0"/>
              <a:t>? </a:t>
            </a:r>
          </a:p>
          <a:p>
            <a:pPr marL="1188000" lvl="2" indent="-457200">
              <a:buFont typeface="+mj-lt"/>
              <a:buAutoNum type="arabicPeriod"/>
            </a:pPr>
            <a:r>
              <a:rPr lang="fr-BE" sz="1600" dirty="0" err="1" smtClean="0"/>
              <a:t>Xarelto</a:t>
            </a:r>
            <a:r>
              <a:rPr lang="fr-BE" sz="1500" dirty="0" smtClean="0"/>
              <a:t> </a:t>
            </a:r>
            <a:r>
              <a:rPr lang="fr-BE" sz="1600" dirty="0" smtClean="0"/>
              <a:t>15mg 1x/j </a:t>
            </a:r>
          </a:p>
          <a:p>
            <a:pPr marL="1188000" lvl="2" indent="-457200">
              <a:buFont typeface="+mj-lt"/>
              <a:buAutoNum type="arabicPeriod"/>
            </a:pPr>
            <a:r>
              <a:rPr lang="fr-BE" sz="1600" dirty="0" smtClean="0"/>
              <a:t>Un autre AOD</a:t>
            </a:r>
          </a:p>
          <a:p>
            <a:pPr marL="1188000" lvl="2" indent="-457200">
              <a:buFont typeface="+mj-lt"/>
              <a:buAutoNum type="arabicPeriod"/>
            </a:pPr>
            <a:r>
              <a:rPr lang="fr-BE" sz="1600" dirty="0" smtClean="0"/>
              <a:t>HBPM</a:t>
            </a:r>
            <a:endParaRPr lang="fr-BE" sz="1600" dirty="0"/>
          </a:p>
          <a:p>
            <a:pPr marL="1188000" lvl="2" indent="-457200">
              <a:buFont typeface="+mj-lt"/>
              <a:buAutoNum type="arabicPeriod"/>
            </a:pPr>
            <a:r>
              <a:rPr lang="fr-BE" sz="1600" dirty="0" smtClean="0"/>
              <a:t>AVK</a:t>
            </a:r>
            <a:endParaRPr lang="fr-BE" sz="1600" dirty="0"/>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sp>
        <p:nvSpPr>
          <p:cNvPr id="4" name="Rectangle 3"/>
          <p:cNvSpPr/>
          <p:nvPr/>
        </p:nvSpPr>
        <p:spPr>
          <a:xfrm>
            <a:off x="868216" y="2132856"/>
            <a:ext cx="734481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926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28</a:t>
            </a:fld>
            <a:endParaRPr lang="fr-BE"/>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20602" r="2544"/>
          <a:stretch/>
        </p:blipFill>
        <p:spPr>
          <a:xfrm>
            <a:off x="899592" y="1268759"/>
            <a:ext cx="1728192" cy="1263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 </a:t>
            </a:r>
            <a:endParaRPr lang="en-US" sz="2000" cap="all" dirty="0" smtClean="0">
              <a:ea typeface="Tahoma" pitchFamily="34" charset="0"/>
              <a:cs typeface="Tahoma" pitchFamily="34" charset="0"/>
            </a:endParaRPr>
          </a:p>
        </p:txBody>
      </p:sp>
      <p:sp>
        <p:nvSpPr>
          <p:cNvPr id="7" name="ZoneTexte 6"/>
          <p:cNvSpPr txBox="1"/>
          <p:nvPr/>
        </p:nvSpPr>
        <p:spPr>
          <a:xfrm>
            <a:off x="3491880" y="1392699"/>
            <a:ext cx="4742916" cy="1015663"/>
          </a:xfrm>
          <a:prstGeom prst="rect">
            <a:avLst/>
          </a:prstGeom>
          <a:noFill/>
          <a:ln w="19050">
            <a:solidFill>
              <a:schemeClr val="tx2"/>
            </a:solidFill>
          </a:ln>
        </p:spPr>
        <p:txBody>
          <a:bodyPr wrap="square" rtlCol="0">
            <a:spAutoFit/>
          </a:bodyPr>
          <a:lstStyle/>
          <a:p>
            <a:pPr marL="180000">
              <a:lnSpc>
                <a:spcPct val="110000"/>
              </a:lnSpc>
              <a:spcAft>
                <a:spcPts val="600"/>
              </a:spcAft>
            </a:pPr>
            <a:r>
              <a:rPr lang="en-US" b="1" dirty="0" smtClean="0">
                <a:solidFill>
                  <a:schemeClr val="tx2"/>
                </a:solidFill>
              </a:rPr>
              <a:t>Jeanne – 86 </a:t>
            </a:r>
            <a:r>
              <a:rPr lang="en-US" b="1" dirty="0" err="1" smtClean="0">
                <a:solidFill>
                  <a:schemeClr val="tx2"/>
                </a:solidFill>
              </a:rPr>
              <a:t>ans</a:t>
            </a:r>
            <a:endParaRPr lang="en-US" b="1" dirty="0" smtClean="0">
              <a:solidFill>
                <a:schemeClr val="tx2"/>
              </a:solidFill>
            </a:endParaRPr>
          </a:p>
          <a:p>
            <a:pPr marL="180000">
              <a:lnSpc>
                <a:spcPct val="110000"/>
              </a:lnSpc>
              <a:spcAft>
                <a:spcPts val="1000"/>
              </a:spcAft>
            </a:pPr>
            <a:r>
              <a:rPr lang="fr-BE" sz="1600" dirty="0" smtClean="0"/>
              <a:t>Admission aux urgences pour épistaxis sévère nécessitant une prise en charge ORL</a:t>
            </a:r>
          </a:p>
        </p:txBody>
      </p:sp>
      <p:sp>
        <p:nvSpPr>
          <p:cNvPr id="8" name="Rectangle 7"/>
          <p:cNvSpPr/>
          <p:nvPr/>
        </p:nvSpPr>
        <p:spPr>
          <a:xfrm>
            <a:off x="882456" y="2996952"/>
            <a:ext cx="2952328" cy="1819088"/>
          </a:xfrm>
          <a:prstGeom prst="rect">
            <a:avLst/>
          </a:prstGeom>
          <a:ln>
            <a:solidFill>
              <a:schemeClr val="tx1"/>
            </a:solidFill>
          </a:ln>
        </p:spPr>
        <p:txBody>
          <a:bodyPr wrap="square">
            <a:spAutoFit/>
          </a:bodyPr>
          <a:lstStyle/>
          <a:p>
            <a:pPr algn="just">
              <a:spcAft>
                <a:spcPts val="600"/>
              </a:spcAft>
            </a:pPr>
            <a:r>
              <a:rPr lang="fr-BE" sz="1600" b="1" u="sng" dirty="0"/>
              <a:t>Antécédents </a:t>
            </a:r>
            <a:r>
              <a:rPr lang="fr-BE" sz="1600" b="1" u="sng" dirty="0" smtClean="0"/>
              <a:t>médicaux</a:t>
            </a:r>
          </a:p>
          <a:p>
            <a:pPr algn="just">
              <a:lnSpc>
                <a:spcPct val="114000"/>
              </a:lnSpc>
            </a:pPr>
            <a:r>
              <a:rPr lang="fr-BE" sz="1600" dirty="0"/>
              <a:t>F</a:t>
            </a:r>
            <a:r>
              <a:rPr lang="fr-BE" sz="1600" dirty="0" smtClean="0"/>
              <a:t>ibrillation auriculaire</a:t>
            </a:r>
          </a:p>
          <a:p>
            <a:pPr algn="just">
              <a:lnSpc>
                <a:spcPct val="114000"/>
              </a:lnSpc>
            </a:pPr>
            <a:r>
              <a:rPr lang="fr-BE" sz="1600" dirty="0"/>
              <a:t>A</a:t>
            </a:r>
            <a:r>
              <a:rPr lang="fr-BE" sz="1600" dirty="0" smtClean="0"/>
              <a:t>rtérite </a:t>
            </a:r>
            <a:r>
              <a:rPr lang="fr-BE" sz="1600" dirty="0"/>
              <a:t>des membres </a:t>
            </a:r>
            <a:r>
              <a:rPr lang="fr-BE" sz="1600" dirty="0" smtClean="0"/>
              <a:t>inférieurs</a:t>
            </a:r>
          </a:p>
          <a:p>
            <a:pPr algn="just">
              <a:lnSpc>
                <a:spcPct val="114000"/>
              </a:lnSpc>
            </a:pPr>
            <a:r>
              <a:rPr lang="fr-BE" sz="1600" dirty="0" err="1" smtClean="0"/>
              <a:t>Bioprothèse</a:t>
            </a:r>
            <a:r>
              <a:rPr lang="fr-BE" sz="1600" dirty="0" smtClean="0"/>
              <a:t> </a:t>
            </a:r>
            <a:r>
              <a:rPr lang="fr-BE" sz="1600" dirty="0"/>
              <a:t>valve </a:t>
            </a:r>
            <a:r>
              <a:rPr lang="fr-BE" sz="1600" dirty="0" smtClean="0"/>
              <a:t>aortique</a:t>
            </a:r>
          </a:p>
          <a:p>
            <a:pPr algn="just">
              <a:lnSpc>
                <a:spcPct val="114000"/>
              </a:lnSpc>
            </a:pPr>
            <a:r>
              <a:rPr lang="fr-BE" sz="1600" dirty="0"/>
              <a:t>I</a:t>
            </a:r>
            <a:r>
              <a:rPr lang="fr-BE" sz="1600" dirty="0" smtClean="0"/>
              <a:t>nsuffisance cardiaque</a:t>
            </a:r>
          </a:p>
          <a:p>
            <a:pPr algn="just">
              <a:lnSpc>
                <a:spcPct val="114000"/>
              </a:lnSpc>
            </a:pPr>
            <a:r>
              <a:rPr lang="fr-BE" sz="1600" dirty="0" smtClean="0"/>
              <a:t>HTA </a:t>
            </a:r>
            <a:endParaRPr lang="fr-BE" sz="1600" dirty="0"/>
          </a:p>
        </p:txBody>
      </p:sp>
      <p:sp>
        <p:nvSpPr>
          <p:cNvPr id="9" name="Rectangle 8"/>
          <p:cNvSpPr/>
          <p:nvPr/>
        </p:nvSpPr>
        <p:spPr>
          <a:xfrm>
            <a:off x="882456" y="5122194"/>
            <a:ext cx="2986600" cy="830997"/>
          </a:xfrm>
          <a:prstGeom prst="rect">
            <a:avLst/>
          </a:prstGeom>
          <a:ln>
            <a:solidFill>
              <a:schemeClr val="tx1"/>
            </a:solidFill>
          </a:ln>
        </p:spPr>
        <p:txBody>
          <a:bodyPr wrap="square">
            <a:spAutoFit/>
          </a:bodyPr>
          <a:lstStyle/>
          <a:p>
            <a:pPr algn="just"/>
            <a:r>
              <a:rPr lang="fr-BE" sz="1600" b="1" u="sng" dirty="0" smtClean="0"/>
              <a:t>Paramètres</a:t>
            </a:r>
          </a:p>
          <a:p>
            <a:pPr algn="just"/>
            <a:r>
              <a:rPr lang="fr-BE" sz="1600" dirty="0" err="1" smtClean="0"/>
              <a:t>Hb</a:t>
            </a:r>
            <a:r>
              <a:rPr lang="fr-BE" sz="1600" dirty="0" smtClean="0"/>
              <a:t> </a:t>
            </a:r>
            <a:r>
              <a:rPr lang="fr-BE" sz="1600" dirty="0"/>
              <a:t>8 g/</a:t>
            </a:r>
            <a:r>
              <a:rPr lang="fr-BE" sz="1600" dirty="0" err="1"/>
              <a:t>dL</a:t>
            </a:r>
            <a:r>
              <a:rPr lang="fr-BE" sz="1600" dirty="0"/>
              <a:t>; </a:t>
            </a:r>
            <a:r>
              <a:rPr lang="fr-BE" sz="1600" dirty="0" smtClean="0"/>
              <a:t>PT 20% (</a:t>
            </a:r>
            <a:r>
              <a:rPr lang="fr-BE" sz="1600" dirty="0" err="1" smtClean="0"/>
              <a:t>Nle</a:t>
            </a:r>
            <a:r>
              <a:rPr lang="fr-BE" sz="1600" dirty="0" smtClean="0"/>
              <a:t> 75-100%) </a:t>
            </a:r>
            <a:r>
              <a:rPr lang="fr-BE" sz="1600" dirty="0" err="1" smtClean="0"/>
              <a:t>CLcr</a:t>
            </a:r>
            <a:r>
              <a:rPr lang="fr-BE" sz="1600" dirty="0" smtClean="0"/>
              <a:t> CG 21 ml/min; </a:t>
            </a:r>
            <a:r>
              <a:rPr lang="fr-BE" sz="1600" dirty="0"/>
              <a:t>poids 50 kg</a:t>
            </a:r>
          </a:p>
        </p:txBody>
      </p:sp>
      <p:graphicFrame>
        <p:nvGraphicFramePr>
          <p:cNvPr id="10" name="Tableau 9"/>
          <p:cNvGraphicFramePr>
            <a:graphicFrameLocks noGrp="1"/>
          </p:cNvGraphicFramePr>
          <p:nvPr>
            <p:extLst/>
          </p:nvPr>
        </p:nvGraphicFramePr>
        <p:xfrm>
          <a:off x="4684400" y="3025911"/>
          <a:ext cx="3550396" cy="2927280"/>
        </p:xfrm>
        <a:graphic>
          <a:graphicData uri="http://schemas.openxmlformats.org/drawingml/2006/table">
            <a:tbl>
              <a:tblPr firstRow="1" bandRow="1">
                <a:tableStyleId>{5940675A-B579-460E-94D1-54222C63F5DA}</a:tableStyleId>
              </a:tblPr>
              <a:tblGrid>
                <a:gridCol w="3550396">
                  <a:extLst>
                    <a:ext uri="{9D8B030D-6E8A-4147-A177-3AD203B41FA5}">
                      <a16:colId xmlns:a16="http://schemas.microsoft.com/office/drawing/2014/main" xmlns="" val="4197748963"/>
                    </a:ext>
                  </a:extLst>
                </a:gridCol>
              </a:tblGrid>
              <a:tr h="315906">
                <a:tc>
                  <a:txBody>
                    <a:bodyPr/>
                    <a:lstStyle/>
                    <a:p>
                      <a:r>
                        <a:rPr lang="fr-BE" sz="1600" b="1" u="sng" dirty="0" smtClean="0"/>
                        <a:t>Traitement</a:t>
                      </a:r>
                      <a:r>
                        <a:rPr lang="fr-BE" sz="1600" b="1" u="sng" baseline="0" dirty="0" smtClean="0"/>
                        <a:t> domicile</a:t>
                      </a:r>
                      <a:endParaRPr lang="fr-BE" sz="1600" b="1" u="sng"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034264437"/>
                  </a:ext>
                </a:extLst>
              </a:tr>
              <a:tr h="288000">
                <a:tc>
                  <a:txBody>
                    <a:bodyPr/>
                    <a:lstStyle/>
                    <a:p>
                      <a:r>
                        <a:rPr lang="fr-BE" sz="1500" b="0" dirty="0" err="1" smtClean="0"/>
                        <a:t>Asaflow</a:t>
                      </a:r>
                      <a:r>
                        <a:rPr lang="fr-BE" sz="1500" b="0" baseline="30000" dirty="0" smtClean="0"/>
                        <a:t>®</a:t>
                      </a:r>
                      <a:r>
                        <a:rPr lang="fr-BE" sz="1500" b="0" dirty="0" smtClean="0"/>
                        <a:t> 80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49320170"/>
                  </a:ext>
                </a:extLst>
              </a:tr>
              <a:tr h="288000">
                <a:tc>
                  <a:txBody>
                    <a:bodyPr/>
                    <a:lstStyle/>
                    <a:p>
                      <a:r>
                        <a:rPr lang="fr-BE" sz="1500" b="0" dirty="0" err="1" smtClean="0"/>
                        <a:t>Burinex</a:t>
                      </a:r>
                      <a:r>
                        <a:rPr lang="fr-BE" sz="1500" b="0" baseline="30000" dirty="0" smtClean="0"/>
                        <a:t>®</a:t>
                      </a:r>
                      <a:r>
                        <a:rPr lang="fr-BE" sz="1500" b="0" dirty="0" smtClean="0"/>
                        <a:t> 5 mg 0,5 </a:t>
                      </a:r>
                      <a:r>
                        <a:rPr lang="fr-BE" sz="1500" b="0" dirty="0" err="1" smtClean="0"/>
                        <a:t>co</a:t>
                      </a:r>
                      <a:r>
                        <a:rPr lang="fr-BE" sz="1500" b="0" dirty="0" smtClean="0"/>
                        <a:t>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682332962"/>
                  </a:ext>
                </a:extLst>
              </a:tr>
              <a:tr h="288000">
                <a:tc>
                  <a:txBody>
                    <a:bodyPr/>
                    <a:lstStyle/>
                    <a:p>
                      <a:r>
                        <a:rPr lang="fr-BE" sz="1500" b="0" dirty="0" err="1" smtClean="0"/>
                        <a:t>Emconcor</a:t>
                      </a:r>
                      <a:r>
                        <a:rPr lang="fr-BE" sz="1500" b="0" baseline="30000" dirty="0" smtClean="0"/>
                        <a:t>®</a:t>
                      </a:r>
                      <a:r>
                        <a:rPr lang="fr-BE" sz="1500" b="0" dirty="0" smtClean="0"/>
                        <a:t> 2,5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08850066"/>
                  </a:ext>
                </a:extLst>
              </a:tr>
              <a:tr h="288000">
                <a:tc>
                  <a:txBody>
                    <a:bodyPr/>
                    <a:lstStyle/>
                    <a:p>
                      <a:r>
                        <a:rPr lang="fr-BE" sz="1500" b="0" dirty="0" err="1" smtClean="0"/>
                        <a:t>Spironolactone</a:t>
                      </a:r>
                      <a:r>
                        <a:rPr lang="fr-BE" sz="1500" b="0" baseline="30000" dirty="0" smtClean="0"/>
                        <a:t>® </a:t>
                      </a:r>
                      <a:r>
                        <a:rPr lang="fr-BE" sz="1500" b="0" baseline="0" dirty="0" smtClean="0"/>
                        <a:t> 25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56805840"/>
                  </a:ext>
                </a:extLst>
              </a:tr>
              <a:tr h="288000">
                <a:tc>
                  <a:txBody>
                    <a:bodyPr/>
                    <a:lstStyle/>
                    <a:p>
                      <a:r>
                        <a:rPr lang="fr-BE" sz="1500" b="0" dirty="0" err="1" smtClean="0"/>
                        <a:t>Perindopril</a:t>
                      </a:r>
                      <a:r>
                        <a:rPr lang="fr-BE" sz="1500" b="0" baseline="30000" dirty="0" smtClean="0"/>
                        <a:t>®</a:t>
                      </a:r>
                      <a:r>
                        <a:rPr lang="fr-BE" sz="1500" b="0" dirty="0" smtClean="0"/>
                        <a:t> 4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79779794"/>
                  </a:ext>
                </a:extLst>
              </a:tr>
              <a:tr h="288000">
                <a:tc>
                  <a:txBody>
                    <a:bodyPr/>
                    <a:lstStyle/>
                    <a:p>
                      <a:r>
                        <a:rPr lang="fr-BE" sz="1500" b="0" dirty="0" err="1" smtClean="0"/>
                        <a:t>Tamsulosine</a:t>
                      </a:r>
                      <a:r>
                        <a:rPr lang="fr-BE" sz="1500" b="0" baseline="30000" dirty="0" smtClean="0"/>
                        <a:t>®</a:t>
                      </a:r>
                      <a:r>
                        <a:rPr lang="fr-BE" sz="1500" b="0" dirty="0" smtClean="0"/>
                        <a:t>  0,4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58565749"/>
                  </a:ext>
                </a:extLst>
              </a:tr>
              <a:tr h="288000">
                <a:tc>
                  <a:txBody>
                    <a:bodyPr/>
                    <a:lstStyle/>
                    <a:p>
                      <a:r>
                        <a:rPr lang="fr-BE" sz="1500" b="1" dirty="0" err="1" smtClean="0"/>
                        <a:t>Xarelto</a:t>
                      </a:r>
                      <a:r>
                        <a:rPr lang="fr-BE" sz="1500" b="1" baseline="30000" dirty="0" smtClean="0"/>
                        <a:t>®</a:t>
                      </a:r>
                      <a:r>
                        <a:rPr lang="fr-BE" sz="1500" b="1" dirty="0" smtClean="0"/>
                        <a:t> 20 mg </a:t>
                      </a:r>
                      <a:r>
                        <a:rPr lang="fr-BE" sz="1500" b="1" dirty="0" smtClean="0">
                          <a:solidFill>
                            <a:srgbClr val="FF0000"/>
                          </a:solidFill>
                        </a:rPr>
                        <a:t>0,5</a:t>
                      </a:r>
                      <a:r>
                        <a:rPr lang="fr-BE" sz="1500" b="1" baseline="0" dirty="0" smtClean="0">
                          <a:solidFill>
                            <a:srgbClr val="FF0000"/>
                          </a:solidFill>
                        </a:rPr>
                        <a:t> </a:t>
                      </a:r>
                      <a:r>
                        <a:rPr lang="fr-BE" sz="1500" b="1" baseline="0" dirty="0" err="1" smtClean="0">
                          <a:solidFill>
                            <a:srgbClr val="FF0000"/>
                          </a:solidFill>
                        </a:rPr>
                        <a:t>co</a:t>
                      </a:r>
                      <a:r>
                        <a:rPr lang="fr-BE" sz="1500" b="1" baseline="0" dirty="0" smtClean="0">
                          <a:solidFill>
                            <a:srgbClr val="FF0000"/>
                          </a:solidFill>
                        </a:rPr>
                        <a:t> 1</a:t>
                      </a:r>
                      <a:r>
                        <a:rPr lang="fr-BE" sz="1500" b="1" dirty="0" smtClean="0">
                          <a:solidFill>
                            <a:srgbClr val="FF0000"/>
                          </a:solidFill>
                        </a:rPr>
                        <a:t>x/j</a:t>
                      </a:r>
                      <a:endParaRPr lang="fr-BE" sz="1500" b="1" dirty="0">
                        <a:solidFill>
                          <a:srgbClr val="FF0000"/>
                        </a:solidFill>
                      </a:endParaRPr>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948816894"/>
                  </a:ext>
                </a:extLst>
              </a:tr>
              <a:tr h="288000">
                <a:tc>
                  <a:txBody>
                    <a:bodyPr/>
                    <a:lstStyle/>
                    <a:p>
                      <a:r>
                        <a:rPr lang="fr-BE" sz="1500" b="0" dirty="0" smtClean="0"/>
                        <a:t>Calcium carbonate 1,25 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1636354"/>
                  </a:ext>
                </a:extLst>
              </a:tr>
              <a:tr h="288000">
                <a:tc>
                  <a:txBody>
                    <a:bodyPr/>
                    <a:lstStyle/>
                    <a:p>
                      <a:r>
                        <a:rPr lang="fr-BE" sz="1500" b="0" dirty="0" err="1" smtClean="0"/>
                        <a:t>Temesta</a:t>
                      </a:r>
                      <a:r>
                        <a:rPr lang="fr-BE" sz="1500" b="0" baseline="30000" dirty="0" smtClean="0"/>
                        <a:t>®</a:t>
                      </a:r>
                      <a:r>
                        <a:rPr lang="fr-BE" sz="1500" b="0" baseline="0" dirty="0" smtClean="0"/>
                        <a:t> 1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52132539"/>
                  </a:ext>
                </a:extLst>
              </a:tr>
            </a:tbl>
          </a:graphicData>
        </a:graphic>
      </p:graphicFrame>
    </p:spTree>
    <p:extLst>
      <p:ext uri="{BB962C8B-B14F-4D97-AF65-F5344CB8AC3E}">
        <p14:creationId xmlns:p14="http://schemas.microsoft.com/office/powerpoint/2010/main" val="153121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29</a:t>
            </a:fld>
            <a:endParaRPr lang="fr-BE"/>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348880"/>
            <a:ext cx="380139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67544" y="1195408"/>
            <a:ext cx="8074153" cy="400110"/>
          </a:xfrm>
          <a:prstGeom prst="rect">
            <a:avLst/>
          </a:prstGeom>
          <a:noFill/>
        </p:spPr>
        <p:txBody>
          <a:bodyPr wrap="square" rtlCol="0">
            <a:spAutoFit/>
          </a:bodyPr>
          <a:lstStyle/>
          <a:p>
            <a:r>
              <a:rPr lang="fr-BE" sz="2000" u="sng" dirty="0" smtClean="0">
                <a:solidFill>
                  <a:schemeClr val="tx2"/>
                </a:solidFill>
              </a:rPr>
              <a:t>Facteurs de risque de saignement</a:t>
            </a:r>
            <a:endParaRPr lang="en-US" sz="2000" u="sng" dirty="0">
              <a:solidFill>
                <a:schemeClr val="tx2"/>
              </a:solidFill>
            </a:endParaRPr>
          </a:p>
        </p:txBody>
      </p:sp>
      <p:sp>
        <p:nvSpPr>
          <p:cNvPr id="8" name="ZoneTexte 7"/>
          <p:cNvSpPr txBox="1"/>
          <p:nvPr/>
        </p:nvSpPr>
        <p:spPr>
          <a:xfrm>
            <a:off x="5868144" y="2948219"/>
            <a:ext cx="2304256" cy="2677656"/>
          </a:xfrm>
          <a:prstGeom prst="rect">
            <a:avLst/>
          </a:prstGeom>
          <a:noFill/>
        </p:spPr>
        <p:txBody>
          <a:bodyPr wrap="square" rtlCol="0">
            <a:spAutoFit/>
          </a:bodyPr>
          <a:lstStyle/>
          <a:p>
            <a:pPr marL="285750" indent="-285750">
              <a:lnSpc>
                <a:spcPct val="150000"/>
              </a:lnSpc>
              <a:buFontTx/>
              <a:buChar char="-"/>
            </a:pPr>
            <a:r>
              <a:rPr lang="fr-BE" sz="1600" dirty="0" smtClean="0"/>
              <a:t>Insuffisance rénale</a:t>
            </a:r>
          </a:p>
          <a:p>
            <a:pPr marL="285750" indent="-285750">
              <a:lnSpc>
                <a:spcPct val="150000"/>
              </a:lnSpc>
              <a:buFontTx/>
              <a:buChar char="-"/>
            </a:pPr>
            <a:r>
              <a:rPr lang="fr-BE" sz="1600" dirty="0" smtClean="0"/>
              <a:t>Age</a:t>
            </a:r>
            <a:endParaRPr lang="fr-BE" sz="1600" dirty="0"/>
          </a:p>
          <a:p>
            <a:pPr marL="285750" indent="-285750">
              <a:lnSpc>
                <a:spcPct val="150000"/>
              </a:lnSpc>
              <a:buFontTx/>
              <a:buChar char="-"/>
            </a:pPr>
            <a:r>
              <a:rPr lang="fr-BE" sz="1600" dirty="0" err="1" smtClean="0"/>
              <a:t>Atcd</a:t>
            </a:r>
            <a:r>
              <a:rPr lang="fr-BE" sz="1600" dirty="0" smtClean="0"/>
              <a:t> </a:t>
            </a:r>
            <a:r>
              <a:rPr lang="fr-BE" sz="1600" dirty="0" err="1" smtClean="0"/>
              <a:t>epistaxis</a:t>
            </a:r>
            <a:endParaRPr lang="fr-BE" sz="1600" dirty="0" smtClean="0"/>
          </a:p>
          <a:p>
            <a:pPr marL="285750" indent="-285750">
              <a:lnSpc>
                <a:spcPct val="150000"/>
              </a:lnSpc>
              <a:buFontTx/>
              <a:buChar char="-"/>
            </a:pPr>
            <a:r>
              <a:rPr lang="fr-BE" sz="1600" dirty="0" smtClean="0"/>
              <a:t>Aspirine</a:t>
            </a:r>
          </a:p>
          <a:p>
            <a:pPr marL="285750" indent="-285750">
              <a:lnSpc>
                <a:spcPct val="150000"/>
              </a:lnSpc>
              <a:buFontTx/>
              <a:buChar char="-"/>
            </a:pPr>
            <a:r>
              <a:rPr lang="fr-BE" sz="1600" dirty="0" smtClean="0"/>
              <a:t>Dose inappropriée</a:t>
            </a:r>
          </a:p>
          <a:p>
            <a:pPr marL="285750" indent="-285750">
              <a:lnSpc>
                <a:spcPct val="150000"/>
              </a:lnSpc>
              <a:buFontTx/>
              <a:buChar char="-"/>
            </a:pPr>
            <a:r>
              <a:rPr lang="fr-BE" sz="1600" dirty="0" smtClean="0"/>
              <a:t>Petit poids</a:t>
            </a:r>
          </a:p>
          <a:p>
            <a:pPr marL="285750" indent="-285750">
              <a:lnSpc>
                <a:spcPct val="150000"/>
              </a:lnSpc>
              <a:buFont typeface="Wingdings" panose="05000000000000000000" pitchFamily="2" charset="2"/>
              <a:buChar char="ü"/>
            </a:pPr>
            <a:endParaRPr lang="en-US" sz="1600" dirty="0"/>
          </a:p>
        </p:txBody>
      </p:sp>
      <p:sp>
        <p:nvSpPr>
          <p:cNvPr id="2" name="ZoneTexte 1"/>
          <p:cNvSpPr txBox="1"/>
          <p:nvPr/>
        </p:nvSpPr>
        <p:spPr>
          <a:xfrm>
            <a:off x="488519" y="1716245"/>
            <a:ext cx="7848872" cy="338554"/>
          </a:xfrm>
          <a:prstGeom prst="rect">
            <a:avLst/>
          </a:prstGeom>
          <a:noFill/>
        </p:spPr>
        <p:txBody>
          <a:bodyPr wrap="square" rtlCol="0">
            <a:spAutoFit/>
          </a:bodyPr>
          <a:lstStyle/>
          <a:p>
            <a:r>
              <a:rPr lang="fr-BE" sz="1600" dirty="0" smtClean="0"/>
              <a:t>Pas de score spécifique pour les AOD</a:t>
            </a:r>
            <a:endParaRPr lang="en-US" sz="1600" dirty="0"/>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20602" r="2544"/>
          <a:stretch/>
        </p:blipFill>
        <p:spPr>
          <a:xfrm>
            <a:off x="6060394" y="1448835"/>
            <a:ext cx="1559606" cy="1140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683568" y="5331971"/>
            <a:ext cx="6336704" cy="978729"/>
          </a:xfrm>
          <a:prstGeom prst="rect">
            <a:avLst/>
          </a:prstGeom>
          <a:noFill/>
        </p:spPr>
        <p:txBody>
          <a:bodyPr wrap="square" rtlCol="0">
            <a:spAutoFit/>
          </a:bodyPr>
          <a:lstStyle/>
          <a:p>
            <a:pPr>
              <a:lnSpc>
                <a:spcPct val="120000"/>
              </a:lnSpc>
            </a:pPr>
            <a:r>
              <a:rPr lang="fr-BE" sz="1600" dirty="0" smtClean="0"/>
              <a:t>+  Prescription inappropriée</a:t>
            </a:r>
            <a:endParaRPr lang="fr-BE" sz="1600" dirty="0"/>
          </a:p>
          <a:p>
            <a:pPr>
              <a:lnSpc>
                <a:spcPct val="120000"/>
              </a:lnSpc>
            </a:pPr>
            <a:r>
              <a:rPr lang="fr-BE" sz="1600" dirty="0" smtClean="0"/>
              <a:t>+  Petit poids</a:t>
            </a:r>
          </a:p>
          <a:p>
            <a:pPr>
              <a:lnSpc>
                <a:spcPct val="120000"/>
              </a:lnSpc>
            </a:pPr>
            <a:r>
              <a:rPr lang="fr-BE" sz="1600" dirty="0" smtClean="0"/>
              <a:t>+  Interactions pharmacocinétiques</a:t>
            </a:r>
            <a:endParaRPr lang="en-US" sz="1600" dirty="0"/>
          </a:p>
        </p:txBody>
      </p:sp>
      <p:sp>
        <p:nvSpPr>
          <p:cNvPr id="10" name="Rectangle 9"/>
          <p:cNvSpPr/>
          <p:nvPr/>
        </p:nvSpPr>
        <p:spPr>
          <a:xfrm>
            <a:off x="5652120" y="4136408"/>
            <a:ext cx="2592288" cy="70550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2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528127" y="4540193"/>
            <a:ext cx="3718724" cy="1328023"/>
          </a:xfrm>
          <a:prstGeom prst="roundRect">
            <a:avLst/>
          </a:prstGeom>
          <a:ln w="19050">
            <a:solidFill>
              <a:srgbClr val="ED7D3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540000" indent="-285750">
              <a:lnSpc>
                <a:spcPct val="120000"/>
              </a:lnSpc>
              <a:buFont typeface="Arial" panose="020B0604020202020204" pitchFamily="34" charset="0"/>
              <a:buChar char="•"/>
            </a:pPr>
            <a:r>
              <a:rPr lang="fr-BE" sz="1500" dirty="0" smtClean="0">
                <a:solidFill>
                  <a:prstClr val="black"/>
                </a:solidFill>
              </a:rPr>
              <a:t>Réponse prédictible</a:t>
            </a:r>
            <a:endParaRPr lang="en-US" sz="1500" dirty="0" smtClean="0">
              <a:solidFill>
                <a:prstClr val="black"/>
              </a:solidFill>
            </a:endParaRPr>
          </a:p>
          <a:p>
            <a:pPr marL="540000" indent="-285750">
              <a:lnSpc>
                <a:spcPct val="120000"/>
              </a:lnSpc>
              <a:buFont typeface="Arial" panose="020B0604020202020204" pitchFamily="34" charset="0"/>
              <a:buChar char="•"/>
            </a:pPr>
            <a:r>
              <a:rPr lang="fr-BE" sz="1500" dirty="0" smtClean="0">
                <a:solidFill>
                  <a:prstClr val="black"/>
                </a:solidFill>
              </a:rPr>
              <a:t>Administration à dose fixe</a:t>
            </a:r>
            <a:endParaRPr lang="en-US" sz="1500" dirty="0" smtClean="0">
              <a:solidFill>
                <a:prstClr val="black"/>
              </a:solidFill>
            </a:endParaRPr>
          </a:p>
          <a:p>
            <a:pPr marL="540000" indent="-285750">
              <a:lnSpc>
                <a:spcPct val="120000"/>
              </a:lnSpc>
              <a:buFont typeface="Arial" panose="020B0604020202020204" pitchFamily="34" charset="0"/>
              <a:buChar char="•"/>
            </a:pPr>
            <a:r>
              <a:rPr lang="fr-BE" sz="1500" dirty="0" smtClean="0">
                <a:solidFill>
                  <a:prstClr val="black"/>
                </a:solidFill>
              </a:rPr>
              <a:t>Rapidité d’action</a:t>
            </a:r>
            <a:endParaRPr lang="en-US" sz="1500" dirty="0" smtClean="0">
              <a:solidFill>
                <a:prstClr val="black"/>
              </a:solidFill>
            </a:endParaRPr>
          </a:p>
          <a:p>
            <a:pPr marL="540000" indent="-285750">
              <a:lnSpc>
                <a:spcPct val="120000"/>
              </a:lnSpc>
              <a:buFont typeface="Arial" panose="020B0604020202020204" pitchFamily="34" charset="0"/>
              <a:buChar char="•"/>
            </a:pPr>
            <a:r>
              <a:rPr lang="fr-BE" sz="1500" dirty="0" smtClean="0">
                <a:solidFill>
                  <a:prstClr val="black"/>
                </a:solidFill>
              </a:rPr>
              <a:t>Interactions limitées</a:t>
            </a:r>
            <a:endParaRPr lang="en-US" sz="1500" dirty="0" smtClean="0">
              <a:solidFill>
                <a:prstClr val="black"/>
              </a:solidFill>
            </a:endParaRPr>
          </a:p>
        </p:txBody>
      </p:sp>
      <p:grpSp>
        <p:nvGrpSpPr>
          <p:cNvPr id="28" name="Groupe 27"/>
          <p:cNvGrpSpPr/>
          <p:nvPr/>
        </p:nvGrpSpPr>
        <p:grpSpPr>
          <a:xfrm>
            <a:off x="552172" y="3565580"/>
            <a:ext cx="7928564" cy="378670"/>
            <a:chOff x="567736" y="3448050"/>
            <a:chExt cx="7928564" cy="378670"/>
          </a:xfrm>
        </p:grpSpPr>
        <p:cxnSp>
          <p:nvCxnSpPr>
            <p:cNvPr id="5" name="Connecteur droit avec flèche 4"/>
            <p:cNvCxnSpPr/>
            <p:nvPr/>
          </p:nvCxnSpPr>
          <p:spPr>
            <a:xfrm flipV="1">
              <a:off x="567736" y="3448050"/>
              <a:ext cx="7928564" cy="13737"/>
            </a:xfrm>
            <a:prstGeom prst="straightConnector1">
              <a:avLst/>
            </a:prstGeom>
            <a:ln w="76200">
              <a:solidFill>
                <a:schemeClr val="tx2">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7" name="ZoneTexte 6"/>
            <p:cNvSpPr txBox="1"/>
            <p:nvPr/>
          </p:nvSpPr>
          <p:spPr>
            <a:xfrm>
              <a:off x="647040" y="3518943"/>
              <a:ext cx="988828" cy="307777"/>
            </a:xfrm>
            <a:prstGeom prst="rect">
              <a:avLst/>
            </a:prstGeom>
            <a:noFill/>
          </p:spPr>
          <p:txBody>
            <a:bodyPr wrap="square" rtlCol="0">
              <a:spAutoFit/>
            </a:bodyPr>
            <a:lstStyle/>
            <a:p>
              <a:pPr algn="ctr"/>
              <a:r>
                <a:rPr lang="fr-BE" sz="1400" b="1" dirty="0" smtClean="0">
                  <a:solidFill>
                    <a:srgbClr val="17406D"/>
                  </a:solidFill>
                </a:rPr>
                <a:t>1950</a:t>
              </a:r>
              <a:endParaRPr lang="en-US" sz="1400" b="1" dirty="0">
                <a:solidFill>
                  <a:srgbClr val="17406D"/>
                </a:solidFill>
              </a:endParaRPr>
            </a:p>
          </p:txBody>
        </p:sp>
        <p:sp>
          <p:nvSpPr>
            <p:cNvPr id="21" name="ZoneTexte 20"/>
            <p:cNvSpPr txBox="1"/>
            <p:nvPr/>
          </p:nvSpPr>
          <p:spPr>
            <a:xfrm>
              <a:off x="1694790" y="3518943"/>
              <a:ext cx="988828" cy="307777"/>
            </a:xfrm>
            <a:prstGeom prst="rect">
              <a:avLst/>
            </a:prstGeom>
            <a:noFill/>
          </p:spPr>
          <p:txBody>
            <a:bodyPr wrap="square" rtlCol="0">
              <a:spAutoFit/>
            </a:bodyPr>
            <a:lstStyle/>
            <a:p>
              <a:pPr algn="ctr"/>
              <a:r>
                <a:rPr lang="fr-BE" sz="1400" b="1" dirty="0" smtClean="0">
                  <a:solidFill>
                    <a:srgbClr val="17406D"/>
                  </a:solidFill>
                </a:rPr>
                <a:t>1960</a:t>
              </a:r>
              <a:endParaRPr lang="en-US" sz="1400" b="1" dirty="0">
                <a:solidFill>
                  <a:srgbClr val="17406D"/>
                </a:solidFill>
              </a:endParaRPr>
            </a:p>
          </p:txBody>
        </p:sp>
        <p:sp>
          <p:nvSpPr>
            <p:cNvPr id="22" name="ZoneTexte 21"/>
            <p:cNvSpPr txBox="1"/>
            <p:nvPr/>
          </p:nvSpPr>
          <p:spPr>
            <a:xfrm>
              <a:off x="2752065" y="3518943"/>
              <a:ext cx="988828" cy="307777"/>
            </a:xfrm>
            <a:prstGeom prst="rect">
              <a:avLst/>
            </a:prstGeom>
            <a:noFill/>
          </p:spPr>
          <p:txBody>
            <a:bodyPr wrap="square" rtlCol="0">
              <a:spAutoFit/>
            </a:bodyPr>
            <a:lstStyle/>
            <a:p>
              <a:pPr algn="ctr"/>
              <a:r>
                <a:rPr lang="fr-BE" sz="1400" b="1" dirty="0" smtClean="0">
                  <a:solidFill>
                    <a:srgbClr val="17406D"/>
                  </a:solidFill>
                </a:rPr>
                <a:t>1970</a:t>
              </a:r>
              <a:endParaRPr lang="en-US" sz="1400" b="1" dirty="0">
                <a:solidFill>
                  <a:srgbClr val="17406D"/>
                </a:solidFill>
              </a:endParaRPr>
            </a:p>
          </p:txBody>
        </p:sp>
        <p:sp>
          <p:nvSpPr>
            <p:cNvPr id="23" name="ZoneTexte 22"/>
            <p:cNvSpPr txBox="1"/>
            <p:nvPr/>
          </p:nvSpPr>
          <p:spPr>
            <a:xfrm>
              <a:off x="3864764" y="3518943"/>
              <a:ext cx="850111" cy="307777"/>
            </a:xfrm>
            <a:prstGeom prst="rect">
              <a:avLst/>
            </a:prstGeom>
            <a:noFill/>
          </p:spPr>
          <p:txBody>
            <a:bodyPr wrap="square" rtlCol="0">
              <a:spAutoFit/>
            </a:bodyPr>
            <a:lstStyle/>
            <a:p>
              <a:pPr algn="ctr"/>
              <a:r>
                <a:rPr lang="fr-BE" sz="1400" b="1" dirty="0" smtClean="0">
                  <a:solidFill>
                    <a:srgbClr val="17406D"/>
                  </a:solidFill>
                </a:rPr>
                <a:t>1980</a:t>
              </a:r>
              <a:endParaRPr lang="en-US" sz="1400" b="1" dirty="0">
                <a:solidFill>
                  <a:srgbClr val="17406D"/>
                </a:solidFill>
              </a:endParaRPr>
            </a:p>
          </p:txBody>
        </p:sp>
        <p:sp>
          <p:nvSpPr>
            <p:cNvPr id="24" name="ZoneTexte 23"/>
            <p:cNvSpPr txBox="1"/>
            <p:nvPr/>
          </p:nvSpPr>
          <p:spPr>
            <a:xfrm>
              <a:off x="4857090" y="3509418"/>
              <a:ext cx="988828" cy="307777"/>
            </a:xfrm>
            <a:prstGeom prst="rect">
              <a:avLst/>
            </a:prstGeom>
            <a:noFill/>
          </p:spPr>
          <p:txBody>
            <a:bodyPr wrap="square" rtlCol="0">
              <a:spAutoFit/>
            </a:bodyPr>
            <a:lstStyle/>
            <a:p>
              <a:pPr algn="ctr"/>
              <a:r>
                <a:rPr lang="fr-BE" sz="1400" b="1" dirty="0" smtClean="0">
                  <a:solidFill>
                    <a:srgbClr val="17406D"/>
                  </a:solidFill>
                </a:rPr>
                <a:t>1990</a:t>
              </a:r>
              <a:endParaRPr lang="en-US" sz="1400" b="1" dirty="0">
                <a:solidFill>
                  <a:srgbClr val="17406D"/>
                </a:solidFill>
              </a:endParaRPr>
            </a:p>
          </p:txBody>
        </p:sp>
        <p:sp>
          <p:nvSpPr>
            <p:cNvPr id="25" name="ZoneTexte 24"/>
            <p:cNvSpPr txBox="1"/>
            <p:nvPr/>
          </p:nvSpPr>
          <p:spPr>
            <a:xfrm>
              <a:off x="5914365" y="3509418"/>
              <a:ext cx="988828" cy="307777"/>
            </a:xfrm>
            <a:prstGeom prst="rect">
              <a:avLst/>
            </a:prstGeom>
            <a:noFill/>
          </p:spPr>
          <p:txBody>
            <a:bodyPr wrap="square" rtlCol="0">
              <a:spAutoFit/>
            </a:bodyPr>
            <a:lstStyle/>
            <a:p>
              <a:pPr algn="ctr"/>
              <a:r>
                <a:rPr lang="fr-BE" sz="1400" b="1" dirty="0" smtClean="0">
                  <a:solidFill>
                    <a:srgbClr val="17406D"/>
                  </a:solidFill>
                </a:rPr>
                <a:t>2000</a:t>
              </a:r>
              <a:endParaRPr lang="en-US" sz="1400" b="1" dirty="0">
                <a:solidFill>
                  <a:srgbClr val="17406D"/>
                </a:solidFill>
              </a:endParaRPr>
            </a:p>
          </p:txBody>
        </p:sp>
        <p:sp>
          <p:nvSpPr>
            <p:cNvPr id="26" name="ZoneTexte 25"/>
            <p:cNvSpPr txBox="1"/>
            <p:nvPr/>
          </p:nvSpPr>
          <p:spPr>
            <a:xfrm>
              <a:off x="6990690" y="3509418"/>
              <a:ext cx="988828" cy="307777"/>
            </a:xfrm>
            <a:prstGeom prst="rect">
              <a:avLst/>
            </a:prstGeom>
            <a:noFill/>
          </p:spPr>
          <p:txBody>
            <a:bodyPr wrap="square" rtlCol="0">
              <a:spAutoFit/>
            </a:bodyPr>
            <a:lstStyle/>
            <a:p>
              <a:pPr algn="ctr"/>
              <a:r>
                <a:rPr lang="fr-BE" sz="1400" b="1" dirty="0" smtClean="0">
                  <a:solidFill>
                    <a:srgbClr val="17406D"/>
                  </a:solidFill>
                </a:rPr>
                <a:t>2010</a:t>
              </a:r>
              <a:endParaRPr lang="en-US" sz="1400" b="1" dirty="0">
                <a:solidFill>
                  <a:srgbClr val="17406D"/>
                </a:solidFill>
              </a:endParaRPr>
            </a:p>
          </p:txBody>
        </p:sp>
      </p:grpSp>
      <p:cxnSp>
        <p:nvCxnSpPr>
          <p:cNvPr id="34" name="Connecteur droit 33"/>
          <p:cNvCxnSpPr/>
          <p:nvPr/>
        </p:nvCxnSpPr>
        <p:spPr>
          <a:xfrm>
            <a:off x="1618383" y="3241652"/>
            <a:ext cx="5679" cy="54000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1290864" y="2957219"/>
            <a:ext cx="659959" cy="307777"/>
          </a:xfrm>
          <a:prstGeom prst="rect">
            <a:avLst/>
          </a:prstGeom>
          <a:noFill/>
          <a:ln>
            <a:noFill/>
          </a:ln>
        </p:spPr>
        <p:txBody>
          <a:bodyPr wrap="square" rtlCol="0">
            <a:spAutoFit/>
          </a:bodyPr>
          <a:lstStyle/>
          <a:p>
            <a:pPr algn="ctr"/>
            <a:r>
              <a:rPr lang="fr-BE" sz="1400" b="1" dirty="0" smtClean="0">
                <a:solidFill>
                  <a:srgbClr val="ED7D31"/>
                </a:solidFill>
              </a:rPr>
              <a:t>1954</a:t>
            </a:r>
            <a:endParaRPr lang="en-US" sz="1400" b="1" dirty="0">
              <a:solidFill>
                <a:srgbClr val="ED7D31"/>
              </a:solidFill>
            </a:endParaRPr>
          </a:p>
        </p:txBody>
      </p:sp>
      <p:sp>
        <p:nvSpPr>
          <p:cNvPr id="44" name="ZoneTexte 43"/>
          <p:cNvSpPr txBox="1"/>
          <p:nvPr/>
        </p:nvSpPr>
        <p:spPr>
          <a:xfrm>
            <a:off x="6869462" y="3929353"/>
            <a:ext cx="659959" cy="307777"/>
          </a:xfrm>
          <a:prstGeom prst="rect">
            <a:avLst/>
          </a:prstGeom>
          <a:noFill/>
          <a:ln>
            <a:noFill/>
          </a:ln>
        </p:spPr>
        <p:txBody>
          <a:bodyPr wrap="square" rtlCol="0">
            <a:spAutoFit/>
          </a:bodyPr>
          <a:lstStyle/>
          <a:p>
            <a:pPr algn="ctr"/>
            <a:r>
              <a:rPr lang="fr-BE" sz="1400" b="1" dirty="0" smtClean="0">
                <a:solidFill>
                  <a:srgbClr val="ED7D31"/>
                </a:solidFill>
              </a:rPr>
              <a:t>2009</a:t>
            </a:r>
            <a:endParaRPr lang="en-US" sz="1400" b="1" dirty="0">
              <a:solidFill>
                <a:srgbClr val="ED7D31"/>
              </a:solidFill>
            </a:endParaRPr>
          </a:p>
        </p:txBody>
      </p:sp>
      <p:cxnSp>
        <p:nvCxnSpPr>
          <p:cNvPr id="49" name="Connecteur droit 48"/>
          <p:cNvCxnSpPr/>
          <p:nvPr/>
        </p:nvCxnSpPr>
        <p:spPr>
          <a:xfrm>
            <a:off x="7190937" y="3404041"/>
            <a:ext cx="932" cy="54000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4291680" y="1486145"/>
            <a:ext cx="4242720" cy="1328023"/>
          </a:xfrm>
          <a:prstGeom prst="roundRect">
            <a:avLst/>
          </a:prstGeom>
          <a:ln w="19050">
            <a:solidFill>
              <a:srgbClr val="ED7D31"/>
            </a:solidFill>
          </a:ln>
        </p:spPr>
        <p:style>
          <a:lnRef idx="2">
            <a:schemeClr val="accent1"/>
          </a:lnRef>
          <a:fillRef idx="1">
            <a:schemeClr val="lt1"/>
          </a:fillRef>
          <a:effectRef idx="0">
            <a:schemeClr val="accent1"/>
          </a:effectRef>
          <a:fontRef idx="minor">
            <a:schemeClr val="dk1"/>
          </a:fontRef>
        </p:style>
        <p:txBody>
          <a:bodyPr wrap="square" lIns="36000" rIns="36000" rtlCol="0">
            <a:spAutoFit/>
          </a:bodyPr>
          <a:lstStyle/>
          <a:p>
            <a:pPr marL="900000" indent="-285750">
              <a:lnSpc>
                <a:spcPct val="120000"/>
              </a:lnSpc>
              <a:buFont typeface="Arial" panose="020B0604020202020204" pitchFamily="34" charset="0"/>
              <a:buChar char="•"/>
            </a:pPr>
            <a:r>
              <a:rPr lang="fr-BE" sz="1500" dirty="0" smtClean="0">
                <a:solidFill>
                  <a:prstClr val="black"/>
                </a:solidFill>
              </a:rPr>
              <a:t>Variabilité inter- et intra-individuelle</a:t>
            </a:r>
            <a:endParaRPr lang="en-US" sz="1500" dirty="0" smtClean="0">
              <a:solidFill>
                <a:prstClr val="black"/>
              </a:solidFill>
            </a:endParaRPr>
          </a:p>
          <a:p>
            <a:pPr marL="900000" indent="-285750">
              <a:lnSpc>
                <a:spcPct val="120000"/>
              </a:lnSpc>
              <a:buFont typeface="Arial" panose="020B0604020202020204" pitchFamily="34" charset="0"/>
              <a:buChar char="•"/>
            </a:pPr>
            <a:r>
              <a:rPr lang="fr-BE" sz="1500" dirty="0" smtClean="0">
                <a:solidFill>
                  <a:prstClr val="black"/>
                </a:solidFill>
              </a:rPr>
              <a:t>Monitoring thérapeutique régulier</a:t>
            </a:r>
            <a:endParaRPr lang="en-US" sz="1500" dirty="0" smtClean="0">
              <a:solidFill>
                <a:prstClr val="black"/>
              </a:solidFill>
            </a:endParaRPr>
          </a:p>
          <a:p>
            <a:pPr marL="900000" indent="-285750">
              <a:lnSpc>
                <a:spcPct val="120000"/>
              </a:lnSpc>
              <a:buFont typeface="Arial" panose="020B0604020202020204" pitchFamily="34" charset="0"/>
              <a:buChar char="•"/>
            </a:pPr>
            <a:r>
              <a:rPr lang="fr-BE" sz="1500" dirty="0" smtClean="0">
                <a:solidFill>
                  <a:prstClr val="black"/>
                </a:solidFill>
              </a:rPr>
              <a:t>Latence d’effet</a:t>
            </a:r>
          </a:p>
          <a:p>
            <a:pPr marL="900000" indent="-285750">
              <a:lnSpc>
                <a:spcPct val="120000"/>
              </a:lnSpc>
              <a:buFont typeface="Arial" panose="020B0604020202020204" pitchFamily="34" charset="0"/>
              <a:buChar char="•"/>
            </a:pPr>
            <a:r>
              <a:rPr lang="en-US" sz="1500" dirty="0" smtClean="0">
                <a:solidFill>
                  <a:prstClr val="black"/>
                </a:solidFill>
              </a:rPr>
              <a:t>Interactions (</a:t>
            </a:r>
            <a:r>
              <a:rPr lang="fr-BE" sz="1500" dirty="0" smtClean="0">
                <a:solidFill>
                  <a:prstClr val="black"/>
                </a:solidFill>
              </a:rPr>
              <a:t>médicaments</a:t>
            </a:r>
            <a:r>
              <a:rPr lang="en-US" sz="1500" dirty="0" smtClean="0">
                <a:solidFill>
                  <a:prstClr val="black"/>
                </a:solidFill>
              </a:rPr>
              <a:t> et aliments)</a:t>
            </a:r>
          </a:p>
        </p:txBody>
      </p:sp>
      <p:sp>
        <p:nvSpPr>
          <p:cNvPr id="32" name="ZoneTexte 31"/>
          <p:cNvSpPr txBox="1"/>
          <p:nvPr/>
        </p:nvSpPr>
        <p:spPr>
          <a:xfrm>
            <a:off x="3095625" y="1752966"/>
            <a:ext cx="1640004" cy="646986"/>
          </a:xfrm>
          <a:prstGeom prst="roundRect">
            <a:avLst/>
          </a:prstGeom>
          <a:solidFill>
            <a:schemeClr val="tx2">
              <a:lumMod val="75000"/>
            </a:schemeClr>
          </a:solidFill>
          <a:ln w="12700">
            <a:noFill/>
          </a:ln>
        </p:spPr>
        <p:txBody>
          <a:bodyPr wrap="square" lIns="0" rIns="0" rtlCol="0">
            <a:spAutoFit/>
          </a:bodyPr>
          <a:lstStyle/>
          <a:p>
            <a:pPr algn="ctr"/>
            <a:r>
              <a:rPr lang="fr-BE" sz="1600" dirty="0" smtClean="0">
                <a:solidFill>
                  <a:prstClr val="white"/>
                </a:solidFill>
              </a:rPr>
              <a:t>Antagonistes vitamine K</a:t>
            </a:r>
          </a:p>
        </p:txBody>
      </p:sp>
      <p:sp>
        <p:nvSpPr>
          <p:cNvPr id="33" name="ZoneTexte 32"/>
          <p:cNvSpPr txBox="1"/>
          <p:nvPr/>
        </p:nvSpPr>
        <p:spPr>
          <a:xfrm>
            <a:off x="3926070" y="4819029"/>
            <a:ext cx="1578080" cy="646986"/>
          </a:xfrm>
          <a:prstGeom prst="roundRect">
            <a:avLst/>
          </a:prstGeom>
          <a:solidFill>
            <a:schemeClr val="tx2">
              <a:lumMod val="75000"/>
            </a:schemeClr>
          </a:solidFill>
          <a:ln w="12700">
            <a:noFill/>
          </a:ln>
        </p:spPr>
        <p:txBody>
          <a:bodyPr wrap="square" lIns="0" rIns="0" rtlCol="0">
            <a:spAutoFit/>
          </a:bodyPr>
          <a:lstStyle/>
          <a:p>
            <a:pPr algn="ctr"/>
            <a:r>
              <a:rPr lang="fr-BE" sz="1600" dirty="0" smtClean="0">
                <a:solidFill>
                  <a:prstClr val="white"/>
                </a:solidFill>
              </a:rPr>
              <a:t>Anticoagulants oraux directs</a:t>
            </a:r>
          </a:p>
        </p:txBody>
      </p:sp>
      <p:pic>
        <p:nvPicPr>
          <p:cNvPr id="4" name="Image 3"/>
          <p:cNvPicPr>
            <a:picLocks noChangeAspect="1"/>
          </p:cNvPicPr>
          <p:nvPr/>
        </p:nvPicPr>
        <p:blipFill rotWithShape="1">
          <a:blip r:embed="rId3"/>
          <a:srcRect l="28619" t="50360" r="59190" b="39989"/>
          <a:stretch/>
        </p:blipFill>
        <p:spPr>
          <a:xfrm>
            <a:off x="478972" y="1601605"/>
            <a:ext cx="2229396" cy="992777"/>
          </a:xfrm>
          <a:prstGeom prst="rect">
            <a:avLst/>
          </a:prstGeom>
        </p:spPr>
      </p:pic>
      <p:pic>
        <p:nvPicPr>
          <p:cNvPr id="6" name="Image 5"/>
          <p:cNvPicPr>
            <a:picLocks noChangeAspect="1"/>
          </p:cNvPicPr>
          <p:nvPr/>
        </p:nvPicPr>
        <p:blipFill rotWithShape="1">
          <a:blip r:embed="rId4"/>
          <a:srcRect l="28524" t="50624" r="58048" b="36254"/>
          <a:stretch/>
        </p:blipFill>
        <p:spPr>
          <a:xfrm>
            <a:off x="6035376" y="4527444"/>
            <a:ext cx="2455817" cy="1349828"/>
          </a:xfrm>
          <a:prstGeom prst="rect">
            <a:avLst/>
          </a:prstGeom>
        </p:spPr>
      </p:pic>
      <p:sp>
        <p:nvSpPr>
          <p:cNvPr id="27" name="ZoneTexte 26"/>
          <p:cNvSpPr txBox="1"/>
          <p:nvPr/>
        </p:nvSpPr>
        <p:spPr>
          <a:xfrm>
            <a:off x="467544" y="238123"/>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Anticoagulation orale</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375249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4" grpId="0"/>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39552"/>
            <a:ext cx="7992888" cy="5472608"/>
          </a:xfrm>
        </p:spPr>
        <p:txBody>
          <a:bodyPr>
            <a:normAutofit/>
          </a:bodyPr>
          <a:lstStyle/>
          <a:p>
            <a:pPr marL="0" indent="0">
              <a:spcAft>
                <a:spcPts val="1200"/>
              </a:spcAft>
              <a:buNone/>
            </a:pPr>
            <a:r>
              <a:rPr lang="fr-BE" sz="2000" dirty="0">
                <a:solidFill>
                  <a:schemeClr val="tx2"/>
                </a:solidFill>
              </a:rPr>
              <a:t>Quid anticoagulation et antiagrégant plaquettaire</a:t>
            </a:r>
            <a:r>
              <a:rPr lang="fr-BE" sz="2000" dirty="0" smtClean="0">
                <a:solidFill>
                  <a:schemeClr val="tx2"/>
                </a:solidFill>
              </a:rPr>
              <a:t>?</a:t>
            </a:r>
            <a:endParaRPr lang="fr-BE" sz="2000" dirty="0"/>
          </a:p>
          <a:p>
            <a:pPr marL="0" indent="0">
              <a:buNone/>
            </a:pPr>
            <a:r>
              <a:rPr lang="fr-BE" sz="1800" dirty="0" smtClean="0"/>
              <a:t>Etude ORBIT-AF (cohorte): </a:t>
            </a:r>
            <a:r>
              <a:rPr lang="fr-BE" sz="1600" dirty="0" smtClean="0"/>
              <a:t>35% des patients sous ACO reçoivent de l’aspirine</a:t>
            </a:r>
          </a:p>
          <a:p>
            <a:pPr marL="800100" lvl="1" indent="-342900">
              <a:buFontTx/>
              <a:buChar char="-"/>
            </a:pPr>
            <a:endParaRPr lang="fr-BE" dirty="0" smtClean="0"/>
          </a:p>
          <a:p>
            <a:pPr marL="800100" lvl="1" indent="-342900">
              <a:buFontTx/>
              <a:buChar char="-"/>
            </a:pPr>
            <a:endParaRPr lang="fr-BE" dirty="0"/>
          </a:p>
          <a:p>
            <a:pPr marL="800100" lvl="1" indent="-342900">
              <a:buFontTx/>
              <a:buChar char="-"/>
            </a:pPr>
            <a:endParaRPr lang="fr-BE" dirty="0" smtClean="0"/>
          </a:p>
          <a:p>
            <a:pPr marL="457200" lvl="1" indent="0">
              <a:buNone/>
            </a:pPr>
            <a:endParaRPr lang="fr-BE" dirty="0"/>
          </a:p>
          <a:p>
            <a:pPr marL="0" lvl="1" indent="0">
              <a:buNone/>
            </a:pPr>
            <a:endParaRPr lang="fr-BE" sz="2400" dirty="0" smtClean="0"/>
          </a:p>
          <a:p>
            <a:pPr marL="0" lvl="1" indent="0">
              <a:buNone/>
            </a:pPr>
            <a:endParaRPr lang="fr-BE" sz="2000" dirty="0" smtClean="0"/>
          </a:p>
          <a:p>
            <a:pPr marL="0" lvl="1" indent="0">
              <a:buNone/>
            </a:pPr>
            <a:r>
              <a:rPr lang="fr-BE" sz="2000" dirty="0" smtClean="0"/>
              <a:t>Cohorte </a:t>
            </a:r>
            <a:r>
              <a:rPr lang="fr-BE" sz="2000" dirty="0"/>
              <a:t>danoise de 8700 patients, suivi 3 ans </a:t>
            </a:r>
          </a:p>
          <a:p>
            <a:pPr lvl="1" indent="0">
              <a:buNone/>
            </a:pPr>
            <a:endParaRPr lang="fr-BE" dirty="0"/>
          </a:p>
        </p:txBody>
      </p:sp>
      <p:sp>
        <p:nvSpPr>
          <p:cNvPr id="4" name="Espace réservé du numéro de diapositive 3"/>
          <p:cNvSpPr>
            <a:spLocks noGrp="1"/>
          </p:cNvSpPr>
          <p:nvPr>
            <p:ph type="sldNum" sz="quarter" idx="12"/>
          </p:nvPr>
        </p:nvSpPr>
        <p:spPr/>
        <p:txBody>
          <a:bodyPr/>
          <a:lstStyle/>
          <a:p>
            <a:fld id="{84854086-EDB3-4A32-9E14-6B1617A59526}" type="slidenum">
              <a:rPr lang="fr-BE" smtClean="0"/>
              <a:t>30</a:t>
            </a:fld>
            <a:endParaRPr lang="fr-BE"/>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132856"/>
            <a:ext cx="6912768" cy="253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445224"/>
            <a:ext cx="71342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5364088" y="5589240"/>
            <a:ext cx="23762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115616" y="5759992"/>
            <a:ext cx="66967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043608" y="5949280"/>
            <a:ext cx="1512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7584" y="2780928"/>
            <a:ext cx="6624736" cy="217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0" y="6612160"/>
            <a:ext cx="4855046" cy="230832"/>
          </a:xfrm>
          <a:prstGeom prst="rect">
            <a:avLst/>
          </a:prstGeom>
          <a:noFill/>
        </p:spPr>
        <p:txBody>
          <a:bodyPr wrap="square" rtlCol="0">
            <a:spAutoFit/>
          </a:bodyPr>
          <a:lstStyle/>
          <a:p>
            <a:r>
              <a:rPr lang="fr-BE" sz="900" dirty="0"/>
              <a:t>Circulation. 2013 </a:t>
            </a:r>
            <a:r>
              <a:rPr lang="fr-BE" sz="900" dirty="0" err="1"/>
              <a:t>Aug</a:t>
            </a:r>
            <a:r>
              <a:rPr lang="fr-BE" sz="900" dirty="0"/>
              <a:t> 13;128(7):</a:t>
            </a:r>
            <a:r>
              <a:rPr lang="fr-BE" sz="900" dirty="0" smtClean="0"/>
              <a:t>721-8,</a:t>
            </a:r>
            <a:endParaRPr lang="fr-BE" sz="900" dirty="0"/>
          </a:p>
        </p:txBody>
      </p:sp>
      <p:sp>
        <p:nvSpPr>
          <p:cNvPr id="14" name="ZoneTexte 13"/>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3055071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24744"/>
            <a:ext cx="8568952" cy="3312368"/>
          </a:xfrm>
        </p:spPr>
        <p:txBody>
          <a:bodyPr>
            <a:normAutofit/>
          </a:bodyPr>
          <a:lstStyle/>
          <a:p>
            <a:pPr marL="0" indent="0">
              <a:spcBef>
                <a:spcPts val="0"/>
              </a:spcBef>
              <a:spcAft>
                <a:spcPts val="1800"/>
              </a:spcAft>
              <a:buNone/>
            </a:pPr>
            <a:r>
              <a:rPr lang="fr-BE" sz="2000" dirty="0">
                <a:solidFill>
                  <a:schemeClr val="tx2"/>
                </a:solidFill>
              </a:rPr>
              <a:t>Quid anticoagulation et </a:t>
            </a:r>
            <a:r>
              <a:rPr lang="fr-BE" sz="2000" dirty="0" smtClean="0">
                <a:solidFill>
                  <a:schemeClr val="tx2"/>
                </a:solidFill>
              </a:rPr>
              <a:t>antiagrégant </a:t>
            </a:r>
            <a:r>
              <a:rPr lang="fr-BE" sz="2000" dirty="0">
                <a:solidFill>
                  <a:schemeClr val="tx2"/>
                </a:solidFill>
              </a:rPr>
              <a:t>plaquettaire?</a:t>
            </a:r>
          </a:p>
          <a:p>
            <a:pPr marL="742950" lvl="2" indent="-342900">
              <a:buFont typeface="Wingdings" pitchFamily="2" charset="2"/>
              <a:buChar char="§"/>
            </a:pPr>
            <a:r>
              <a:rPr lang="fr-BE" sz="1800" dirty="0" smtClean="0"/>
              <a:t>Aspirine </a:t>
            </a:r>
            <a:r>
              <a:rPr lang="fr-BE" sz="1800" dirty="0"/>
              <a:t>en </a:t>
            </a:r>
            <a:r>
              <a:rPr lang="fr-BE" sz="1800" b="1" dirty="0" smtClean="0">
                <a:solidFill>
                  <a:schemeClr val="accent1"/>
                </a:solidFill>
              </a:rPr>
              <a:t>prévention primaire </a:t>
            </a:r>
            <a:r>
              <a:rPr lang="fr-BE" sz="1400" dirty="0" smtClean="0">
                <a:sym typeface="Wingdings" pitchFamily="2" charset="2"/>
              </a:rPr>
              <a:t></a:t>
            </a:r>
            <a:r>
              <a:rPr lang="fr-BE" sz="1800" dirty="0" smtClean="0">
                <a:sym typeface="Wingdings" pitchFamily="2" charset="2"/>
              </a:rPr>
              <a:t> </a:t>
            </a:r>
            <a:r>
              <a:rPr lang="fr-BE" sz="1800" dirty="0">
                <a:sym typeface="Wingdings" pitchFamily="2" charset="2"/>
              </a:rPr>
              <a:t>stop à l’introduction d’un </a:t>
            </a:r>
            <a:r>
              <a:rPr lang="fr-BE" sz="1800" dirty="0" smtClean="0">
                <a:sym typeface="Wingdings" pitchFamily="2" charset="2"/>
              </a:rPr>
              <a:t>ACO</a:t>
            </a:r>
          </a:p>
          <a:p>
            <a:pPr marL="400050" lvl="2" indent="0">
              <a:buNone/>
            </a:pPr>
            <a:endParaRPr lang="fr-BE" sz="600" dirty="0">
              <a:sym typeface="Wingdings" pitchFamily="2" charset="2"/>
            </a:endParaRPr>
          </a:p>
          <a:p>
            <a:pPr marL="742950" lvl="2" indent="-342900">
              <a:spcAft>
                <a:spcPts val="600"/>
              </a:spcAft>
              <a:buFont typeface="Wingdings" pitchFamily="2" charset="2"/>
              <a:buChar char="§"/>
            </a:pPr>
            <a:r>
              <a:rPr lang="fr-BE" sz="1800" dirty="0" smtClean="0">
                <a:sym typeface="Wingdings" pitchFamily="2" charset="2"/>
              </a:rPr>
              <a:t>Aspirine pour une </a:t>
            </a:r>
            <a:r>
              <a:rPr lang="fr-BE" sz="1800" b="1" dirty="0" smtClean="0">
                <a:solidFill>
                  <a:schemeClr val="accent1"/>
                </a:solidFill>
                <a:sym typeface="Wingdings" pitchFamily="2" charset="2"/>
              </a:rPr>
              <a:t>artériopathie stable </a:t>
            </a:r>
            <a:r>
              <a:rPr lang="fr-BE" sz="1600" dirty="0" smtClean="0">
                <a:sym typeface="Wingdings" pitchFamily="2" charset="2"/>
              </a:rPr>
              <a:t>(pas d’événement aigu depuis &gt; 1 an)</a:t>
            </a:r>
          </a:p>
          <a:p>
            <a:pPr marL="400050" lvl="2" indent="0">
              <a:buNone/>
            </a:pPr>
            <a:r>
              <a:rPr lang="fr-BE" sz="1400" dirty="0">
                <a:sym typeface="Wingdings" pitchFamily="2" charset="2"/>
              </a:rPr>
              <a:t> </a:t>
            </a:r>
            <a:r>
              <a:rPr lang="fr-BE" sz="1400" dirty="0" smtClean="0">
                <a:sym typeface="Wingdings" pitchFamily="2" charset="2"/>
              </a:rPr>
              <a:t>       </a:t>
            </a:r>
            <a:r>
              <a:rPr lang="fr-BE" sz="1600" u="sng" dirty="0" smtClean="0">
                <a:sym typeface="Wingdings" pitchFamily="2" charset="2"/>
              </a:rPr>
              <a:t>ACO seul </a:t>
            </a:r>
            <a:r>
              <a:rPr lang="fr-BE" sz="1600" dirty="0" smtClean="0">
                <a:sym typeface="Wingdings" pitchFamily="2" charset="2"/>
              </a:rPr>
              <a:t>recommandé dans les guidelines</a:t>
            </a:r>
          </a:p>
          <a:p>
            <a:pPr marL="400050" lvl="2" indent="0">
              <a:spcAft>
                <a:spcPts val="600"/>
              </a:spcAft>
              <a:buNone/>
            </a:pPr>
            <a:r>
              <a:rPr lang="fr-BE" sz="1400" dirty="0" smtClean="0">
                <a:sym typeface="Wingdings" pitchFamily="2" charset="2"/>
              </a:rPr>
              <a:t>             (sauf patients à risque très élevé d’événements coronariens)</a:t>
            </a:r>
            <a:endParaRPr lang="fr-BE" sz="1400" dirty="0">
              <a:sym typeface="Wingdings" pitchFamily="2" charset="2"/>
            </a:endParaRPr>
          </a:p>
          <a:p>
            <a:pPr marL="400050" lvl="2" indent="0">
              <a:buNone/>
            </a:pPr>
            <a:r>
              <a:rPr lang="fr-BE" sz="1600" dirty="0">
                <a:sym typeface="Wingdings" pitchFamily="2" charset="2"/>
              </a:rPr>
              <a:t> </a:t>
            </a:r>
            <a:r>
              <a:rPr lang="fr-BE" sz="1600" dirty="0" smtClean="0">
                <a:sym typeface="Wingdings" pitchFamily="2" charset="2"/>
              </a:rPr>
              <a:t>     </a:t>
            </a:r>
            <a:r>
              <a:rPr lang="fr-BE" sz="1400" dirty="0" smtClean="0">
                <a:sym typeface="Wingdings" pitchFamily="2" charset="2"/>
              </a:rPr>
              <a:t></a:t>
            </a:r>
            <a:r>
              <a:rPr lang="fr-BE" sz="1600" dirty="0" smtClean="0">
                <a:sym typeface="Wingdings" pitchFamily="2" charset="2"/>
              </a:rPr>
              <a:t> Discussion multidisciplinaire !</a:t>
            </a:r>
          </a:p>
        </p:txBody>
      </p:sp>
      <p:sp>
        <p:nvSpPr>
          <p:cNvPr id="4" name="Espace réservé du numéro de diapositive 3"/>
          <p:cNvSpPr>
            <a:spLocks noGrp="1"/>
          </p:cNvSpPr>
          <p:nvPr>
            <p:ph type="sldNum" sz="quarter" idx="12"/>
          </p:nvPr>
        </p:nvSpPr>
        <p:spPr/>
        <p:txBody>
          <a:bodyPr/>
          <a:lstStyle/>
          <a:p>
            <a:fld id="{84854086-EDB3-4A32-9E14-6B1617A59526}" type="slidenum">
              <a:rPr lang="fr-BE" smtClean="0"/>
              <a:t>31</a:t>
            </a:fld>
            <a:endParaRPr lang="fr-BE"/>
          </a:p>
        </p:txBody>
      </p:sp>
      <p:sp>
        <p:nvSpPr>
          <p:cNvPr id="5" name="ZoneTexte 4"/>
          <p:cNvSpPr txBox="1"/>
          <p:nvPr/>
        </p:nvSpPr>
        <p:spPr>
          <a:xfrm>
            <a:off x="31237" y="6525344"/>
            <a:ext cx="4499992" cy="246221"/>
          </a:xfrm>
          <a:prstGeom prst="rect">
            <a:avLst/>
          </a:prstGeom>
          <a:noFill/>
        </p:spPr>
        <p:txBody>
          <a:bodyPr wrap="square" rtlCol="0">
            <a:spAutoFit/>
          </a:bodyPr>
          <a:lstStyle/>
          <a:p>
            <a:r>
              <a:rPr lang="en-US" sz="1000" dirty="0"/>
              <a:t>European Heart Journal (2014) 35, </a:t>
            </a:r>
            <a:r>
              <a:rPr lang="en-US" sz="1000" dirty="0" smtClean="0"/>
              <a:t>3155–3179; </a:t>
            </a:r>
            <a:r>
              <a:rPr lang="en-US" sz="1000" dirty="0"/>
              <a:t>Rev Med Suisse 2015; 11: 2115-23</a:t>
            </a:r>
            <a:r>
              <a:rPr lang="en-US" sz="1000" dirty="0" smtClean="0"/>
              <a:t> </a:t>
            </a:r>
            <a:endParaRPr lang="fr-BE" sz="1000" dirty="0"/>
          </a:p>
        </p:txBody>
      </p:sp>
      <p:sp>
        <p:nvSpPr>
          <p:cNvPr id="8" name="Rectangle 7"/>
          <p:cNvSpPr/>
          <p:nvPr/>
        </p:nvSpPr>
        <p:spPr>
          <a:xfrm>
            <a:off x="4718705" y="7564415"/>
            <a:ext cx="2180405" cy="246221"/>
          </a:xfrm>
          <a:prstGeom prst="rect">
            <a:avLst/>
          </a:prstGeom>
        </p:spPr>
        <p:txBody>
          <a:bodyPr wrap="none">
            <a:spAutoFit/>
          </a:bodyPr>
          <a:lstStyle/>
          <a:p>
            <a:r>
              <a:rPr lang="fr-BE" sz="1000" dirty="0" err="1"/>
              <a:t>Rev</a:t>
            </a:r>
            <a:r>
              <a:rPr lang="fr-BE" sz="1000" dirty="0"/>
              <a:t> Med Suisse 2015 ; 11 : 1904-8</a:t>
            </a:r>
          </a:p>
        </p:txBody>
      </p:sp>
      <p:sp>
        <p:nvSpPr>
          <p:cNvPr id="11" name="ZoneTexte 10"/>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pic>
        <p:nvPicPr>
          <p:cNvPr id="6" name="Image 5"/>
          <p:cNvPicPr>
            <a:picLocks noChangeAspect="1"/>
          </p:cNvPicPr>
          <p:nvPr/>
        </p:nvPicPr>
        <p:blipFill rotWithShape="1">
          <a:blip r:embed="rId3"/>
          <a:srcRect l="47011" t="56839" r="32184" b="33718"/>
          <a:stretch/>
        </p:blipFill>
        <p:spPr>
          <a:xfrm>
            <a:off x="4271360" y="4985034"/>
            <a:ext cx="4032447" cy="1029552"/>
          </a:xfrm>
          <a:prstGeom prst="rect">
            <a:avLst/>
          </a:prstGeom>
        </p:spPr>
      </p:pic>
      <p:pic>
        <p:nvPicPr>
          <p:cNvPr id="7" name="Image 6"/>
          <p:cNvPicPr>
            <a:picLocks noChangeAspect="1"/>
          </p:cNvPicPr>
          <p:nvPr/>
        </p:nvPicPr>
        <p:blipFill rotWithShape="1">
          <a:blip r:embed="rId4"/>
          <a:srcRect l="24943" t="23793" r="36782" b="57407"/>
          <a:stretch/>
        </p:blipFill>
        <p:spPr>
          <a:xfrm>
            <a:off x="467544" y="3967900"/>
            <a:ext cx="3384376" cy="935023"/>
          </a:xfrm>
          <a:prstGeom prst="rect">
            <a:avLst/>
          </a:prstGeom>
        </p:spPr>
      </p:pic>
      <p:pic>
        <p:nvPicPr>
          <p:cNvPr id="12" name="Image 11"/>
          <p:cNvPicPr>
            <a:picLocks noChangeAspect="1"/>
          </p:cNvPicPr>
          <p:nvPr/>
        </p:nvPicPr>
        <p:blipFill rotWithShape="1">
          <a:blip r:embed="rId3"/>
          <a:srcRect l="47011" t="50562" r="32184" b="43169"/>
          <a:stretch/>
        </p:blipFill>
        <p:spPr>
          <a:xfrm>
            <a:off x="4283968" y="4095348"/>
            <a:ext cx="4032447" cy="683528"/>
          </a:xfrm>
          <a:prstGeom prst="rect">
            <a:avLst/>
          </a:prstGeom>
        </p:spPr>
      </p:pic>
    </p:spTree>
    <p:extLst>
      <p:ext uri="{BB962C8B-B14F-4D97-AF65-F5344CB8AC3E}">
        <p14:creationId xmlns:p14="http://schemas.microsoft.com/office/powerpoint/2010/main" val="2073660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08912" cy="4772744"/>
          </a:xfrm>
        </p:spPr>
        <p:txBody>
          <a:bodyPr>
            <a:normAutofit/>
          </a:bodyPr>
          <a:lstStyle/>
          <a:p>
            <a:pPr marL="0" indent="0">
              <a:buNone/>
            </a:pPr>
            <a:r>
              <a:rPr lang="fr-BE" sz="2000" dirty="0">
                <a:solidFill>
                  <a:schemeClr val="tx2"/>
                </a:solidFill>
              </a:rPr>
              <a:t>Quid anticoagulation et </a:t>
            </a:r>
            <a:r>
              <a:rPr lang="fr-BE" sz="2000" dirty="0" smtClean="0">
                <a:solidFill>
                  <a:schemeClr val="tx2"/>
                </a:solidFill>
              </a:rPr>
              <a:t>antiagrégant </a:t>
            </a:r>
            <a:r>
              <a:rPr lang="fr-BE" sz="2000" dirty="0">
                <a:solidFill>
                  <a:schemeClr val="tx2"/>
                </a:solidFill>
              </a:rPr>
              <a:t>plaquettaire</a:t>
            </a:r>
            <a:r>
              <a:rPr lang="fr-BE" sz="2000" dirty="0" smtClean="0">
                <a:solidFill>
                  <a:schemeClr val="tx2"/>
                </a:solidFill>
              </a:rPr>
              <a:t>?</a:t>
            </a:r>
          </a:p>
          <a:p>
            <a:pPr marL="0" indent="0">
              <a:buNone/>
            </a:pPr>
            <a:endParaRPr lang="fr-BE" sz="800" u="sng" dirty="0"/>
          </a:p>
          <a:p>
            <a:pPr marL="0" indent="0">
              <a:buNone/>
            </a:pPr>
            <a:r>
              <a:rPr lang="fr-BE" sz="1800" u="sng" dirty="0" smtClean="0"/>
              <a:t>SCA et intervention coronarienne percutanée</a:t>
            </a:r>
            <a:endParaRPr lang="fr-BE" sz="1800" u="sng" dirty="0"/>
          </a:p>
        </p:txBody>
      </p:sp>
      <p:sp>
        <p:nvSpPr>
          <p:cNvPr id="4" name="Espace réservé du numéro de diapositive 3"/>
          <p:cNvSpPr>
            <a:spLocks noGrp="1"/>
          </p:cNvSpPr>
          <p:nvPr>
            <p:ph type="sldNum" sz="quarter" idx="12"/>
          </p:nvPr>
        </p:nvSpPr>
        <p:spPr/>
        <p:txBody>
          <a:bodyPr/>
          <a:lstStyle/>
          <a:p>
            <a:fld id="{84854086-EDB3-4A32-9E14-6B1617A59526}" type="slidenum">
              <a:rPr lang="fr-BE" smtClean="0"/>
              <a:t>32</a:t>
            </a:fld>
            <a:endParaRPr lang="fr-BE"/>
          </a:p>
        </p:txBody>
      </p:sp>
      <p:sp>
        <p:nvSpPr>
          <p:cNvPr id="5" name="ZoneTexte 4"/>
          <p:cNvSpPr txBox="1"/>
          <p:nvPr/>
        </p:nvSpPr>
        <p:spPr>
          <a:xfrm>
            <a:off x="29189" y="6525344"/>
            <a:ext cx="3131840" cy="246221"/>
          </a:xfrm>
          <a:prstGeom prst="rect">
            <a:avLst/>
          </a:prstGeom>
          <a:noFill/>
        </p:spPr>
        <p:txBody>
          <a:bodyPr wrap="square" rtlCol="0">
            <a:spAutoFit/>
          </a:bodyPr>
          <a:lstStyle/>
          <a:p>
            <a:r>
              <a:rPr lang="en-US" sz="1000" dirty="0" smtClean="0"/>
              <a:t>ESC guidelines - </a:t>
            </a:r>
            <a:r>
              <a:rPr lang="en-US" sz="1000" dirty="0" err="1" smtClean="0"/>
              <a:t>Europace</a:t>
            </a:r>
            <a:r>
              <a:rPr lang="en-US" sz="1000" dirty="0" smtClean="0"/>
              <a:t> </a:t>
            </a:r>
            <a:r>
              <a:rPr lang="en-US" sz="1000" dirty="0"/>
              <a:t>2016; 18: 1609-78</a:t>
            </a:r>
            <a:r>
              <a:rPr lang="en-US" sz="1000" dirty="0" smtClean="0"/>
              <a:t>.</a:t>
            </a:r>
            <a:endParaRPr lang="en-US" sz="1000" dirty="0"/>
          </a:p>
        </p:txBody>
      </p:sp>
      <p:sp>
        <p:nvSpPr>
          <p:cNvPr id="8" name="Rectangle 7"/>
          <p:cNvSpPr/>
          <p:nvPr/>
        </p:nvSpPr>
        <p:spPr>
          <a:xfrm>
            <a:off x="481304" y="2024720"/>
            <a:ext cx="8064896" cy="1288943"/>
          </a:xfrm>
          <a:prstGeom prst="rect">
            <a:avLst/>
          </a:prstGeom>
        </p:spPr>
        <p:txBody>
          <a:bodyPr wrap="square">
            <a:spAutoFit/>
          </a:bodyPr>
          <a:lstStyle/>
          <a:p>
            <a:pPr>
              <a:lnSpc>
                <a:spcPct val="120000"/>
              </a:lnSpc>
            </a:pPr>
            <a:r>
              <a:rPr lang="fr-BE" sz="1600" dirty="0"/>
              <a:t>T</a:t>
            </a:r>
            <a:r>
              <a:rPr lang="fr-BE" sz="1600" dirty="0" smtClean="0"/>
              <a:t>riple thérapie </a:t>
            </a:r>
            <a:r>
              <a:rPr lang="fr-BE" sz="1600" dirty="0"/>
              <a:t>la plus courte </a:t>
            </a:r>
            <a:r>
              <a:rPr lang="fr-BE" sz="1600" dirty="0" smtClean="0"/>
              <a:t>possible (1 mois ICP, 6 mois SCA) </a:t>
            </a:r>
            <a:r>
              <a:rPr lang="fr-BE" sz="1400" dirty="0" smtClean="0">
                <a:sym typeface="Wingdings" pitchFamily="2" charset="2"/>
              </a:rPr>
              <a:t></a:t>
            </a:r>
            <a:r>
              <a:rPr lang="fr-BE" sz="1600" dirty="0" smtClean="0">
                <a:sym typeface="Wingdings" pitchFamily="2" charset="2"/>
              </a:rPr>
              <a:t> à individualiser</a:t>
            </a:r>
            <a:r>
              <a:rPr lang="fr-BE" sz="1600" dirty="0" smtClean="0"/>
              <a:t> </a:t>
            </a:r>
          </a:p>
          <a:p>
            <a:pPr>
              <a:lnSpc>
                <a:spcPct val="120000"/>
              </a:lnSpc>
            </a:pPr>
            <a:r>
              <a:rPr lang="fr-BE" sz="1600" dirty="0" smtClean="0"/>
              <a:t>Puis </a:t>
            </a:r>
            <a:r>
              <a:rPr lang="fr-BE" sz="1600" dirty="0"/>
              <a:t>ACO + </a:t>
            </a:r>
            <a:r>
              <a:rPr lang="fr-BE" sz="1600" dirty="0" err="1"/>
              <a:t>clopidogrel</a:t>
            </a:r>
            <a:r>
              <a:rPr lang="fr-BE" sz="1600" dirty="0"/>
              <a:t> </a:t>
            </a:r>
            <a:r>
              <a:rPr lang="fr-BE" sz="1600" dirty="0" smtClean="0"/>
              <a:t>ou aspirine jusqu’à 12 mois</a:t>
            </a:r>
          </a:p>
          <a:p>
            <a:pPr>
              <a:lnSpc>
                <a:spcPct val="120000"/>
              </a:lnSpc>
            </a:pPr>
            <a:r>
              <a:rPr lang="fr-BE" sz="1600" dirty="0" smtClean="0"/>
              <a:t>Puis ACO seul après 1 an</a:t>
            </a:r>
            <a:endParaRPr lang="fr-BE" sz="1600" dirty="0"/>
          </a:p>
          <a:p>
            <a:pPr>
              <a:lnSpc>
                <a:spcPct val="120000"/>
              </a:lnSpc>
            </a:pPr>
            <a:endParaRPr lang="en-US" dirty="0"/>
          </a:p>
        </p:txBody>
      </p:sp>
      <p:sp>
        <p:nvSpPr>
          <p:cNvPr id="11" name="ZoneTexte 10"/>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pic>
        <p:nvPicPr>
          <p:cNvPr id="2" name="Image 1"/>
          <p:cNvPicPr>
            <a:picLocks noChangeAspect="1"/>
          </p:cNvPicPr>
          <p:nvPr/>
        </p:nvPicPr>
        <p:blipFill rotWithShape="1">
          <a:blip r:embed="rId3"/>
          <a:srcRect l="33953" t="32739" r="37791" b="31292"/>
          <a:stretch/>
        </p:blipFill>
        <p:spPr>
          <a:xfrm>
            <a:off x="4716016" y="3356992"/>
            <a:ext cx="3816424" cy="2732749"/>
          </a:xfrm>
          <a:prstGeom prst="rect">
            <a:avLst/>
          </a:prstGeom>
        </p:spPr>
      </p:pic>
      <p:pic>
        <p:nvPicPr>
          <p:cNvPr id="7" name="Image 6"/>
          <p:cNvPicPr>
            <a:picLocks noChangeAspect="1"/>
          </p:cNvPicPr>
          <p:nvPr/>
        </p:nvPicPr>
        <p:blipFill rotWithShape="1">
          <a:blip r:embed="rId4"/>
          <a:srcRect l="34186" t="47209" r="37442" b="17442"/>
          <a:stretch/>
        </p:blipFill>
        <p:spPr>
          <a:xfrm>
            <a:off x="539552" y="3356992"/>
            <a:ext cx="3888432" cy="2725090"/>
          </a:xfrm>
          <a:prstGeom prst="rect">
            <a:avLst/>
          </a:prstGeom>
        </p:spPr>
      </p:pic>
    </p:spTree>
    <p:extLst>
      <p:ext uri="{BB962C8B-B14F-4D97-AF65-F5344CB8AC3E}">
        <p14:creationId xmlns:p14="http://schemas.microsoft.com/office/powerpoint/2010/main" val="775882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33</a:t>
            </a:fld>
            <a:endParaRPr lang="fr-BE"/>
          </a:p>
        </p:txBody>
      </p:sp>
      <p:pic>
        <p:nvPicPr>
          <p:cNvPr id="5" name="Image 4"/>
          <p:cNvPicPr>
            <a:picLocks noChangeAspect="1"/>
          </p:cNvPicPr>
          <p:nvPr/>
        </p:nvPicPr>
        <p:blipFill rotWithShape="1">
          <a:blip r:embed="rId2"/>
          <a:srcRect l="30381" t="38698" r="28762" b="22022"/>
          <a:stretch/>
        </p:blipFill>
        <p:spPr>
          <a:xfrm>
            <a:off x="1331640" y="3068960"/>
            <a:ext cx="6048672" cy="3271075"/>
          </a:xfrm>
          <a:prstGeom prst="rect">
            <a:avLst/>
          </a:prstGeom>
        </p:spPr>
      </p:pic>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sp>
        <p:nvSpPr>
          <p:cNvPr id="7" name="Rectangle 6"/>
          <p:cNvSpPr/>
          <p:nvPr/>
        </p:nvSpPr>
        <p:spPr>
          <a:xfrm>
            <a:off x="539552" y="1052736"/>
            <a:ext cx="7992888" cy="400110"/>
          </a:xfrm>
          <a:prstGeom prst="rect">
            <a:avLst/>
          </a:prstGeom>
        </p:spPr>
        <p:txBody>
          <a:bodyPr wrap="square">
            <a:spAutoFit/>
          </a:bodyPr>
          <a:lstStyle/>
          <a:p>
            <a:r>
              <a:rPr lang="fr-BE" sz="2000" dirty="0">
                <a:solidFill>
                  <a:schemeClr val="tx2"/>
                </a:solidFill>
              </a:rPr>
              <a:t>Quid anticoagulation et antiagrégant plaquettaire?</a:t>
            </a:r>
          </a:p>
        </p:txBody>
      </p:sp>
      <p:sp>
        <p:nvSpPr>
          <p:cNvPr id="8" name="ZoneTexte 7"/>
          <p:cNvSpPr txBox="1"/>
          <p:nvPr/>
        </p:nvSpPr>
        <p:spPr>
          <a:xfrm>
            <a:off x="539552" y="6453336"/>
            <a:ext cx="6912768" cy="307777"/>
          </a:xfrm>
          <a:prstGeom prst="rect">
            <a:avLst/>
          </a:prstGeom>
          <a:noFill/>
        </p:spPr>
        <p:txBody>
          <a:bodyPr wrap="square" rtlCol="0">
            <a:spAutoFit/>
          </a:bodyPr>
          <a:lstStyle/>
          <a:p>
            <a:r>
              <a:rPr lang="fr-BE" sz="1400" dirty="0" smtClean="0"/>
              <a:t>Etudes AUGUSTUS (apixaban) et ENTRUST-AF PCI (</a:t>
            </a:r>
            <a:r>
              <a:rPr lang="fr-BE" sz="1400" dirty="0" err="1" smtClean="0"/>
              <a:t>edoxaban</a:t>
            </a:r>
            <a:r>
              <a:rPr lang="fr-BE" sz="1400" dirty="0" smtClean="0"/>
              <a:t>) en cours </a:t>
            </a:r>
            <a:endParaRPr lang="en-US" sz="1400" dirty="0"/>
          </a:p>
        </p:txBody>
      </p:sp>
      <p:sp>
        <p:nvSpPr>
          <p:cNvPr id="9" name="Rectangle 8"/>
          <p:cNvSpPr/>
          <p:nvPr/>
        </p:nvSpPr>
        <p:spPr>
          <a:xfrm>
            <a:off x="568254" y="1555051"/>
            <a:ext cx="6812058" cy="369332"/>
          </a:xfrm>
          <a:prstGeom prst="rect">
            <a:avLst/>
          </a:prstGeom>
        </p:spPr>
        <p:txBody>
          <a:bodyPr wrap="none">
            <a:spAutoFit/>
          </a:bodyPr>
          <a:lstStyle/>
          <a:p>
            <a:r>
              <a:rPr lang="fr-BE" u="sng" dirty="0" smtClean="0"/>
              <a:t>Vers une bithérapie ACO + antiplaquettaire plus précoce après SCA/ICP</a:t>
            </a:r>
            <a:endParaRPr lang="fr-BE" u="sng" dirty="0"/>
          </a:p>
        </p:txBody>
      </p:sp>
      <p:sp>
        <p:nvSpPr>
          <p:cNvPr id="10" name="ZoneTexte 9"/>
          <p:cNvSpPr txBox="1"/>
          <p:nvPr/>
        </p:nvSpPr>
        <p:spPr>
          <a:xfrm>
            <a:off x="7092280" y="2060848"/>
            <a:ext cx="1656184" cy="338554"/>
          </a:xfrm>
          <a:prstGeom prst="rect">
            <a:avLst/>
          </a:prstGeom>
          <a:noFill/>
        </p:spPr>
        <p:txBody>
          <a:bodyPr wrap="square" rtlCol="0">
            <a:spAutoFit/>
          </a:bodyPr>
          <a:lstStyle/>
          <a:p>
            <a:r>
              <a:rPr lang="fr-BE" sz="1600" dirty="0" smtClean="0"/>
              <a:t>&lt;&gt; </a:t>
            </a:r>
            <a:r>
              <a:rPr lang="fr-BE" sz="1600" u="sng" dirty="0" smtClean="0"/>
              <a:t>Triple thérapie</a:t>
            </a:r>
            <a:endParaRPr lang="en-US" sz="1600" u="sng" dirty="0"/>
          </a:p>
        </p:txBody>
      </p:sp>
      <p:sp>
        <p:nvSpPr>
          <p:cNvPr id="11" name="ZoneTexte 10"/>
          <p:cNvSpPr txBox="1"/>
          <p:nvPr/>
        </p:nvSpPr>
        <p:spPr>
          <a:xfrm>
            <a:off x="611560" y="1988840"/>
            <a:ext cx="7128792" cy="830997"/>
          </a:xfrm>
          <a:prstGeom prst="rect">
            <a:avLst/>
          </a:prstGeom>
          <a:noFill/>
        </p:spPr>
        <p:txBody>
          <a:bodyPr wrap="square" rtlCol="0">
            <a:spAutoFit/>
          </a:bodyPr>
          <a:lstStyle/>
          <a:p>
            <a:r>
              <a:rPr lang="fr-BE" sz="1600" dirty="0" smtClean="0"/>
              <a:t>WOEST		AVK + </a:t>
            </a:r>
            <a:r>
              <a:rPr lang="fr-BE" sz="1600" dirty="0" err="1" smtClean="0"/>
              <a:t>clopidogrel</a:t>
            </a:r>
            <a:endParaRPr lang="fr-BE" sz="1600" dirty="0" smtClean="0"/>
          </a:p>
          <a:p>
            <a:r>
              <a:rPr lang="fr-BE" sz="1600" dirty="0" smtClean="0"/>
              <a:t>PIONEER AF-PCI 	</a:t>
            </a:r>
            <a:r>
              <a:rPr lang="fr-BE" sz="1600" dirty="0" err="1" smtClean="0"/>
              <a:t>Rivaroxaban</a:t>
            </a:r>
            <a:r>
              <a:rPr lang="fr-BE" sz="1600" dirty="0" smtClean="0"/>
              <a:t> 15mg 1x/jour + inhibiteur P</a:t>
            </a:r>
            <a:r>
              <a:rPr lang="fr-BE" sz="1600" baseline="-25000" dirty="0" smtClean="0"/>
              <a:t>2</a:t>
            </a:r>
            <a:r>
              <a:rPr lang="fr-BE" sz="1600" dirty="0" smtClean="0"/>
              <a:t>Y</a:t>
            </a:r>
            <a:r>
              <a:rPr lang="fr-BE" sz="1600" baseline="-25000" dirty="0" smtClean="0"/>
              <a:t>12</a:t>
            </a:r>
          </a:p>
          <a:p>
            <a:r>
              <a:rPr lang="fr-BE" sz="1600" dirty="0" smtClean="0"/>
              <a:t>RE-DUAL PCI	</a:t>
            </a:r>
            <a:r>
              <a:rPr lang="fr-BE" sz="1600" dirty="0" err="1" smtClean="0"/>
              <a:t>Dabigatran</a:t>
            </a:r>
            <a:r>
              <a:rPr lang="fr-BE" sz="1600" dirty="0" smtClean="0"/>
              <a:t> 150/110mg 2x/jour + </a:t>
            </a:r>
            <a:r>
              <a:rPr lang="fr-BE" sz="1600" dirty="0" err="1" smtClean="0"/>
              <a:t>clopidogrel</a:t>
            </a:r>
            <a:r>
              <a:rPr lang="fr-BE" sz="1600" dirty="0" smtClean="0"/>
              <a:t> ou </a:t>
            </a:r>
            <a:r>
              <a:rPr lang="fr-BE" sz="1600" dirty="0" err="1" smtClean="0"/>
              <a:t>ticagrelor</a:t>
            </a:r>
            <a:endParaRPr lang="en-US" sz="1600" dirty="0"/>
          </a:p>
        </p:txBody>
      </p:sp>
    </p:spTree>
    <p:extLst>
      <p:ext uri="{BB962C8B-B14F-4D97-AF65-F5344CB8AC3E}">
        <p14:creationId xmlns:p14="http://schemas.microsoft.com/office/powerpoint/2010/main" val="3170132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824" y="1313384"/>
            <a:ext cx="8229600" cy="4851920"/>
          </a:xfrm>
        </p:spPr>
        <p:txBody>
          <a:bodyPr>
            <a:noAutofit/>
          </a:bodyPr>
          <a:lstStyle/>
          <a:p>
            <a:pPr marL="342900" lvl="1" indent="-342900">
              <a:lnSpc>
                <a:spcPct val="150000"/>
              </a:lnSpc>
            </a:pPr>
            <a:r>
              <a:rPr lang="fr-BE" sz="1800" dirty="0" smtClean="0"/>
              <a:t>Quel </a:t>
            </a:r>
            <a:r>
              <a:rPr lang="fr-BE" sz="1800" dirty="0"/>
              <a:t>antidote pourrait être utilisé dans ce cas? </a:t>
            </a:r>
            <a:endParaRPr lang="fr-BE" sz="1800" dirty="0" smtClean="0"/>
          </a:p>
          <a:p>
            <a:pPr marL="1188000" lvl="1" indent="-457200">
              <a:lnSpc>
                <a:spcPct val="114000"/>
              </a:lnSpc>
              <a:buFont typeface="+mj-lt"/>
              <a:buAutoNum type="arabicPeriod"/>
            </a:pPr>
            <a:r>
              <a:rPr lang="fr-BE" sz="1600" dirty="0" smtClean="0"/>
              <a:t>Vitamine K</a:t>
            </a:r>
          </a:p>
          <a:p>
            <a:pPr marL="1188000" lvl="1" indent="-457200">
              <a:lnSpc>
                <a:spcPct val="114000"/>
              </a:lnSpc>
              <a:buFont typeface="+mj-lt"/>
              <a:buAutoNum type="arabicPeriod"/>
            </a:pPr>
            <a:r>
              <a:rPr lang="fr-BE" sz="1600" dirty="0" smtClean="0"/>
              <a:t>Un antidote n’est pas utile pour cette patiente.</a:t>
            </a:r>
          </a:p>
          <a:p>
            <a:pPr marL="1188000" lvl="1" indent="-457200">
              <a:lnSpc>
                <a:spcPct val="114000"/>
              </a:lnSpc>
              <a:buFont typeface="+mj-lt"/>
              <a:buAutoNum type="arabicPeriod"/>
            </a:pPr>
            <a:r>
              <a:rPr lang="fr-BE" sz="1600" dirty="0" smtClean="0"/>
              <a:t>Protamine</a:t>
            </a:r>
            <a:endParaRPr lang="fr-BE" sz="1600" dirty="0"/>
          </a:p>
          <a:p>
            <a:pPr marL="1188000" lvl="1" indent="-457200">
              <a:lnSpc>
                <a:spcPct val="114000"/>
              </a:lnSpc>
              <a:spcAft>
                <a:spcPts val="600"/>
              </a:spcAft>
              <a:buFont typeface="+mj-lt"/>
              <a:buAutoNum type="arabicPeriod"/>
            </a:pPr>
            <a:r>
              <a:rPr lang="fr-BE" sz="1600" dirty="0" smtClean="0"/>
              <a:t>Un </a:t>
            </a:r>
            <a:r>
              <a:rPr lang="fr-BE" sz="1600" dirty="0"/>
              <a:t>antidote spécifique du </a:t>
            </a:r>
            <a:r>
              <a:rPr lang="fr-BE" sz="1600" dirty="0" err="1"/>
              <a:t>rivaroxaban</a:t>
            </a:r>
            <a:endParaRPr lang="fr-BE" sz="1600" dirty="0"/>
          </a:p>
          <a:p>
            <a:pPr marL="342900" lvl="1" indent="-342900">
              <a:lnSpc>
                <a:spcPct val="150000"/>
              </a:lnSpc>
              <a:spcAft>
                <a:spcPts val="600"/>
              </a:spcAft>
            </a:pPr>
            <a:r>
              <a:rPr lang="fr-BE" sz="1800" dirty="0"/>
              <a:t>Quels sont les facteurs de risque de saignement chez Jeanne</a:t>
            </a:r>
            <a:r>
              <a:rPr lang="fr-BE" sz="1800" dirty="0" smtClean="0"/>
              <a:t>?</a:t>
            </a:r>
          </a:p>
          <a:p>
            <a:pPr marL="342900" lvl="1" indent="-342900">
              <a:lnSpc>
                <a:spcPct val="150000"/>
              </a:lnSpc>
              <a:spcAft>
                <a:spcPts val="600"/>
              </a:spcAft>
            </a:pPr>
            <a:r>
              <a:rPr lang="fr-BE" sz="1800" dirty="0" smtClean="0"/>
              <a:t>Quelle </a:t>
            </a:r>
            <a:r>
              <a:rPr lang="fr-BE" sz="1800" dirty="0"/>
              <a:t>est la meilleure </a:t>
            </a:r>
            <a:r>
              <a:rPr lang="fr-BE" sz="1800" dirty="0" smtClean="0"/>
              <a:t>option thérapeutique pour </a:t>
            </a:r>
            <a:r>
              <a:rPr lang="fr-BE" sz="1800" dirty="0"/>
              <a:t>cette patiente</a:t>
            </a:r>
            <a:r>
              <a:rPr lang="fr-BE" sz="1800" dirty="0" smtClean="0"/>
              <a:t>? </a:t>
            </a:r>
          </a:p>
          <a:p>
            <a:pPr marL="1188000" lvl="2" indent="-457200">
              <a:buFont typeface="+mj-lt"/>
              <a:buAutoNum type="arabicPeriod"/>
            </a:pPr>
            <a:r>
              <a:rPr lang="fr-BE" sz="1600" dirty="0" err="1" smtClean="0"/>
              <a:t>Xarelto</a:t>
            </a:r>
            <a:r>
              <a:rPr lang="fr-BE" sz="1500" dirty="0" smtClean="0"/>
              <a:t> </a:t>
            </a:r>
            <a:r>
              <a:rPr lang="fr-BE" sz="1600" dirty="0" smtClean="0"/>
              <a:t>15mg 1x/j </a:t>
            </a:r>
          </a:p>
          <a:p>
            <a:pPr marL="1188000" lvl="2" indent="-457200">
              <a:buFont typeface="+mj-lt"/>
              <a:buAutoNum type="arabicPeriod"/>
            </a:pPr>
            <a:r>
              <a:rPr lang="fr-BE" sz="1600" dirty="0" smtClean="0"/>
              <a:t>Un autre AOD</a:t>
            </a:r>
          </a:p>
          <a:p>
            <a:pPr marL="1188000" lvl="2" indent="-457200">
              <a:buFont typeface="+mj-lt"/>
              <a:buAutoNum type="arabicPeriod"/>
            </a:pPr>
            <a:r>
              <a:rPr lang="fr-BE" sz="1600" dirty="0" smtClean="0"/>
              <a:t>HBPM</a:t>
            </a:r>
            <a:endParaRPr lang="fr-BE" sz="1600" dirty="0"/>
          </a:p>
          <a:p>
            <a:pPr marL="1188000" lvl="2" indent="-457200">
              <a:buFont typeface="+mj-lt"/>
              <a:buAutoNum type="arabicPeriod"/>
            </a:pPr>
            <a:r>
              <a:rPr lang="fr-BE" sz="1600" dirty="0" smtClean="0"/>
              <a:t>AVK</a:t>
            </a:r>
            <a:endParaRPr lang="fr-BE" sz="1600" dirty="0"/>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1866096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60748"/>
            <a:ext cx="8229600" cy="5112568"/>
          </a:xfrm>
        </p:spPr>
        <p:txBody>
          <a:bodyPr>
            <a:normAutofit/>
          </a:bodyPr>
          <a:lstStyle/>
          <a:p>
            <a:pPr marL="0" lvl="1" indent="0">
              <a:buNone/>
            </a:pPr>
            <a:r>
              <a:rPr lang="fr-BE" sz="1800" u="sng" dirty="0" smtClean="0">
                <a:solidFill>
                  <a:schemeClr val="tx2"/>
                </a:solidFill>
              </a:rPr>
              <a:t>Réévaluation et reprise de l’anticoagulation</a:t>
            </a:r>
          </a:p>
          <a:p>
            <a:pPr marL="0" lvl="1" indent="0">
              <a:buNone/>
            </a:pPr>
            <a:endParaRPr lang="fr-BE" sz="2400" u="sng" dirty="0" smtClean="0">
              <a:solidFill>
                <a:schemeClr val="tx2"/>
              </a:solidFill>
            </a:endParaRPr>
          </a:p>
          <a:p>
            <a:pPr marL="0" lvl="1" indent="0">
              <a:buNone/>
            </a:pPr>
            <a:endParaRPr lang="fr-BE" sz="2400" u="sng" dirty="0">
              <a:solidFill>
                <a:schemeClr val="tx2"/>
              </a:solidFill>
            </a:endParaRPr>
          </a:p>
        </p:txBody>
      </p:sp>
      <p:sp>
        <p:nvSpPr>
          <p:cNvPr id="8" name="ZoneTexte 7"/>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sp>
        <p:nvSpPr>
          <p:cNvPr id="2" name="ZoneTexte 1"/>
          <p:cNvSpPr txBox="1"/>
          <p:nvPr/>
        </p:nvSpPr>
        <p:spPr>
          <a:xfrm>
            <a:off x="598186" y="1866310"/>
            <a:ext cx="7884876" cy="338554"/>
          </a:xfrm>
          <a:prstGeom prst="rect">
            <a:avLst/>
          </a:prstGeom>
          <a:solidFill>
            <a:schemeClr val="bg1">
              <a:lumMod val="95000"/>
            </a:schemeClr>
          </a:solidFill>
          <a:ln>
            <a:solidFill>
              <a:schemeClr val="tx1"/>
            </a:solidFill>
          </a:ln>
        </p:spPr>
        <p:txBody>
          <a:bodyPr wrap="square" rtlCol="0">
            <a:spAutoFit/>
          </a:bodyPr>
          <a:lstStyle/>
          <a:p>
            <a:r>
              <a:rPr lang="fr-BE" sz="1600" dirty="0" smtClean="0"/>
              <a:t>Indication d’anticoagulation au long cours?</a:t>
            </a:r>
          </a:p>
        </p:txBody>
      </p:sp>
      <p:sp>
        <p:nvSpPr>
          <p:cNvPr id="9" name="ZoneTexte 8"/>
          <p:cNvSpPr txBox="1"/>
          <p:nvPr/>
        </p:nvSpPr>
        <p:spPr>
          <a:xfrm>
            <a:off x="4067944" y="2585116"/>
            <a:ext cx="4415118" cy="984885"/>
          </a:xfrm>
          <a:prstGeom prst="rect">
            <a:avLst/>
          </a:prstGeom>
          <a:noFill/>
        </p:spPr>
        <p:txBody>
          <a:bodyPr wrap="square" rtlCol="0">
            <a:spAutoFit/>
          </a:bodyPr>
          <a:lstStyle/>
          <a:p>
            <a:r>
              <a:rPr lang="fr-BE" sz="1600" dirty="0" smtClean="0"/>
              <a:t>CHA2DS2-VASC score=6</a:t>
            </a:r>
          </a:p>
          <a:p>
            <a:endParaRPr lang="fr-BE" sz="1000" dirty="0"/>
          </a:p>
          <a:p>
            <a:pPr marL="285750" indent="-285750">
              <a:buFont typeface="Arial" panose="020B0604020202020204" pitchFamily="34" charset="0"/>
              <a:buChar char="•"/>
            </a:pPr>
            <a:r>
              <a:rPr lang="fr-BE" sz="1600" dirty="0" smtClean="0"/>
              <a:t>Risque thrombotique élevé</a:t>
            </a:r>
          </a:p>
          <a:p>
            <a:pPr marL="285750" indent="-285750">
              <a:buFont typeface="Arial" panose="020B0604020202020204" pitchFamily="34" charset="0"/>
              <a:buChar char="•"/>
            </a:pPr>
            <a:r>
              <a:rPr lang="fr-BE" sz="1600" dirty="0" smtClean="0"/>
              <a:t>Anticoagulation orale nécessaire</a:t>
            </a:r>
            <a:endParaRPr lang="en-US" sz="1600" dirty="0"/>
          </a:p>
        </p:txBody>
      </p:sp>
      <p:pic>
        <p:nvPicPr>
          <p:cNvPr id="12" name="Image 11"/>
          <p:cNvPicPr>
            <a:picLocks noChangeAspect="1"/>
          </p:cNvPicPr>
          <p:nvPr/>
        </p:nvPicPr>
        <p:blipFill rotWithShape="1">
          <a:blip r:embed="rId2"/>
          <a:srcRect l="24266" t="34806" r="52716" b="23381"/>
          <a:stretch/>
        </p:blipFill>
        <p:spPr>
          <a:xfrm>
            <a:off x="598186" y="2585116"/>
            <a:ext cx="3075463" cy="3142321"/>
          </a:xfrm>
          <a:prstGeom prst="rect">
            <a:avLst/>
          </a:prstGeom>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07" t="2564" r="6329" b="12821"/>
          <a:stretch/>
        </p:blipFill>
        <p:spPr bwMode="auto">
          <a:xfrm>
            <a:off x="5035528" y="3742642"/>
            <a:ext cx="3447534" cy="28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816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60748"/>
            <a:ext cx="8229600" cy="5112568"/>
          </a:xfrm>
        </p:spPr>
        <p:txBody>
          <a:bodyPr>
            <a:normAutofit/>
          </a:bodyPr>
          <a:lstStyle/>
          <a:p>
            <a:pPr marL="0" lvl="1" indent="0">
              <a:buNone/>
            </a:pPr>
            <a:r>
              <a:rPr lang="fr-BE" sz="1800" u="sng" dirty="0" smtClean="0">
                <a:solidFill>
                  <a:schemeClr val="tx2"/>
                </a:solidFill>
              </a:rPr>
              <a:t>Réévaluation et reprise de l’anticoagulation</a:t>
            </a:r>
          </a:p>
          <a:p>
            <a:pPr marL="0" lvl="1" indent="0">
              <a:buNone/>
            </a:pPr>
            <a:endParaRPr lang="fr-BE" sz="2400" u="sng" dirty="0" smtClean="0">
              <a:solidFill>
                <a:schemeClr val="tx2"/>
              </a:solidFill>
            </a:endParaRPr>
          </a:p>
          <a:p>
            <a:pPr marL="0" lvl="1" indent="0">
              <a:buNone/>
            </a:pPr>
            <a:endParaRPr lang="fr-BE" sz="2400" u="sng" dirty="0">
              <a:solidFill>
                <a:schemeClr val="tx2"/>
              </a:solidFill>
            </a:endParaRPr>
          </a:p>
        </p:txBody>
      </p:sp>
      <p:sp>
        <p:nvSpPr>
          <p:cNvPr id="8" name="ZoneTexte 7"/>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1</a:t>
            </a:r>
            <a:endParaRPr lang="en-US" sz="2000" cap="all" dirty="0" smtClean="0">
              <a:ea typeface="Tahoma" pitchFamily="34" charset="0"/>
              <a:cs typeface="Tahoma" pitchFamily="34" charset="0"/>
            </a:endParaRPr>
          </a:p>
        </p:txBody>
      </p:sp>
      <p:sp>
        <p:nvSpPr>
          <p:cNvPr id="10" name="ZoneTexte 9"/>
          <p:cNvSpPr txBox="1"/>
          <p:nvPr/>
        </p:nvSpPr>
        <p:spPr>
          <a:xfrm>
            <a:off x="568975" y="1766096"/>
            <a:ext cx="7884876" cy="338554"/>
          </a:xfrm>
          <a:prstGeom prst="rect">
            <a:avLst/>
          </a:prstGeom>
          <a:solidFill>
            <a:schemeClr val="bg1">
              <a:lumMod val="95000"/>
            </a:schemeClr>
          </a:solidFill>
          <a:ln>
            <a:solidFill>
              <a:schemeClr val="tx1"/>
            </a:solidFill>
          </a:ln>
        </p:spPr>
        <p:txBody>
          <a:bodyPr wrap="square" rtlCol="0">
            <a:spAutoFit/>
          </a:bodyPr>
          <a:lstStyle/>
          <a:p>
            <a:r>
              <a:rPr lang="fr-BE" sz="1600" dirty="0" smtClean="0"/>
              <a:t>AVK ou AOD?</a:t>
            </a:r>
          </a:p>
        </p:txBody>
      </p:sp>
      <p:sp>
        <p:nvSpPr>
          <p:cNvPr id="11" name="ZoneTexte 10"/>
          <p:cNvSpPr txBox="1"/>
          <p:nvPr/>
        </p:nvSpPr>
        <p:spPr>
          <a:xfrm>
            <a:off x="568975" y="2358209"/>
            <a:ext cx="7286182" cy="1569660"/>
          </a:xfrm>
          <a:prstGeom prst="rect">
            <a:avLst/>
          </a:prstGeom>
          <a:noFill/>
        </p:spPr>
        <p:txBody>
          <a:bodyPr wrap="square" rtlCol="0">
            <a:spAutoFit/>
          </a:bodyPr>
          <a:lstStyle/>
          <a:p>
            <a:pPr marL="285750" indent="-285750">
              <a:lnSpc>
                <a:spcPct val="150000"/>
              </a:lnSpc>
              <a:buFontTx/>
              <a:buChar char="-"/>
            </a:pPr>
            <a:r>
              <a:rPr lang="fr-BE" sz="1600" dirty="0" smtClean="0"/>
              <a:t>Manque de données avec les AOD chez les patients &lt; 50kg (et &gt; 120kg)</a:t>
            </a:r>
          </a:p>
          <a:p>
            <a:pPr marL="285750" indent="-285750">
              <a:lnSpc>
                <a:spcPct val="150000"/>
              </a:lnSpc>
              <a:buFontTx/>
              <a:buChar char="-"/>
            </a:pPr>
            <a:r>
              <a:rPr lang="fr-BE" sz="1600" dirty="0" smtClean="0"/>
              <a:t>Insuffisance rénale sévère (AVK – influencés)</a:t>
            </a:r>
          </a:p>
          <a:p>
            <a:pPr marL="285750" indent="-285750">
              <a:lnSpc>
                <a:spcPct val="150000"/>
              </a:lnSpc>
              <a:buFontTx/>
              <a:buChar char="-"/>
            </a:pPr>
            <a:r>
              <a:rPr lang="fr-BE" sz="1600" dirty="0" smtClean="0"/>
              <a:t>Dosage montrant un surdosage en </a:t>
            </a:r>
            <a:r>
              <a:rPr lang="fr-BE" sz="1600" dirty="0" err="1" smtClean="0"/>
              <a:t>rivaroxaban</a:t>
            </a:r>
            <a:r>
              <a:rPr lang="fr-BE" sz="1600" dirty="0" smtClean="0"/>
              <a:t> et une élimination très ralentie</a:t>
            </a:r>
          </a:p>
          <a:p>
            <a:pPr marL="285750" indent="-285750">
              <a:lnSpc>
                <a:spcPct val="150000"/>
              </a:lnSpc>
              <a:buFontTx/>
              <a:buChar char="-"/>
            </a:pPr>
            <a:r>
              <a:rPr lang="fr-BE" sz="1600" dirty="0" smtClean="0"/>
              <a:t>Mesure INR permettrait un suivi clinique + adhérence médicamenteuse</a:t>
            </a:r>
            <a:endParaRPr lang="en-US" sz="1600" dirty="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985706"/>
            <a:ext cx="1938649" cy="1287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1994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54086-EDB3-4A32-9E14-6B1617A59526}"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fr-BE"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rPr>
              <a:t>SITUATION CLINIQUE 2 </a:t>
            </a:r>
            <a:endParaRPr kumimoji="0" lang="en-US"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endParaRPr>
          </a:p>
        </p:txBody>
      </p:sp>
      <p:sp>
        <p:nvSpPr>
          <p:cNvPr id="7" name="ZoneTexte 6"/>
          <p:cNvSpPr txBox="1"/>
          <p:nvPr/>
        </p:nvSpPr>
        <p:spPr>
          <a:xfrm>
            <a:off x="3491880" y="1325538"/>
            <a:ext cx="5121825" cy="1015663"/>
          </a:xfrm>
          <a:prstGeom prst="rect">
            <a:avLst/>
          </a:prstGeom>
          <a:noFill/>
          <a:ln w="19050">
            <a:solidFill>
              <a:schemeClr val="tx2"/>
            </a:solidFill>
          </a:ln>
        </p:spPr>
        <p:txBody>
          <a:bodyPr wrap="square" rtlCol="0">
            <a:spAutoFit/>
          </a:bodyPr>
          <a:lstStyle/>
          <a:p>
            <a:pPr marL="180000" marR="0" lvl="0" indent="0" algn="l" defTabSz="914400" rtl="0" eaLnBrk="1" fontAlgn="auto" latinLnBrk="0" hangingPunct="1">
              <a:lnSpc>
                <a:spcPct val="110000"/>
              </a:lnSpc>
              <a:spcBef>
                <a:spcPts val="0"/>
              </a:spcBef>
              <a:spcAft>
                <a:spcPts val="600"/>
              </a:spcAft>
              <a:buClrTx/>
              <a:buSzTx/>
              <a:buFontTx/>
              <a:buNone/>
              <a:tabLst/>
              <a:defRPr/>
            </a:pPr>
            <a:r>
              <a:rPr lang="en-US" b="1" dirty="0" smtClean="0">
                <a:solidFill>
                  <a:srgbClr val="1F497D"/>
                </a:solidFill>
                <a:latin typeface="Calibri"/>
              </a:rPr>
              <a:t>Paul</a:t>
            </a:r>
            <a:r>
              <a:rPr kumimoji="0" lang="en-US" sz="1800" b="1" i="0" u="none" strike="noStrike" kern="1200" cap="none" spc="0" normalizeH="0" baseline="0" noProof="0" dirty="0" smtClean="0">
                <a:ln>
                  <a:noFill/>
                </a:ln>
                <a:solidFill>
                  <a:srgbClr val="1F497D"/>
                </a:solidFill>
                <a:effectLst/>
                <a:uLnTx/>
                <a:uFillTx/>
                <a:latin typeface="Calibri"/>
                <a:ea typeface="+mn-ea"/>
                <a:cs typeface="+mn-cs"/>
              </a:rPr>
              <a:t> – 81 </a:t>
            </a:r>
            <a:r>
              <a:rPr kumimoji="0" lang="en-US" sz="1800" b="1" i="0" u="none" strike="noStrike" kern="1200" cap="none" spc="0" normalizeH="0" baseline="0" noProof="0" dirty="0" err="1" smtClean="0">
                <a:ln>
                  <a:noFill/>
                </a:ln>
                <a:solidFill>
                  <a:srgbClr val="1F497D"/>
                </a:solidFill>
                <a:effectLst/>
                <a:uLnTx/>
                <a:uFillTx/>
                <a:latin typeface="Calibri"/>
                <a:ea typeface="+mn-ea"/>
                <a:cs typeface="+mn-cs"/>
              </a:rPr>
              <a:t>ans</a:t>
            </a:r>
            <a:endParaRPr kumimoji="0" lang="en-US" sz="1800" b="1" i="0" u="none" strike="noStrike" kern="1200" cap="none" spc="0" normalizeH="0" baseline="0" noProof="0" dirty="0" smtClean="0">
              <a:ln>
                <a:noFill/>
              </a:ln>
              <a:solidFill>
                <a:srgbClr val="1F497D"/>
              </a:solidFill>
              <a:effectLst/>
              <a:uLnTx/>
              <a:uFillTx/>
              <a:latin typeface="Calibri"/>
              <a:ea typeface="+mn-ea"/>
              <a:cs typeface="+mn-cs"/>
            </a:endParaRPr>
          </a:p>
          <a:p>
            <a:pPr marL="180000" marR="0" lvl="0" indent="0" algn="l" defTabSz="914400" rtl="0" eaLnBrk="1" fontAlgn="auto" latinLnBrk="0" hangingPunct="1">
              <a:lnSpc>
                <a:spcPct val="110000"/>
              </a:lnSpc>
              <a:spcBef>
                <a:spcPts val="0"/>
              </a:spcBef>
              <a:buClrTx/>
              <a:buSzTx/>
              <a:buFontTx/>
              <a:buNone/>
              <a:tabLst/>
              <a:defRPr/>
            </a:pPr>
            <a:r>
              <a:rPr kumimoji="0" lang="fr-BE" sz="1600" b="0" i="0" u="none" strike="noStrike" kern="1200" cap="none" spc="0" normalizeH="0" baseline="0" noProof="0" dirty="0" smtClean="0">
                <a:ln>
                  <a:noFill/>
                </a:ln>
                <a:solidFill>
                  <a:prstClr val="black"/>
                </a:solidFill>
                <a:effectLst/>
                <a:uLnTx/>
                <a:uFillTx/>
                <a:latin typeface="Calibri"/>
                <a:ea typeface="+mn-ea"/>
                <a:cs typeface="+mn-cs"/>
              </a:rPr>
              <a:t>En consultation d’anesthésie préopératoire d’une PTH</a:t>
            </a:r>
          </a:p>
          <a:p>
            <a:pPr marL="180000">
              <a:lnSpc>
                <a:spcPct val="110000"/>
              </a:lnSpc>
              <a:spcAft>
                <a:spcPts val="1000"/>
              </a:spcAft>
            </a:pPr>
            <a:r>
              <a:rPr lang="fr-BE" sz="1600" dirty="0" smtClean="0"/>
              <a:t>Poids </a:t>
            </a:r>
            <a:r>
              <a:rPr lang="fr-BE" sz="1600" dirty="0"/>
              <a:t>78kg, taille 163 cm, BMI 29 </a:t>
            </a:r>
            <a:r>
              <a:rPr lang="fr-BE" sz="1600" dirty="0" smtClean="0"/>
              <a:t>kg/m²</a:t>
            </a:r>
            <a:endParaRPr lang="fr-BE" sz="1600" dirty="0"/>
          </a:p>
        </p:txBody>
      </p:sp>
      <p:sp>
        <p:nvSpPr>
          <p:cNvPr id="8" name="Rectangle 7"/>
          <p:cNvSpPr/>
          <p:nvPr/>
        </p:nvSpPr>
        <p:spPr>
          <a:xfrm>
            <a:off x="923348" y="2993812"/>
            <a:ext cx="2952328" cy="1538370"/>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BE" sz="1600" b="1" i="0" u="sng" strike="noStrike" kern="1200" cap="none" spc="0" normalizeH="0" baseline="0" noProof="0" dirty="0">
                <a:ln>
                  <a:noFill/>
                </a:ln>
                <a:solidFill>
                  <a:prstClr val="black"/>
                </a:solidFill>
                <a:effectLst/>
                <a:uLnTx/>
                <a:uFillTx/>
                <a:latin typeface="Calibri"/>
                <a:ea typeface="+mn-ea"/>
                <a:cs typeface="+mn-cs"/>
              </a:rPr>
              <a:t>Antécédents </a:t>
            </a:r>
            <a:r>
              <a:rPr kumimoji="0" lang="fr-BE" sz="1600" b="1" i="0" u="sng" strike="noStrike" kern="1200" cap="none" spc="0" normalizeH="0" baseline="0" noProof="0" dirty="0" smtClean="0">
                <a:ln>
                  <a:noFill/>
                </a:ln>
                <a:solidFill>
                  <a:prstClr val="black"/>
                </a:solidFill>
                <a:effectLst/>
                <a:uLnTx/>
                <a:uFillTx/>
                <a:latin typeface="Calibri"/>
                <a:ea typeface="+mn-ea"/>
                <a:cs typeface="+mn-cs"/>
              </a:rPr>
              <a:t>médicaux</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BE" sz="1600" b="0" i="0" u="none" strike="noStrike" kern="1200" cap="none" spc="0" normalizeH="0" baseline="0" noProof="0" dirty="0">
                <a:ln>
                  <a:noFill/>
                </a:ln>
                <a:solidFill>
                  <a:prstClr val="black"/>
                </a:solidFill>
                <a:effectLst/>
                <a:uLnTx/>
                <a:uFillTx/>
                <a:latin typeface="Calibri"/>
                <a:ea typeface="+mn-ea"/>
                <a:cs typeface="+mn-cs"/>
              </a:rPr>
              <a:t>F</a:t>
            </a:r>
            <a:r>
              <a:rPr kumimoji="0" lang="fr-BE" sz="1600" b="0" i="0" u="none" strike="noStrike" kern="1200" cap="none" spc="0" normalizeH="0" baseline="0" noProof="0" dirty="0" smtClean="0">
                <a:ln>
                  <a:noFill/>
                </a:ln>
                <a:solidFill>
                  <a:prstClr val="black"/>
                </a:solidFill>
                <a:effectLst/>
                <a:uLnTx/>
                <a:uFillTx/>
                <a:latin typeface="Calibri"/>
                <a:ea typeface="+mn-ea"/>
                <a:cs typeface="+mn-cs"/>
              </a:rPr>
              <a:t>ibrillation auriculaire</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BE" sz="1600" b="0" i="0" u="none" strike="noStrike" kern="1200" cap="none" spc="0" normalizeH="0" baseline="0" noProof="0" dirty="0" smtClean="0">
                <a:ln>
                  <a:noFill/>
                </a:ln>
                <a:solidFill>
                  <a:prstClr val="black"/>
                </a:solidFill>
                <a:effectLst/>
                <a:uLnTx/>
                <a:uFillTx/>
                <a:latin typeface="Calibri"/>
                <a:ea typeface="+mn-ea"/>
                <a:cs typeface="+mn-cs"/>
              </a:rPr>
              <a:t>HTA</a:t>
            </a:r>
            <a:endParaRPr lang="fr-BE" sz="1600" noProof="0" dirty="0" smtClean="0">
              <a:solidFill>
                <a:prstClr val="black"/>
              </a:solidFill>
              <a:latin typeface="Calibri"/>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BE" sz="1600" b="0" i="0" u="none" strike="noStrike" kern="1200" cap="none" spc="0" normalizeH="0" baseline="0" dirty="0" smtClean="0">
                <a:ln>
                  <a:noFill/>
                </a:ln>
                <a:solidFill>
                  <a:prstClr val="black"/>
                </a:solidFill>
                <a:effectLst/>
                <a:uLnTx/>
                <a:uFillTx/>
                <a:latin typeface="Calibri"/>
                <a:ea typeface="+mn-ea"/>
                <a:cs typeface="+mn-cs"/>
              </a:rPr>
              <a:t>BPCO</a:t>
            </a:r>
            <a:endParaRPr kumimoji="0" lang="fr-BE" sz="16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BE" sz="1600" b="0" i="0" u="none" strike="noStrike" kern="1200" cap="none" spc="0" normalizeH="0" baseline="0" noProof="0" dirty="0" smtClean="0">
                <a:ln>
                  <a:noFill/>
                </a:ln>
                <a:solidFill>
                  <a:prstClr val="black"/>
                </a:solidFill>
                <a:effectLst/>
                <a:uLnTx/>
                <a:uFillTx/>
                <a:latin typeface="Calibri"/>
                <a:ea typeface="+mn-ea"/>
                <a:cs typeface="+mn-cs"/>
              </a:rPr>
              <a:t>Cardiopathie hypertrophique</a:t>
            </a:r>
          </a:p>
        </p:txBody>
      </p:sp>
      <p:sp>
        <p:nvSpPr>
          <p:cNvPr id="9" name="Rectangle 8"/>
          <p:cNvSpPr/>
          <p:nvPr/>
        </p:nvSpPr>
        <p:spPr>
          <a:xfrm>
            <a:off x="890480" y="4781476"/>
            <a:ext cx="2936280" cy="1077218"/>
          </a:xfrm>
          <a:prstGeom prst="rect">
            <a:avLst/>
          </a:prstGeom>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1600" b="1" i="0" u="sng" strike="noStrike" kern="1200" cap="none" spc="0" normalizeH="0" baseline="0" noProof="0" dirty="0" smtClean="0">
                <a:ln>
                  <a:noFill/>
                </a:ln>
                <a:solidFill>
                  <a:prstClr val="black"/>
                </a:solidFill>
                <a:effectLst/>
                <a:uLnTx/>
                <a:uFillTx/>
                <a:latin typeface="Calibri"/>
                <a:ea typeface="+mn-ea"/>
                <a:cs typeface="+mn-cs"/>
              </a:rPr>
              <a:t>Paramètres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smtClean="0">
                <a:ln>
                  <a:noFill/>
                </a:ln>
                <a:solidFill>
                  <a:prstClr val="black"/>
                </a:solidFill>
                <a:effectLst/>
                <a:uLnTx/>
                <a:uFillTx/>
                <a:latin typeface="Calibri"/>
                <a:ea typeface="+mn-ea"/>
                <a:cs typeface="+mn-cs"/>
              </a:rPr>
              <a:t>Créatinine</a:t>
            </a:r>
            <a:r>
              <a:rPr kumimoji="0" lang="fr-BE" sz="1600" b="0" i="0" u="none" strike="noStrike" kern="1200" cap="none" spc="0" normalizeH="0" noProof="0" dirty="0" smtClean="0">
                <a:ln>
                  <a:noFill/>
                </a:ln>
                <a:solidFill>
                  <a:prstClr val="black"/>
                </a:solidFill>
                <a:effectLst/>
                <a:uLnTx/>
                <a:uFillTx/>
                <a:latin typeface="Calibri"/>
                <a:ea typeface="+mn-ea"/>
                <a:cs typeface="+mn-cs"/>
              </a:rPr>
              <a:t> sérique 1,23 mg/dl, </a:t>
            </a:r>
            <a:r>
              <a:rPr kumimoji="0" lang="fr-BE" sz="1600" b="0" i="0" u="none" strike="noStrike" kern="1200" cap="none" spc="0" normalizeH="0" baseline="0" noProof="0" dirty="0" err="1" smtClean="0">
                <a:ln>
                  <a:noFill/>
                </a:ln>
                <a:solidFill>
                  <a:prstClr val="black"/>
                </a:solidFill>
                <a:effectLst/>
                <a:uLnTx/>
                <a:uFillTx/>
                <a:latin typeface="Calibri"/>
                <a:ea typeface="+mn-ea"/>
                <a:cs typeface="+mn-cs"/>
              </a:rPr>
              <a:t>CLcr</a:t>
            </a:r>
            <a:r>
              <a:rPr kumimoji="0" lang="fr-BE" sz="1600" b="0" i="0" u="none" strike="noStrike" kern="1200" cap="none" spc="0" normalizeH="0" baseline="0" noProof="0" dirty="0" smtClean="0">
                <a:ln>
                  <a:noFill/>
                </a:ln>
                <a:solidFill>
                  <a:prstClr val="black"/>
                </a:solidFill>
                <a:effectLst/>
                <a:uLnTx/>
                <a:uFillTx/>
                <a:latin typeface="Calibri"/>
                <a:ea typeface="+mn-ea"/>
                <a:cs typeface="+mn-cs"/>
              </a:rPr>
              <a:t> CG 44 ml/min; TA 125/90 </a:t>
            </a:r>
            <a:r>
              <a:rPr kumimoji="0" lang="fr-BE" sz="1600" b="0" i="0" u="none" strike="noStrike" kern="1200" cap="none" spc="0" normalizeH="0" baseline="0" noProof="0" dirty="0" err="1" smtClean="0">
                <a:ln>
                  <a:noFill/>
                </a:ln>
                <a:solidFill>
                  <a:prstClr val="black"/>
                </a:solidFill>
                <a:effectLst/>
                <a:uLnTx/>
                <a:uFillTx/>
                <a:latin typeface="Calibri"/>
                <a:ea typeface="+mn-ea"/>
                <a:cs typeface="+mn-cs"/>
              </a:rPr>
              <a:t>mmHg</a:t>
            </a:r>
            <a:endParaRPr kumimoji="0" lang="fr-BE"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2" descr="aged, cane, el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456" y="1299318"/>
            <a:ext cx="1802673" cy="1202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10" name="Tableau 9"/>
          <p:cNvGraphicFramePr>
            <a:graphicFrameLocks noGrp="1"/>
          </p:cNvGraphicFramePr>
          <p:nvPr>
            <p:extLst>
              <p:ext uri="{D42A27DB-BD31-4B8C-83A1-F6EECF244321}">
                <p14:modId xmlns:p14="http://schemas.microsoft.com/office/powerpoint/2010/main" val="2901781633"/>
              </p:ext>
            </p:extLst>
          </p:nvPr>
        </p:nvGraphicFramePr>
        <p:xfrm>
          <a:off x="4746586" y="2993812"/>
          <a:ext cx="3835703" cy="2844480"/>
        </p:xfrm>
        <a:graphic>
          <a:graphicData uri="http://schemas.openxmlformats.org/drawingml/2006/table">
            <a:tbl>
              <a:tblPr firstRow="1" bandRow="1">
                <a:tableStyleId>{5940675A-B579-460E-94D1-54222C63F5DA}</a:tableStyleId>
              </a:tblPr>
              <a:tblGrid>
                <a:gridCol w="3835703">
                  <a:extLst>
                    <a:ext uri="{9D8B030D-6E8A-4147-A177-3AD203B41FA5}">
                      <a16:colId xmlns:a16="http://schemas.microsoft.com/office/drawing/2014/main" xmlns="" val="4197748963"/>
                    </a:ext>
                  </a:extLst>
                </a:gridCol>
              </a:tblGrid>
              <a:tr h="315906">
                <a:tc>
                  <a:txBody>
                    <a:bodyPr/>
                    <a:lstStyle/>
                    <a:p>
                      <a:r>
                        <a:rPr lang="fr-BE" sz="1600" b="1" u="sng" dirty="0" smtClean="0"/>
                        <a:t>Traitement</a:t>
                      </a:r>
                      <a:r>
                        <a:rPr lang="fr-BE" sz="1600" b="1" u="sng" baseline="0" dirty="0" smtClean="0"/>
                        <a:t> domicile</a:t>
                      </a:r>
                      <a:endParaRPr lang="fr-BE" sz="1600" b="1" u="sng"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034264437"/>
                  </a:ext>
                </a:extLst>
              </a:tr>
              <a:tr h="288000">
                <a:tc>
                  <a:txBody>
                    <a:bodyPr/>
                    <a:lstStyle/>
                    <a:p>
                      <a:r>
                        <a:rPr lang="fr-BE" sz="1500" b="1" baseline="0" dirty="0" err="1" smtClean="0"/>
                        <a:t>Pradaxa</a:t>
                      </a:r>
                      <a:r>
                        <a:rPr lang="fr-BE" sz="1500" b="1" baseline="30000" dirty="0" smtClean="0"/>
                        <a:t>®</a:t>
                      </a:r>
                      <a:r>
                        <a:rPr lang="fr-BE" sz="1500" b="1" dirty="0" smtClean="0"/>
                        <a:t> 110 mg 2x/j </a:t>
                      </a:r>
                      <a:r>
                        <a:rPr lang="fr-BE" sz="1400" b="0" dirty="0" smtClean="0"/>
                        <a:t>(</a:t>
                      </a:r>
                      <a:r>
                        <a:rPr lang="fr-BE" sz="1400" b="0" dirty="0" err="1" smtClean="0"/>
                        <a:t>dabigatran</a:t>
                      </a:r>
                      <a:r>
                        <a:rPr lang="fr-BE" sz="1400" b="0" dirty="0" smtClean="0"/>
                        <a:t>)</a:t>
                      </a:r>
                      <a:endParaRPr lang="fr-BE" sz="1400" b="1"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49320170"/>
                  </a:ext>
                </a:extLst>
              </a:tr>
              <a:tr h="288000">
                <a:tc>
                  <a:txBody>
                    <a:bodyPr/>
                    <a:lstStyle/>
                    <a:p>
                      <a:r>
                        <a:rPr lang="fr-BE" sz="1500" b="0" baseline="0" dirty="0" err="1" smtClean="0"/>
                        <a:t>Isoten</a:t>
                      </a:r>
                      <a:r>
                        <a:rPr lang="fr-BE" sz="1500" b="0" baseline="0" dirty="0" smtClean="0"/>
                        <a:t> minor</a:t>
                      </a:r>
                      <a:r>
                        <a:rPr lang="fr-BE" sz="1500" b="0" baseline="30000" dirty="0" smtClean="0"/>
                        <a:t>®</a:t>
                      </a:r>
                      <a:r>
                        <a:rPr lang="fr-BE" sz="1500" b="0" dirty="0" smtClean="0"/>
                        <a:t> 2,5 mg 1x/j </a:t>
                      </a:r>
                      <a:r>
                        <a:rPr lang="fr-BE" sz="1400" b="0" dirty="0" smtClean="0"/>
                        <a:t>(</a:t>
                      </a:r>
                      <a:r>
                        <a:rPr lang="fr-BE" sz="1400" b="0" dirty="0" err="1" smtClean="0"/>
                        <a:t>bisoprolol</a:t>
                      </a:r>
                      <a:r>
                        <a:rPr lang="fr-BE" sz="1400" b="0" dirty="0" smtClean="0"/>
                        <a:t>)</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682332962"/>
                  </a:ext>
                </a:extLst>
              </a:tr>
              <a:tr h="288000">
                <a:tc>
                  <a:txBody>
                    <a:bodyPr/>
                    <a:lstStyle/>
                    <a:p>
                      <a:r>
                        <a:rPr lang="fr-BE" sz="1500" b="0" baseline="0" dirty="0" err="1" smtClean="0"/>
                        <a:t>Burinex</a:t>
                      </a:r>
                      <a:r>
                        <a:rPr lang="fr-BE" sz="1500" b="0" baseline="30000" dirty="0" smtClean="0"/>
                        <a:t>®</a:t>
                      </a:r>
                      <a:r>
                        <a:rPr lang="fr-BE" sz="1500" b="0" dirty="0" smtClean="0"/>
                        <a:t> 1 mg 1x/j </a:t>
                      </a:r>
                      <a:r>
                        <a:rPr lang="fr-BE" sz="1400" b="0" dirty="0" smtClean="0"/>
                        <a:t>(</a:t>
                      </a:r>
                      <a:r>
                        <a:rPr lang="fr-BE" sz="1400" b="0" dirty="0" err="1" smtClean="0"/>
                        <a:t>bumétanide</a:t>
                      </a:r>
                      <a:r>
                        <a:rPr lang="fr-BE" sz="1400" b="0" dirty="0" smtClean="0"/>
                        <a:t>)</a:t>
                      </a:r>
                      <a:endParaRPr lang="fr-BE" sz="14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08850066"/>
                  </a:ext>
                </a:extLst>
              </a:tr>
              <a:tr h="288000">
                <a:tc>
                  <a:txBody>
                    <a:bodyPr/>
                    <a:lstStyle/>
                    <a:p>
                      <a:r>
                        <a:rPr lang="fr-BE" sz="1500" b="0" baseline="0" dirty="0" err="1" smtClean="0"/>
                        <a:t>Rythmodan</a:t>
                      </a:r>
                      <a:r>
                        <a:rPr lang="fr-BE" sz="1500" b="0" baseline="30000" dirty="0" smtClean="0"/>
                        <a:t>® </a:t>
                      </a:r>
                      <a:r>
                        <a:rPr lang="fr-BE" sz="1500" b="0" baseline="0" dirty="0" smtClean="0"/>
                        <a:t> 100 mg 1x/j </a:t>
                      </a:r>
                      <a:r>
                        <a:rPr lang="fr-BE" sz="1400" b="0" baseline="0" dirty="0" smtClean="0"/>
                        <a:t>(</a:t>
                      </a:r>
                      <a:r>
                        <a:rPr lang="fr-BE" sz="1400" b="0" baseline="0" dirty="0" err="1" smtClean="0"/>
                        <a:t>disopyramide</a:t>
                      </a:r>
                      <a:r>
                        <a:rPr lang="fr-BE" sz="1400" b="0" baseline="0" dirty="0" smtClean="0"/>
                        <a:t>)</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56805840"/>
                  </a:ext>
                </a:extLst>
              </a:tr>
              <a:tr h="288000">
                <a:tc>
                  <a:txBody>
                    <a:bodyPr/>
                    <a:lstStyle/>
                    <a:p>
                      <a:r>
                        <a:rPr lang="fr-BE" sz="1500" b="0" baseline="0" dirty="0" err="1" smtClean="0"/>
                        <a:t>Amlor</a:t>
                      </a:r>
                      <a:r>
                        <a:rPr lang="fr-BE" sz="1500" b="0" baseline="30000" dirty="0" smtClean="0"/>
                        <a:t>®</a:t>
                      </a:r>
                      <a:r>
                        <a:rPr lang="fr-BE" sz="1500" b="0" dirty="0" smtClean="0"/>
                        <a:t> 5 mg 1x/j </a:t>
                      </a:r>
                      <a:r>
                        <a:rPr lang="fr-BE" sz="1400" b="0" dirty="0" smtClean="0"/>
                        <a:t>(</a:t>
                      </a:r>
                      <a:r>
                        <a:rPr lang="fr-BE" sz="1400" b="0" dirty="0" err="1" smtClean="0"/>
                        <a:t>amlodipine</a:t>
                      </a:r>
                      <a:r>
                        <a:rPr lang="fr-BE" sz="1400" b="0" dirty="0" smtClean="0"/>
                        <a:t>)</a:t>
                      </a:r>
                      <a:endParaRPr lang="fr-BE" sz="14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79779794"/>
                  </a:ext>
                </a:extLst>
              </a:tr>
              <a:tr h="288000">
                <a:tc>
                  <a:txBody>
                    <a:bodyPr/>
                    <a:lstStyle/>
                    <a:p>
                      <a:r>
                        <a:rPr lang="fr-BE" sz="1500" b="0" baseline="0" dirty="0" err="1" smtClean="0"/>
                        <a:t>Lipanthylnano</a:t>
                      </a:r>
                      <a:r>
                        <a:rPr lang="fr-BE" sz="1500" b="0" baseline="30000" dirty="0" smtClean="0"/>
                        <a:t>®</a:t>
                      </a:r>
                      <a:r>
                        <a:rPr lang="fr-BE" sz="1500" b="0" dirty="0" smtClean="0"/>
                        <a:t> 145mg 1x/j </a:t>
                      </a:r>
                      <a:r>
                        <a:rPr lang="fr-BE" sz="1400" b="0" dirty="0" smtClean="0"/>
                        <a:t>(</a:t>
                      </a:r>
                      <a:r>
                        <a:rPr lang="fr-BE" sz="1400" b="0" dirty="0" err="1" smtClean="0"/>
                        <a:t>fenofibrate</a:t>
                      </a:r>
                      <a:r>
                        <a:rPr lang="fr-BE" sz="1400" b="0" dirty="0" smtClean="0"/>
                        <a:t>)</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58565749"/>
                  </a:ext>
                </a:extLst>
              </a:tr>
              <a:tr h="288000">
                <a:tc>
                  <a:txBody>
                    <a:bodyPr/>
                    <a:lstStyle/>
                    <a:p>
                      <a:r>
                        <a:rPr lang="fr-BE" sz="1500" b="0" dirty="0" err="1" smtClean="0"/>
                        <a:t>Alprazolam</a:t>
                      </a:r>
                      <a:r>
                        <a:rPr lang="fr-BE" sz="1500" b="0" dirty="0" smtClean="0"/>
                        <a:t> 0,5</a:t>
                      </a:r>
                      <a:r>
                        <a:rPr lang="fr-BE" sz="1500" b="0" baseline="0" dirty="0" smtClean="0"/>
                        <a:t> m</a:t>
                      </a:r>
                      <a:r>
                        <a:rPr lang="fr-BE" sz="1500" b="0" dirty="0" smtClean="0"/>
                        <a:t>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1636354"/>
                  </a:ext>
                </a:extLst>
              </a:tr>
              <a:tr h="288000">
                <a:tc>
                  <a:txBody>
                    <a:bodyPr/>
                    <a:lstStyle/>
                    <a:p>
                      <a:r>
                        <a:rPr lang="fr-BE" sz="1500" b="0" baseline="0" dirty="0" err="1" smtClean="0"/>
                        <a:t>Inuvair</a:t>
                      </a:r>
                      <a:r>
                        <a:rPr lang="fr-BE" sz="1500" b="0" baseline="30000" dirty="0" smtClean="0"/>
                        <a:t>®</a:t>
                      </a:r>
                      <a:r>
                        <a:rPr lang="fr-BE" sz="1500" b="0" baseline="0" dirty="0" smtClean="0"/>
                        <a:t> 2 puffs 2x/j </a:t>
                      </a:r>
                      <a:r>
                        <a:rPr lang="fr-BE" sz="1400" b="0" baseline="0" dirty="0" smtClean="0"/>
                        <a:t>(</a:t>
                      </a:r>
                      <a:r>
                        <a:rPr lang="fr-BE" sz="1400" b="0" baseline="0" dirty="0" err="1" smtClean="0"/>
                        <a:t>beclometasone</a:t>
                      </a:r>
                      <a:r>
                        <a:rPr lang="fr-BE" sz="1400" b="0" baseline="0" dirty="0" smtClean="0"/>
                        <a:t>/</a:t>
                      </a:r>
                      <a:r>
                        <a:rPr lang="fr-BE" sz="1400" b="0" baseline="0" dirty="0" err="1" smtClean="0"/>
                        <a:t>formoterol</a:t>
                      </a:r>
                      <a:r>
                        <a:rPr lang="fr-BE" sz="1400" b="0" baseline="0" dirty="0" smtClean="0"/>
                        <a:t>)</a:t>
                      </a:r>
                    </a:p>
                    <a:p>
                      <a:r>
                        <a:rPr lang="fr-BE" sz="1500" b="0" baseline="0" dirty="0" err="1" smtClean="0"/>
                        <a:t>Duovent</a:t>
                      </a:r>
                      <a:r>
                        <a:rPr lang="fr-BE" sz="1500" b="0" baseline="30000" dirty="0" smtClean="0"/>
                        <a:t>®</a:t>
                      </a:r>
                      <a:r>
                        <a:rPr lang="fr-BE" sz="1500" b="0" baseline="0" dirty="0" smtClean="0"/>
                        <a:t> ampoules 1 aérosol 4x/j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52132539"/>
                  </a:ext>
                </a:extLst>
              </a:tr>
            </a:tbl>
          </a:graphicData>
        </a:graphic>
      </p:graphicFrame>
    </p:spTree>
    <p:extLst>
      <p:ext uri="{BB962C8B-B14F-4D97-AF65-F5344CB8AC3E}">
        <p14:creationId xmlns:p14="http://schemas.microsoft.com/office/powerpoint/2010/main" val="3187352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68760"/>
            <a:ext cx="8229600" cy="5040560"/>
          </a:xfrm>
        </p:spPr>
        <p:txBody>
          <a:bodyPr>
            <a:normAutofit/>
          </a:bodyPr>
          <a:lstStyle/>
          <a:p>
            <a:pPr marL="0" indent="0">
              <a:buNone/>
            </a:pPr>
            <a:r>
              <a:rPr lang="fr-BE" sz="2000" dirty="0"/>
              <a:t>L’anesthésiste vous consulte pour savoir quelle est la meilleure prise en charge préopératoire  pour </a:t>
            </a:r>
            <a:r>
              <a:rPr lang="fr-BE" sz="2000" dirty="0" smtClean="0"/>
              <a:t>ce patient:</a:t>
            </a:r>
          </a:p>
          <a:p>
            <a:pPr marL="0" indent="0">
              <a:buNone/>
            </a:pPr>
            <a:endParaRPr lang="fr-BE" sz="1900" dirty="0"/>
          </a:p>
          <a:p>
            <a:pPr marL="914400" lvl="1" indent="-457200">
              <a:lnSpc>
                <a:spcPct val="150000"/>
              </a:lnSpc>
              <a:buFont typeface="+mj-lt"/>
              <a:buAutoNum type="arabicParenR"/>
            </a:pPr>
            <a:r>
              <a:rPr lang="fr-BE" sz="1800" dirty="0"/>
              <a:t>Stop </a:t>
            </a:r>
            <a:r>
              <a:rPr lang="fr-BE" sz="1800" dirty="0" err="1"/>
              <a:t>Pradaxa</a:t>
            </a:r>
            <a:r>
              <a:rPr lang="fr-BE" sz="1800" dirty="0"/>
              <a:t>® </a:t>
            </a:r>
            <a:r>
              <a:rPr lang="fr-BE" sz="1800" dirty="0" smtClean="0"/>
              <a:t>au J-5 avec </a:t>
            </a:r>
            <a:r>
              <a:rPr lang="fr-BE" sz="1800" dirty="0"/>
              <a:t>un relais par HBPM thérapeutique </a:t>
            </a:r>
            <a:endParaRPr lang="fr-BE" sz="1800" dirty="0" smtClean="0"/>
          </a:p>
          <a:p>
            <a:pPr marL="914400" lvl="1" indent="-457200">
              <a:lnSpc>
                <a:spcPct val="150000"/>
              </a:lnSpc>
              <a:buFont typeface="+mj-lt"/>
              <a:buAutoNum type="arabicParenR"/>
            </a:pPr>
            <a:r>
              <a:rPr lang="fr-BE" sz="1800" dirty="0" smtClean="0"/>
              <a:t>Stop </a:t>
            </a:r>
            <a:r>
              <a:rPr lang="fr-BE" sz="1800" dirty="0" err="1"/>
              <a:t>Pradaxa</a:t>
            </a:r>
            <a:r>
              <a:rPr lang="fr-BE" sz="1800" dirty="0"/>
              <a:t>® au J-4 et pas de relais HBPM</a:t>
            </a:r>
          </a:p>
          <a:p>
            <a:pPr marL="914400" lvl="1" indent="-457200">
              <a:lnSpc>
                <a:spcPct val="150000"/>
              </a:lnSpc>
              <a:buFont typeface="+mj-lt"/>
              <a:buAutoNum type="arabicParenR"/>
            </a:pPr>
            <a:r>
              <a:rPr lang="fr-BE" sz="1800" dirty="0" smtClean="0"/>
              <a:t>Stop </a:t>
            </a:r>
            <a:r>
              <a:rPr lang="fr-BE" sz="1800" dirty="0" err="1"/>
              <a:t>Pradaxa</a:t>
            </a:r>
            <a:r>
              <a:rPr lang="fr-BE" sz="1800" dirty="0"/>
              <a:t>® </a:t>
            </a:r>
            <a:r>
              <a:rPr lang="fr-BE" sz="1800" dirty="0" smtClean="0"/>
              <a:t>au J-2 et </a:t>
            </a:r>
            <a:r>
              <a:rPr lang="fr-BE" sz="1800" dirty="0"/>
              <a:t>pas de </a:t>
            </a:r>
            <a:r>
              <a:rPr lang="fr-BE" sz="1800" dirty="0" smtClean="0"/>
              <a:t>relais </a:t>
            </a:r>
            <a:r>
              <a:rPr lang="fr-BE" sz="1800" dirty="0"/>
              <a:t>HBPM</a:t>
            </a:r>
          </a:p>
          <a:p>
            <a:pPr marL="914400" lvl="1" indent="-457200">
              <a:lnSpc>
                <a:spcPct val="150000"/>
              </a:lnSpc>
              <a:buFont typeface="+mj-lt"/>
              <a:buAutoNum type="arabicParenR"/>
            </a:pPr>
            <a:r>
              <a:rPr lang="fr-BE" sz="1800" dirty="0"/>
              <a:t>Stop </a:t>
            </a:r>
            <a:r>
              <a:rPr lang="fr-BE" sz="1800" dirty="0" err="1"/>
              <a:t>Pradaxa</a:t>
            </a:r>
            <a:r>
              <a:rPr lang="fr-BE" sz="1800" dirty="0"/>
              <a:t>® </a:t>
            </a:r>
            <a:r>
              <a:rPr lang="fr-BE" sz="1800" dirty="0" smtClean="0"/>
              <a:t>au J-2 et </a:t>
            </a:r>
            <a:r>
              <a:rPr lang="fr-BE" sz="1800" dirty="0"/>
              <a:t>relais par </a:t>
            </a:r>
            <a:r>
              <a:rPr lang="fr-BE" sz="1800" dirty="0" err="1"/>
              <a:t>Clexane</a:t>
            </a:r>
            <a:r>
              <a:rPr lang="fr-BE" sz="1800" dirty="0"/>
              <a:t>® prophylactique 40mg 1x/jour </a:t>
            </a:r>
          </a:p>
          <a:p>
            <a:pPr marL="914400" lvl="1" indent="-457200">
              <a:lnSpc>
                <a:spcPct val="150000"/>
              </a:lnSpc>
              <a:buFont typeface="+mj-lt"/>
              <a:buAutoNum type="arabicParenR"/>
            </a:pPr>
            <a:r>
              <a:rPr lang="fr-BE" sz="1800" dirty="0" smtClean="0"/>
              <a:t>Dernière prise </a:t>
            </a:r>
            <a:r>
              <a:rPr lang="fr-BE" sz="1800" dirty="0" err="1"/>
              <a:t>Pradaxa</a:t>
            </a:r>
            <a:r>
              <a:rPr lang="fr-BE" sz="1800" dirty="0"/>
              <a:t>® 24h avant intervention</a:t>
            </a:r>
          </a:p>
          <a:p>
            <a:endParaRPr lang="fr-BE" dirty="0"/>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2</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2410406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39</a:t>
            </a:fld>
            <a:endParaRPr lang="fr-BE"/>
          </a:p>
        </p:txBody>
      </p:sp>
      <p:sp>
        <p:nvSpPr>
          <p:cNvPr id="6" name="Espace réservé du numéro de diapositive 3"/>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854086-EDB3-4A32-9E14-6B1617A59526}" type="slidenum">
              <a:rPr lang="fr-BE" smtClean="0"/>
              <a:pPr/>
              <a:t>39</a:t>
            </a:fld>
            <a:endParaRPr lang="fr-BE"/>
          </a:p>
        </p:txBody>
      </p:sp>
      <p:sp>
        <p:nvSpPr>
          <p:cNvPr id="12" name="ZoneTexte 11"/>
          <p:cNvSpPr txBox="1"/>
          <p:nvPr/>
        </p:nvSpPr>
        <p:spPr>
          <a:xfrm>
            <a:off x="467544" y="1268760"/>
            <a:ext cx="7920880" cy="2431435"/>
          </a:xfrm>
          <a:prstGeom prst="rect">
            <a:avLst/>
          </a:prstGeom>
          <a:noFill/>
        </p:spPr>
        <p:txBody>
          <a:bodyPr wrap="square" rtlCol="0">
            <a:spAutoFit/>
          </a:bodyPr>
          <a:lstStyle/>
          <a:p>
            <a:pPr>
              <a:spcAft>
                <a:spcPts val="600"/>
              </a:spcAft>
            </a:pPr>
            <a:r>
              <a:rPr lang="fr-BE" dirty="0"/>
              <a:t>25% des patients sous </a:t>
            </a:r>
            <a:r>
              <a:rPr lang="fr-BE" dirty="0" smtClean="0"/>
              <a:t>ACO nécessitent </a:t>
            </a:r>
            <a:r>
              <a:rPr lang="fr-BE" dirty="0"/>
              <a:t>un arrêt temporaire de leur traitement.</a:t>
            </a:r>
            <a:endParaRPr lang="en-US" dirty="0"/>
          </a:p>
          <a:p>
            <a:pPr>
              <a:spcAft>
                <a:spcPts val="600"/>
              </a:spcAft>
            </a:pPr>
            <a:endParaRPr lang="fr-BE" u="sng" dirty="0">
              <a:solidFill>
                <a:schemeClr val="tx2"/>
              </a:solidFill>
            </a:endParaRPr>
          </a:p>
          <a:p>
            <a:pPr>
              <a:spcAft>
                <a:spcPts val="600"/>
              </a:spcAft>
            </a:pPr>
            <a:r>
              <a:rPr lang="fr-BE" sz="2000" u="sng" dirty="0" smtClean="0">
                <a:solidFill>
                  <a:schemeClr val="tx2"/>
                </a:solidFill>
              </a:rPr>
              <a:t>3 questions à se poser pour la gestion peropératoire des AOD</a:t>
            </a:r>
          </a:p>
          <a:p>
            <a:pPr marL="342900" indent="-342900">
              <a:lnSpc>
                <a:spcPct val="150000"/>
              </a:lnSpc>
              <a:buAutoNum type="arabicPeriod"/>
            </a:pPr>
            <a:r>
              <a:rPr lang="fr-BE" dirty="0" smtClean="0"/>
              <a:t>Faut-il arrêter l’AOD pour l’intervention?</a:t>
            </a:r>
          </a:p>
          <a:p>
            <a:pPr marL="342900" indent="-342900">
              <a:lnSpc>
                <a:spcPct val="150000"/>
              </a:lnSpc>
              <a:buAutoNum type="arabicPeriod"/>
            </a:pPr>
            <a:r>
              <a:rPr lang="fr-BE" dirty="0" smtClean="0"/>
              <a:t>Faut-il réaliser un relais par HBPM?</a:t>
            </a:r>
          </a:p>
          <a:p>
            <a:pPr marL="342900" indent="-342900">
              <a:lnSpc>
                <a:spcPct val="150000"/>
              </a:lnSpc>
              <a:buAutoNum type="arabicPeriod"/>
            </a:pPr>
            <a:r>
              <a:rPr lang="fr-BE" dirty="0" smtClean="0"/>
              <a:t>Quand faut-il arrêter et reprendre l’AOD?</a:t>
            </a:r>
            <a:endParaRPr lang="en-US" dirty="0"/>
          </a:p>
        </p:txBody>
      </p:sp>
      <p:sp>
        <p:nvSpPr>
          <p:cNvPr id="13" name="Rectangle 12"/>
          <p:cNvSpPr/>
          <p:nvPr/>
        </p:nvSpPr>
        <p:spPr>
          <a:xfrm>
            <a:off x="3779912" y="3980697"/>
            <a:ext cx="4959563" cy="369332"/>
          </a:xfrm>
          <a:prstGeom prst="rect">
            <a:avLst/>
          </a:prstGeom>
        </p:spPr>
        <p:txBody>
          <a:bodyPr wrap="none">
            <a:spAutoFit/>
          </a:bodyPr>
          <a:lstStyle/>
          <a:p>
            <a:pPr lvl="1"/>
            <a:r>
              <a:rPr lang="fr-BE" dirty="0" smtClean="0">
                <a:solidFill>
                  <a:srgbClr val="FF0000"/>
                </a:solidFill>
              </a:rPr>
              <a:t>Procédure complexe, absence </a:t>
            </a:r>
            <a:r>
              <a:rPr lang="fr-BE" dirty="0">
                <a:solidFill>
                  <a:srgbClr val="FF0000"/>
                </a:solidFill>
              </a:rPr>
              <a:t>de </a:t>
            </a:r>
            <a:r>
              <a:rPr lang="fr-BE" dirty="0" smtClean="0">
                <a:solidFill>
                  <a:srgbClr val="FF0000"/>
                </a:solidFill>
              </a:rPr>
              <a:t>consensus ! </a:t>
            </a:r>
            <a:endParaRPr lang="fr-BE" dirty="0">
              <a:solidFill>
                <a:srgbClr val="FF0000"/>
              </a:solidFill>
            </a:endParaRPr>
          </a:p>
        </p:txBody>
      </p:sp>
      <p:sp>
        <p:nvSpPr>
          <p:cNvPr id="10" name="ZoneTexte 9"/>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2</a:t>
            </a:r>
            <a:endParaRPr lang="en-US" sz="2000" cap="all" dirty="0" smtClean="0">
              <a:ea typeface="Tahoma" pitchFamily="34" charset="0"/>
              <a:cs typeface="Tahoma" pitchFamily="34" charset="0"/>
            </a:endParaRPr>
          </a:p>
        </p:txBody>
      </p:sp>
      <p:pic>
        <p:nvPicPr>
          <p:cNvPr id="11" name="Picture 3" descr="C:\Documents and Settings\00234884\Mes documents\Mes images\intervention chirurgicale.bmp"/>
          <p:cNvPicPr>
            <a:picLocks noChangeAspect="1" noChangeArrowheads="1"/>
          </p:cNvPicPr>
          <p:nvPr/>
        </p:nvPicPr>
        <p:blipFill>
          <a:blip r:embed="rId2"/>
          <a:srcRect/>
          <a:stretch>
            <a:fillRect/>
          </a:stretch>
        </p:blipFill>
        <p:spPr bwMode="auto">
          <a:xfrm>
            <a:off x="5220072" y="4869160"/>
            <a:ext cx="1829506" cy="1282831"/>
          </a:xfrm>
          <a:prstGeom prst="rect">
            <a:avLst/>
          </a:prstGeom>
          <a:noFill/>
          <a:ln w="9525">
            <a:noFill/>
            <a:miter lim="800000"/>
            <a:headEnd/>
            <a:tailEnd/>
          </a:ln>
        </p:spPr>
      </p:pic>
      <p:pic>
        <p:nvPicPr>
          <p:cNvPr id="14" name="Picture 2" descr="C:\Documents and Settings\00234884\Mes documents\Mes images\patient.bmp"/>
          <p:cNvPicPr>
            <a:picLocks noChangeAspect="1" noChangeArrowheads="1"/>
          </p:cNvPicPr>
          <p:nvPr/>
        </p:nvPicPr>
        <p:blipFill>
          <a:blip r:embed="rId3"/>
          <a:srcRect/>
          <a:stretch>
            <a:fillRect/>
          </a:stretch>
        </p:blipFill>
        <p:spPr bwMode="auto">
          <a:xfrm>
            <a:off x="1835696" y="4999863"/>
            <a:ext cx="1536171" cy="1152128"/>
          </a:xfrm>
          <a:prstGeom prst="rect">
            <a:avLst/>
          </a:prstGeom>
          <a:noFill/>
          <a:ln w="9525">
            <a:noFill/>
            <a:miter lim="800000"/>
            <a:headEnd/>
            <a:tailEnd/>
          </a:ln>
        </p:spPr>
      </p:pic>
    </p:spTree>
    <p:extLst>
      <p:ext uri="{BB962C8B-B14F-4D97-AF65-F5344CB8AC3E}">
        <p14:creationId xmlns:p14="http://schemas.microsoft.com/office/powerpoint/2010/main" val="3762753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4</a:t>
            </a:fld>
            <a:endParaRPr lang="fr-BE"/>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094" y="1340768"/>
            <a:ext cx="585706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numéro de diapositive 2"/>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D3A41-D1E1-4456-AAA9-B2CCACA3B1BF}" type="slidenum">
              <a:rPr lang="fr-BE" smtClean="0"/>
              <a:pPr/>
              <a:t>4</a:t>
            </a:fld>
            <a:endParaRPr lang="fr-BE"/>
          </a:p>
        </p:txBody>
      </p:sp>
      <p:sp>
        <p:nvSpPr>
          <p:cNvPr id="10" name="Rectangle 3"/>
          <p:cNvSpPr>
            <a:spLocks noChangeArrowheads="1"/>
          </p:cNvSpPr>
          <p:nvPr/>
        </p:nvSpPr>
        <p:spPr bwMode="auto">
          <a:xfrm>
            <a:off x="107504" y="6526793"/>
            <a:ext cx="36782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dirty="0" err="1" smtClean="0"/>
              <a:t>Turpie</a:t>
            </a:r>
            <a:r>
              <a:rPr lang="fr-FR" sz="1200" dirty="0" smtClean="0"/>
              <a:t> and </a:t>
            </a:r>
            <a:r>
              <a:rPr lang="fr-FR" sz="1200" dirty="0" err="1" smtClean="0"/>
              <a:t>Esmon.Thromb</a:t>
            </a:r>
            <a:r>
              <a:rPr lang="fr-FR" sz="1200" dirty="0" smtClean="0"/>
              <a:t> </a:t>
            </a:r>
            <a:r>
              <a:rPr lang="fr-FR" sz="1200" dirty="0" err="1"/>
              <a:t>Haemost</a:t>
            </a:r>
            <a:r>
              <a:rPr lang="fr-FR" sz="1200" dirty="0"/>
              <a:t> 2011; 105: 586–596</a:t>
            </a:r>
          </a:p>
        </p:txBody>
      </p:sp>
      <p:sp>
        <p:nvSpPr>
          <p:cNvPr id="7" name="ZoneTexte 6"/>
          <p:cNvSpPr txBox="1"/>
          <p:nvPr/>
        </p:nvSpPr>
        <p:spPr>
          <a:xfrm>
            <a:off x="467544" y="238123"/>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Mécanisme d’action</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1469940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40</a:t>
            </a:fld>
            <a:endParaRPr lang="fr-BE"/>
          </a:p>
        </p:txBody>
      </p:sp>
      <p:sp>
        <p:nvSpPr>
          <p:cNvPr id="6" name="Espace réservé du numéro de diapositive 3"/>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854086-EDB3-4A32-9E14-6B1617A59526}" type="slidenum">
              <a:rPr lang="fr-BE" smtClean="0"/>
              <a:pPr/>
              <a:t>40</a:t>
            </a:fld>
            <a:endParaRPr lang="fr-BE"/>
          </a:p>
        </p:txBody>
      </p:sp>
      <p:sp>
        <p:nvSpPr>
          <p:cNvPr id="13" name="ZoneTexte 12"/>
          <p:cNvSpPr txBox="1"/>
          <p:nvPr/>
        </p:nvSpPr>
        <p:spPr>
          <a:xfrm>
            <a:off x="107504" y="6592811"/>
            <a:ext cx="3163515" cy="230832"/>
          </a:xfrm>
          <a:prstGeom prst="rect">
            <a:avLst/>
          </a:prstGeom>
          <a:noFill/>
        </p:spPr>
        <p:txBody>
          <a:bodyPr wrap="square" rtlCol="0">
            <a:spAutoFit/>
          </a:bodyPr>
          <a:lstStyle/>
          <a:p>
            <a:r>
              <a:rPr lang="fr-FR" sz="900" dirty="0"/>
              <a:t>Dubois et al. </a:t>
            </a:r>
            <a:r>
              <a:rPr lang="fr-FR" sz="900" dirty="0" err="1"/>
              <a:t>Thrombosis</a:t>
            </a:r>
            <a:r>
              <a:rPr lang="fr-FR" sz="900" dirty="0"/>
              <a:t> Journal (2017) 15:14 </a:t>
            </a:r>
            <a:endParaRPr lang="fr-BE" sz="900" dirty="0"/>
          </a:p>
        </p:txBody>
      </p:sp>
      <p:sp>
        <p:nvSpPr>
          <p:cNvPr id="3" name="ZoneTexte 2"/>
          <p:cNvSpPr txBox="1"/>
          <p:nvPr/>
        </p:nvSpPr>
        <p:spPr>
          <a:xfrm>
            <a:off x="467544" y="1700808"/>
            <a:ext cx="7920880" cy="369332"/>
          </a:xfrm>
          <a:prstGeom prst="rect">
            <a:avLst/>
          </a:prstGeom>
          <a:noFill/>
        </p:spPr>
        <p:txBody>
          <a:bodyPr wrap="square" rtlCol="0">
            <a:spAutoFit/>
          </a:bodyPr>
          <a:lstStyle/>
          <a:p>
            <a:r>
              <a:rPr lang="fr-BE" dirty="0" smtClean="0"/>
              <a:t>Cela dépend du </a:t>
            </a:r>
            <a:r>
              <a:rPr lang="fr-BE" u="sng" dirty="0" smtClean="0"/>
              <a:t>risque hémorragique de la procédure</a:t>
            </a:r>
            <a:r>
              <a:rPr lang="fr-BE" dirty="0" smtClean="0"/>
              <a:t>.</a:t>
            </a:r>
            <a:endParaRPr lang="en-US" dirty="0"/>
          </a:p>
        </p:txBody>
      </p:sp>
      <p:sp>
        <p:nvSpPr>
          <p:cNvPr id="18" name="ZoneTexte 17"/>
          <p:cNvSpPr txBox="1"/>
          <p:nvPr/>
        </p:nvSpPr>
        <p:spPr>
          <a:xfrm>
            <a:off x="354903" y="1027537"/>
            <a:ext cx="8146161" cy="598589"/>
          </a:xfrm>
          <a:prstGeom prst="rect">
            <a:avLst/>
          </a:prstGeom>
          <a:noFill/>
          <a:ln w="19050">
            <a:noFill/>
          </a:ln>
        </p:spPr>
        <p:txBody>
          <a:bodyPr wrap="square" lIns="180000" tIns="144000" rIns="180000" bIns="144000" rtlCol="0">
            <a:spAutoFit/>
          </a:bodyPr>
          <a:lstStyle/>
          <a:p>
            <a:pPr algn="just">
              <a:spcAft>
                <a:spcPts val="400"/>
              </a:spcAft>
            </a:pPr>
            <a:r>
              <a:rPr lang="fr-BE" sz="2000" b="1" dirty="0" smtClean="0">
                <a:solidFill>
                  <a:schemeClr val="tx2"/>
                </a:solidFill>
                <a:ea typeface="Tahoma" pitchFamily="34" charset="0"/>
                <a:cs typeface="Tahoma" pitchFamily="34" charset="0"/>
              </a:rPr>
              <a:t>Faut-il arrêter l’AOD pour l’intervention?</a:t>
            </a:r>
            <a:endParaRPr lang="en-US" sz="2000" b="1" dirty="0" smtClean="0">
              <a:solidFill>
                <a:schemeClr val="tx2"/>
              </a:solidFill>
              <a:ea typeface="Tahoma" pitchFamily="34" charset="0"/>
              <a:cs typeface="Tahoma" pitchFamily="34" charset="0"/>
            </a:endParaRPr>
          </a:p>
        </p:txBody>
      </p:sp>
      <p:sp>
        <p:nvSpPr>
          <p:cNvPr id="14" name="ZoneTexte 13"/>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2</a:t>
            </a:r>
            <a:endParaRPr lang="en-US" sz="2000" cap="all" dirty="0" smtClean="0">
              <a:ea typeface="Tahoma" pitchFamily="34" charset="0"/>
              <a:cs typeface="Tahoma" pitchFamily="34" charset="0"/>
            </a:endParaRPr>
          </a:p>
        </p:txBody>
      </p:sp>
      <p:pic>
        <p:nvPicPr>
          <p:cNvPr id="5" name="Image 4"/>
          <p:cNvPicPr>
            <a:picLocks noChangeAspect="1"/>
          </p:cNvPicPr>
          <p:nvPr/>
        </p:nvPicPr>
        <p:blipFill rotWithShape="1">
          <a:blip r:embed="rId3"/>
          <a:srcRect l="24806" t="38367" r="27157" b="23834"/>
          <a:stretch/>
        </p:blipFill>
        <p:spPr>
          <a:xfrm>
            <a:off x="683568" y="2420888"/>
            <a:ext cx="7513655" cy="3325716"/>
          </a:xfrm>
          <a:prstGeom prst="rect">
            <a:avLst/>
          </a:prstGeom>
        </p:spPr>
      </p:pic>
    </p:spTree>
    <p:extLst>
      <p:ext uri="{BB962C8B-B14F-4D97-AF65-F5344CB8AC3E}">
        <p14:creationId xmlns:p14="http://schemas.microsoft.com/office/powerpoint/2010/main" val="3834944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41</a:t>
            </a:fld>
            <a:endParaRPr lang="fr-BE"/>
          </a:p>
        </p:txBody>
      </p:sp>
      <p:sp>
        <p:nvSpPr>
          <p:cNvPr id="6" name="Espace réservé du numéro de diapositive 3"/>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854086-EDB3-4A32-9E14-6B1617A59526}" type="slidenum">
              <a:rPr lang="fr-BE" smtClean="0"/>
              <a:pPr/>
              <a:t>41</a:t>
            </a:fld>
            <a:endParaRPr lang="fr-BE"/>
          </a:p>
        </p:txBody>
      </p:sp>
      <p:sp>
        <p:nvSpPr>
          <p:cNvPr id="12" name="ZoneTexte 11"/>
          <p:cNvSpPr txBox="1"/>
          <p:nvPr/>
        </p:nvSpPr>
        <p:spPr>
          <a:xfrm>
            <a:off x="395536" y="1030211"/>
            <a:ext cx="8146161" cy="598589"/>
          </a:xfrm>
          <a:prstGeom prst="rect">
            <a:avLst/>
          </a:prstGeom>
          <a:noFill/>
          <a:ln w="19050">
            <a:noFill/>
          </a:ln>
        </p:spPr>
        <p:txBody>
          <a:bodyPr wrap="square" lIns="180000" tIns="144000" rIns="180000" bIns="144000" rtlCol="0">
            <a:spAutoFit/>
          </a:bodyPr>
          <a:lstStyle/>
          <a:p>
            <a:pPr algn="just">
              <a:spcAft>
                <a:spcPts val="400"/>
              </a:spcAft>
            </a:pPr>
            <a:r>
              <a:rPr lang="fr-BE" sz="2000" b="1" dirty="0" smtClean="0">
                <a:solidFill>
                  <a:schemeClr val="tx2"/>
                </a:solidFill>
                <a:ea typeface="Tahoma" pitchFamily="34" charset="0"/>
                <a:cs typeface="Tahoma" pitchFamily="34" charset="0"/>
              </a:rPr>
              <a:t>Faut-il réaliser un relais par HBPM?</a:t>
            </a:r>
            <a:endParaRPr lang="en-US" sz="2000" b="1" dirty="0" smtClean="0">
              <a:solidFill>
                <a:schemeClr val="tx2"/>
              </a:solidFill>
              <a:ea typeface="Tahoma" pitchFamily="34" charset="0"/>
              <a:cs typeface="Tahoma" pitchFamily="34" charset="0"/>
            </a:endParaRPr>
          </a:p>
        </p:txBody>
      </p:sp>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9789"/>
          <a:stretch/>
        </p:blipFill>
        <p:spPr bwMode="auto">
          <a:xfrm>
            <a:off x="444550" y="4558783"/>
            <a:ext cx="826306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13951" y="6639163"/>
            <a:ext cx="1944216" cy="246221"/>
          </a:xfrm>
          <a:prstGeom prst="rect">
            <a:avLst/>
          </a:prstGeom>
          <a:noFill/>
        </p:spPr>
        <p:txBody>
          <a:bodyPr wrap="square" rtlCol="0">
            <a:spAutoFit/>
          </a:bodyPr>
          <a:lstStyle/>
          <a:p>
            <a:r>
              <a:rPr lang="fr-BE" sz="1000" i="1" dirty="0"/>
              <a:t>BMJ </a:t>
            </a:r>
            <a:r>
              <a:rPr lang="fr-BE" sz="1000" dirty="0"/>
              <a:t>2015;351:h2391</a:t>
            </a:r>
          </a:p>
        </p:txBody>
      </p:sp>
      <p:sp>
        <p:nvSpPr>
          <p:cNvPr id="11" name="ZoneTexte 10"/>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2</a:t>
            </a:r>
            <a:endParaRPr lang="en-US" sz="2000" cap="all" dirty="0" smtClean="0">
              <a:ea typeface="Tahoma" pitchFamily="34" charset="0"/>
              <a:cs typeface="Tahoma" pitchFamily="34" charset="0"/>
            </a:endParaRPr>
          </a:p>
        </p:txBody>
      </p:sp>
      <p:sp>
        <p:nvSpPr>
          <p:cNvPr id="5" name="ZoneTexte 4"/>
          <p:cNvSpPr txBox="1"/>
          <p:nvPr/>
        </p:nvSpPr>
        <p:spPr>
          <a:xfrm>
            <a:off x="503004" y="1846081"/>
            <a:ext cx="8075240" cy="1077218"/>
          </a:xfrm>
          <a:prstGeom prst="rect">
            <a:avLst/>
          </a:prstGeom>
          <a:noFill/>
        </p:spPr>
        <p:txBody>
          <a:bodyPr wrap="square" rtlCol="0">
            <a:spAutoFit/>
          </a:bodyPr>
          <a:lstStyle/>
          <a:p>
            <a:r>
              <a:rPr lang="fr-BE" sz="1600" u="sng" dirty="0" smtClean="0"/>
              <a:t>Etude BRIDGE </a:t>
            </a:r>
            <a:r>
              <a:rPr lang="fr-BE" sz="1600" dirty="0" smtClean="0"/>
              <a:t>: </a:t>
            </a:r>
            <a:r>
              <a:rPr lang="fr-BE" sz="1600" dirty="0" smtClean="0">
                <a:sym typeface="Wingdings" panose="05000000000000000000" pitchFamily="2" charset="2"/>
              </a:rPr>
              <a:t> risque de saignement majeur en cas de relais par HBPM</a:t>
            </a:r>
          </a:p>
          <a:p>
            <a:r>
              <a:rPr lang="fr-BE" sz="1600" dirty="0">
                <a:sym typeface="Wingdings" panose="05000000000000000000" pitchFamily="2" charset="2"/>
              </a:rPr>
              <a:t> </a:t>
            </a:r>
            <a:r>
              <a:rPr lang="fr-BE" sz="1600" dirty="0" smtClean="0">
                <a:sym typeface="Wingdings" panose="05000000000000000000" pitchFamily="2" charset="2"/>
              </a:rPr>
              <a:t>                             Mais peu de patients avec risque thrombotique élevé</a:t>
            </a:r>
          </a:p>
          <a:p>
            <a:endParaRPr lang="fr-BE" sz="1600" dirty="0">
              <a:sym typeface="Wingdings" panose="05000000000000000000" pitchFamily="2" charset="2"/>
            </a:endParaRPr>
          </a:p>
          <a:p>
            <a:r>
              <a:rPr lang="fr-BE" sz="1600" dirty="0" smtClean="0">
                <a:sym typeface="Wingdings" panose="05000000000000000000" pitchFamily="2" charset="2"/>
              </a:rPr>
              <a:t>Non recommandé par l’ESC pour les AOD en raison de leur courte demi-vie</a:t>
            </a:r>
            <a:endParaRPr lang="en-US" sz="1600" dirty="0"/>
          </a:p>
        </p:txBody>
      </p:sp>
      <p:sp>
        <p:nvSpPr>
          <p:cNvPr id="7" name="Rectangle 6"/>
          <p:cNvSpPr/>
          <p:nvPr/>
        </p:nvSpPr>
        <p:spPr>
          <a:xfrm>
            <a:off x="5436096" y="1144839"/>
            <a:ext cx="1397883" cy="369332"/>
          </a:xfrm>
          <a:prstGeom prst="rect">
            <a:avLst/>
          </a:prstGeom>
        </p:spPr>
        <p:txBody>
          <a:bodyPr wrap="none">
            <a:spAutoFit/>
          </a:bodyPr>
          <a:lstStyle/>
          <a:p>
            <a:r>
              <a:rPr lang="fr-BE" dirty="0">
                <a:solidFill>
                  <a:schemeClr val="accent6">
                    <a:lumMod val="75000"/>
                  </a:schemeClr>
                </a:solidFill>
              </a:rPr>
              <a:t>Controversé!</a:t>
            </a:r>
          </a:p>
        </p:txBody>
      </p:sp>
      <p:sp>
        <p:nvSpPr>
          <p:cNvPr id="8" name="ZoneTexte 7"/>
          <p:cNvSpPr txBox="1"/>
          <p:nvPr/>
        </p:nvSpPr>
        <p:spPr>
          <a:xfrm>
            <a:off x="482964" y="3253564"/>
            <a:ext cx="8075240" cy="907941"/>
          </a:xfrm>
          <a:prstGeom prst="rect">
            <a:avLst/>
          </a:prstGeom>
          <a:noFill/>
        </p:spPr>
        <p:txBody>
          <a:bodyPr wrap="square" rtlCol="0">
            <a:spAutoFit/>
          </a:bodyPr>
          <a:lstStyle/>
          <a:p>
            <a:pPr>
              <a:spcAft>
                <a:spcPts val="600"/>
              </a:spcAft>
            </a:pPr>
            <a:r>
              <a:rPr lang="fr-BE" sz="1600" dirty="0" smtClean="0">
                <a:solidFill>
                  <a:schemeClr val="accent6">
                    <a:lumMod val="75000"/>
                  </a:schemeClr>
                </a:solidFill>
              </a:rPr>
              <a:t>Nécessité d’une procédure institutionnelle!</a:t>
            </a:r>
          </a:p>
          <a:p>
            <a:r>
              <a:rPr lang="fr-BE" sz="1600" dirty="0" smtClean="0"/>
              <a:t>Proposition locale:</a:t>
            </a:r>
          </a:p>
          <a:p>
            <a:r>
              <a:rPr lang="fr-BE" sz="1600" dirty="0" smtClean="0"/>
              <a:t>Relais HBPM chez patients avec </a:t>
            </a:r>
            <a:r>
              <a:rPr lang="fr-BE" sz="1600" b="1" u="sng" dirty="0" smtClean="0"/>
              <a:t>risque thrombotique élevé </a:t>
            </a:r>
            <a:r>
              <a:rPr lang="fr-BE" sz="1600" dirty="0" smtClean="0"/>
              <a:t>et avec un arrêt de leur AOD </a:t>
            </a:r>
            <a:r>
              <a:rPr lang="fr-BE" sz="1600" b="1" dirty="0" smtClean="0"/>
              <a:t>&gt; 48h </a:t>
            </a:r>
            <a:endParaRPr lang="en-US" sz="1600" b="1" dirty="0"/>
          </a:p>
        </p:txBody>
      </p:sp>
    </p:spTree>
    <p:extLst>
      <p:ext uri="{BB962C8B-B14F-4D97-AF65-F5344CB8AC3E}">
        <p14:creationId xmlns:p14="http://schemas.microsoft.com/office/powerpoint/2010/main" val="3906940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42</a:t>
            </a:fld>
            <a:endParaRPr lang="fr-BE"/>
          </a:p>
        </p:txBody>
      </p:sp>
      <p:sp>
        <p:nvSpPr>
          <p:cNvPr id="6" name="Espace réservé du numéro de diapositive 3"/>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854086-EDB3-4A32-9E14-6B1617A59526}" type="slidenum">
              <a:rPr lang="fr-BE" smtClean="0"/>
              <a:pPr/>
              <a:t>42</a:t>
            </a:fld>
            <a:endParaRPr lang="fr-BE"/>
          </a:p>
        </p:txBody>
      </p:sp>
      <p:sp>
        <p:nvSpPr>
          <p:cNvPr id="9" name="ZoneTexte 8"/>
          <p:cNvSpPr txBox="1"/>
          <p:nvPr/>
        </p:nvSpPr>
        <p:spPr>
          <a:xfrm>
            <a:off x="467544" y="1700808"/>
            <a:ext cx="8208912" cy="400110"/>
          </a:xfrm>
          <a:prstGeom prst="rect">
            <a:avLst/>
          </a:prstGeom>
          <a:noFill/>
        </p:spPr>
        <p:txBody>
          <a:bodyPr wrap="square" rtlCol="0">
            <a:spAutoFit/>
          </a:bodyPr>
          <a:lstStyle/>
          <a:p>
            <a:r>
              <a:rPr lang="fr-BE" dirty="0" smtClean="0"/>
              <a:t>T ½ court mais dépendant de la fonction rénale, de l’âge, des interactions</a:t>
            </a:r>
            <a:r>
              <a:rPr lang="fr-BE" sz="2000" dirty="0" smtClean="0">
                <a:solidFill>
                  <a:schemeClr val="tx2"/>
                </a:solidFill>
              </a:rPr>
              <a:t>…</a:t>
            </a:r>
            <a:endParaRPr lang="fr-BE" dirty="0" smtClean="0">
              <a:solidFill>
                <a:schemeClr val="tx2"/>
              </a:solidFill>
            </a:endParaRPr>
          </a:p>
        </p:txBody>
      </p:sp>
      <p:sp>
        <p:nvSpPr>
          <p:cNvPr id="11" name="ZoneTexte 10"/>
          <p:cNvSpPr txBox="1"/>
          <p:nvPr/>
        </p:nvSpPr>
        <p:spPr>
          <a:xfrm>
            <a:off x="323528" y="1052736"/>
            <a:ext cx="8146161" cy="598589"/>
          </a:xfrm>
          <a:prstGeom prst="rect">
            <a:avLst/>
          </a:prstGeom>
          <a:noFill/>
          <a:ln w="19050">
            <a:noFill/>
          </a:ln>
        </p:spPr>
        <p:txBody>
          <a:bodyPr wrap="square" lIns="180000" tIns="144000" rIns="180000" bIns="144000" rtlCol="0">
            <a:spAutoFit/>
          </a:bodyPr>
          <a:lstStyle/>
          <a:p>
            <a:pPr algn="just">
              <a:spcAft>
                <a:spcPts val="400"/>
              </a:spcAft>
            </a:pPr>
            <a:r>
              <a:rPr lang="fr-BE" sz="2000" b="1" dirty="0">
                <a:solidFill>
                  <a:schemeClr val="tx2"/>
                </a:solidFill>
              </a:rPr>
              <a:t>Quand faut-il arrêter </a:t>
            </a:r>
            <a:r>
              <a:rPr lang="fr-BE" sz="2000" b="1" dirty="0" smtClean="0">
                <a:solidFill>
                  <a:schemeClr val="tx2"/>
                </a:solidFill>
              </a:rPr>
              <a:t>un AOD?</a:t>
            </a:r>
            <a:endParaRPr lang="en-US" sz="2000" b="1" dirty="0">
              <a:solidFill>
                <a:schemeClr val="tx2"/>
              </a:solidFill>
            </a:endParaRPr>
          </a:p>
        </p:txBody>
      </p:sp>
      <p:sp>
        <p:nvSpPr>
          <p:cNvPr id="13" name="ZoneTexte 12"/>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2</a:t>
            </a:r>
            <a:endParaRPr lang="en-US" sz="2000" cap="all" dirty="0" smtClean="0">
              <a:ea typeface="Tahoma" pitchFamily="34" charset="0"/>
              <a:cs typeface="Tahoma"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717" y="2280577"/>
            <a:ext cx="6209813" cy="301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27202" y="5617686"/>
            <a:ext cx="7338812" cy="815608"/>
          </a:xfrm>
          <a:prstGeom prst="rect">
            <a:avLst/>
          </a:prstGeom>
        </p:spPr>
        <p:txBody>
          <a:bodyPr wrap="square">
            <a:spAutoFit/>
          </a:bodyPr>
          <a:lstStyle/>
          <a:p>
            <a:pPr>
              <a:spcAft>
                <a:spcPts val="600"/>
              </a:spcAft>
            </a:pPr>
            <a:r>
              <a:rPr lang="fr-BE" sz="1400" u="sng" dirty="0"/>
              <a:t>Consensus local:</a:t>
            </a:r>
          </a:p>
          <a:p>
            <a:pPr lvl="1"/>
            <a:r>
              <a:rPr lang="fr-BE" sz="1400" dirty="0" smtClean="0">
                <a:sym typeface="Wingdings" pitchFamily="2" charset="2"/>
              </a:rPr>
              <a:t>Si </a:t>
            </a:r>
            <a:r>
              <a:rPr lang="fr-BE" sz="1400" dirty="0">
                <a:sym typeface="Wingdings" pitchFamily="2" charset="2"/>
              </a:rPr>
              <a:t>relais HBPM, dernière dose 24h avant l’intervention</a:t>
            </a:r>
          </a:p>
          <a:p>
            <a:pPr lvl="1"/>
            <a:r>
              <a:rPr lang="fr-BE" sz="1400" dirty="0">
                <a:sym typeface="Wingdings" pitchFamily="2" charset="2"/>
              </a:rPr>
              <a:t>Si prise de l’AOD 1x/j le soir, </a:t>
            </a:r>
            <a:r>
              <a:rPr lang="fr-BE" sz="1400" dirty="0"/>
              <a:t>la dernière prise est à prendre la veille du jour d’arrêt prévu</a:t>
            </a:r>
          </a:p>
        </p:txBody>
      </p:sp>
    </p:spTree>
    <p:extLst>
      <p:ext uri="{BB962C8B-B14F-4D97-AF65-F5344CB8AC3E}">
        <p14:creationId xmlns:p14="http://schemas.microsoft.com/office/powerpoint/2010/main" val="3716748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43</a:t>
            </a:fld>
            <a:endParaRPr lang="fr-BE"/>
          </a:p>
        </p:txBody>
      </p:sp>
      <p:sp>
        <p:nvSpPr>
          <p:cNvPr id="6" name="Espace réservé du numéro de diapositive 3"/>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854086-EDB3-4A32-9E14-6B1617A59526}" type="slidenum">
              <a:rPr lang="fr-BE" smtClean="0"/>
              <a:pPr/>
              <a:t>43</a:t>
            </a:fld>
            <a:endParaRPr lang="fr-BE"/>
          </a:p>
        </p:txBody>
      </p:sp>
      <p:sp>
        <p:nvSpPr>
          <p:cNvPr id="22" name="Rectangle 21"/>
          <p:cNvSpPr/>
          <p:nvPr/>
        </p:nvSpPr>
        <p:spPr>
          <a:xfrm>
            <a:off x="-23783" y="6611779"/>
            <a:ext cx="2276585" cy="246221"/>
          </a:xfrm>
          <a:prstGeom prst="rect">
            <a:avLst/>
          </a:prstGeom>
        </p:spPr>
        <p:txBody>
          <a:bodyPr wrap="none">
            <a:spAutoFit/>
          </a:bodyPr>
          <a:lstStyle/>
          <a:p>
            <a:r>
              <a:rPr lang="it-IT" sz="1000" dirty="0"/>
              <a:t>Faraoni et al. Critical Care (2015) 19:203</a:t>
            </a:r>
            <a:endParaRPr lang="fr-BE" sz="1000" dirty="0"/>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001607"/>
            <a:ext cx="5244027" cy="16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467544" y="1700808"/>
            <a:ext cx="8006543" cy="1969770"/>
          </a:xfrm>
          <a:prstGeom prst="rect">
            <a:avLst/>
          </a:prstGeom>
          <a:noFill/>
        </p:spPr>
        <p:txBody>
          <a:bodyPr wrap="square" rtlCol="0">
            <a:spAutoFit/>
          </a:bodyPr>
          <a:lstStyle/>
          <a:p>
            <a:pPr>
              <a:spcAft>
                <a:spcPts val="1200"/>
              </a:spcAft>
            </a:pPr>
            <a:r>
              <a:rPr lang="fr-BE" dirty="0" smtClean="0"/>
              <a:t>Reprise dès que l’hémostase est </a:t>
            </a:r>
            <a:r>
              <a:rPr lang="fr-BE" u="sng" dirty="0" smtClean="0"/>
              <a:t>rétablie</a:t>
            </a:r>
            <a:r>
              <a:rPr lang="fr-BE" dirty="0" smtClean="0"/>
              <a:t> et que le risque de saignement est </a:t>
            </a:r>
            <a:r>
              <a:rPr lang="fr-BE" u="sng" dirty="0" smtClean="0"/>
              <a:t>faible</a:t>
            </a:r>
            <a:r>
              <a:rPr lang="fr-BE" dirty="0" smtClean="0"/>
              <a:t>. </a:t>
            </a:r>
          </a:p>
          <a:p>
            <a:pPr marL="1005750" indent="-285750">
              <a:spcAft>
                <a:spcPts val="600"/>
              </a:spcAft>
              <a:buFont typeface="Wingdings" panose="05000000000000000000" pitchFamily="2" charset="2"/>
              <a:buChar char="ð"/>
            </a:pPr>
            <a:r>
              <a:rPr lang="fr-BE" dirty="0" smtClean="0"/>
              <a:t>Evaluation du </a:t>
            </a:r>
            <a:r>
              <a:rPr lang="fr-BE" dirty="0"/>
              <a:t>chirurgien! </a:t>
            </a:r>
            <a:endParaRPr lang="fr-BE" dirty="0" smtClean="0"/>
          </a:p>
          <a:p>
            <a:pPr marL="1005750" indent="-285750">
              <a:spcAft>
                <a:spcPts val="600"/>
              </a:spcAft>
              <a:buFont typeface="Wingdings" panose="05000000000000000000" pitchFamily="2" charset="2"/>
              <a:buChar char="ð"/>
            </a:pPr>
            <a:r>
              <a:rPr lang="fr-BE" sz="1600" dirty="0" smtClean="0"/>
              <a:t>Pour </a:t>
            </a:r>
            <a:r>
              <a:rPr lang="fr-BE" sz="1600" dirty="0"/>
              <a:t>de nombreuses interventions, reprendre une dose thérapeutique dans les </a:t>
            </a:r>
            <a:r>
              <a:rPr lang="fr-BE" sz="1600" b="1" dirty="0"/>
              <a:t>48-72h </a:t>
            </a:r>
            <a:r>
              <a:rPr lang="fr-BE" sz="1600" dirty="0"/>
              <a:t>comporte un </a:t>
            </a:r>
            <a:r>
              <a:rPr lang="fr-BE" sz="1600" b="1" dirty="0"/>
              <a:t>risque de saignement &gt; risque embolique</a:t>
            </a:r>
            <a:r>
              <a:rPr lang="fr-BE" sz="1600" dirty="0"/>
              <a:t>. </a:t>
            </a:r>
          </a:p>
          <a:p>
            <a:pPr marL="1005750" indent="-285750">
              <a:buFont typeface="Wingdings" panose="05000000000000000000" pitchFamily="2" charset="2"/>
              <a:buChar char="ð"/>
            </a:pPr>
            <a:r>
              <a:rPr lang="fr-BE" sz="1600" dirty="0"/>
              <a:t>HBPM prophylactique 6-8h post-op (immobilisation)</a:t>
            </a:r>
          </a:p>
          <a:p>
            <a:pPr marL="1005750" indent="-285750">
              <a:buFont typeface="Wingdings" panose="05000000000000000000" pitchFamily="2" charset="2"/>
              <a:buChar char="ð"/>
            </a:pPr>
            <a:endParaRPr lang="fr-BE" dirty="0" smtClean="0"/>
          </a:p>
        </p:txBody>
      </p:sp>
      <p:sp>
        <p:nvSpPr>
          <p:cNvPr id="15" name="ZoneTexte 14"/>
          <p:cNvSpPr txBox="1"/>
          <p:nvPr/>
        </p:nvSpPr>
        <p:spPr>
          <a:xfrm>
            <a:off x="323528" y="1052736"/>
            <a:ext cx="8146161" cy="598589"/>
          </a:xfrm>
          <a:prstGeom prst="rect">
            <a:avLst/>
          </a:prstGeom>
          <a:noFill/>
          <a:ln w="19050">
            <a:noFill/>
          </a:ln>
        </p:spPr>
        <p:txBody>
          <a:bodyPr wrap="square" lIns="180000" tIns="144000" rIns="180000" bIns="144000" rtlCol="0">
            <a:spAutoFit/>
          </a:bodyPr>
          <a:lstStyle/>
          <a:p>
            <a:pPr algn="just">
              <a:spcAft>
                <a:spcPts val="400"/>
              </a:spcAft>
            </a:pPr>
            <a:r>
              <a:rPr lang="fr-BE" sz="2000" b="1" dirty="0">
                <a:solidFill>
                  <a:schemeClr val="tx2"/>
                </a:solidFill>
              </a:rPr>
              <a:t>Quand faut-il </a:t>
            </a:r>
            <a:r>
              <a:rPr lang="fr-BE" sz="2000" b="1" dirty="0" smtClean="0">
                <a:solidFill>
                  <a:schemeClr val="tx2"/>
                </a:solidFill>
              </a:rPr>
              <a:t>reprendre un ACO?</a:t>
            </a:r>
            <a:endParaRPr lang="en-US" sz="2000" b="1" dirty="0">
              <a:solidFill>
                <a:schemeClr val="tx2"/>
              </a:solidFill>
            </a:endParaRPr>
          </a:p>
        </p:txBody>
      </p:sp>
      <p:sp>
        <p:nvSpPr>
          <p:cNvPr id="16" name="ZoneTexte 1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2</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1793673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2</a:t>
            </a:r>
            <a:endParaRPr lang="en-US" sz="2000" cap="all" dirty="0" smtClean="0">
              <a:ea typeface="Tahoma" pitchFamily="34" charset="0"/>
              <a:cs typeface="Tahoma" pitchFamily="34" charset="0"/>
            </a:endParaRPr>
          </a:p>
        </p:txBody>
      </p:sp>
      <p:sp>
        <p:nvSpPr>
          <p:cNvPr id="6" name="Espace réservé du contenu 2"/>
          <p:cNvSpPr>
            <a:spLocks noGrp="1"/>
          </p:cNvSpPr>
          <p:nvPr>
            <p:ph idx="1"/>
          </p:nvPr>
        </p:nvSpPr>
        <p:spPr>
          <a:xfrm>
            <a:off x="467544" y="1268760"/>
            <a:ext cx="8229600" cy="5040560"/>
          </a:xfrm>
        </p:spPr>
        <p:txBody>
          <a:bodyPr>
            <a:normAutofit/>
          </a:bodyPr>
          <a:lstStyle/>
          <a:p>
            <a:pPr marL="0" indent="0">
              <a:buNone/>
            </a:pPr>
            <a:r>
              <a:rPr lang="fr-BE" sz="2000" dirty="0"/>
              <a:t>L’anesthésiste vous consulte pour savoir quelle est la meilleure prise en charge préopératoire  pour </a:t>
            </a:r>
            <a:r>
              <a:rPr lang="fr-BE" sz="2000" dirty="0" smtClean="0"/>
              <a:t>ce patient:</a:t>
            </a:r>
          </a:p>
          <a:p>
            <a:pPr marL="0" indent="0">
              <a:buNone/>
            </a:pPr>
            <a:endParaRPr lang="fr-BE" sz="1900" dirty="0"/>
          </a:p>
          <a:p>
            <a:pPr marL="914400" lvl="1" indent="-457200">
              <a:lnSpc>
                <a:spcPct val="150000"/>
              </a:lnSpc>
              <a:buFont typeface="+mj-lt"/>
              <a:buAutoNum type="arabicParenR"/>
            </a:pPr>
            <a:r>
              <a:rPr lang="fr-BE" sz="1800" dirty="0"/>
              <a:t>Stop </a:t>
            </a:r>
            <a:r>
              <a:rPr lang="fr-BE" sz="1800" dirty="0" err="1"/>
              <a:t>Pradaxa</a:t>
            </a:r>
            <a:r>
              <a:rPr lang="fr-BE" sz="1800" dirty="0"/>
              <a:t>® </a:t>
            </a:r>
            <a:r>
              <a:rPr lang="fr-BE" sz="1800" dirty="0" smtClean="0"/>
              <a:t>au J-5 avec </a:t>
            </a:r>
            <a:r>
              <a:rPr lang="fr-BE" sz="1800" dirty="0"/>
              <a:t>un relais par HBPM thérapeutique </a:t>
            </a:r>
            <a:endParaRPr lang="fr-BE" sz="1800" dirty="0" smtClean="0"/>
          </a:p>
          <a:p>
            <a:pPr marL="914400" lvl="1" indent="-457200">
              <a:lnSpc>
                <a:spcPct val="150000"/>
              </a:lnSpc>
              <a:buFont typeface="+mj-lt"/>
              <a:buAutoNum type="arabicParenR"/>
            </a:pPr>
            <a:r>
              <a:rPr lang="fr-BE" sz="1800" dirty="0" smtClean="0"/>
              <a:t>Stop </a:t>
            </a:r>
            <a:r>
              <a:rPr lang="fr-BE" sz="1800" dirty="0" err="1"/>
              <a:t>Pradaxa</a:t>
            </a:r>
            <a:r>
              <a:rPr lang="fr-BE" sz="1800" dirty="0"/>
              <a:t>® au J-4 et pas de relais HBPM</a:t>
            </a:r>
          </a:p>
          <a:p>
            <a:pPr marL="914400" lvl="1" indent="-457200">
              <a:lnSpc>
                <a:spcPct val="150000"/>
              </a:lnSpc>
              <a:buFont typeface="+mj-lt"/>
              <a:buAutoNum type="arabicParenR"/>
            </a:pPr>
            <a:r>
              <a:rPr lang="fr-BE" sz="1800" dirty="0" smtClean="0"/>
              <a:t>Stop </a:t>
            </a:r>
            <a:r>
              <a:rPr lang="fr-BE" sz="1800" dirty="0" err="1"/>
              <a:t>Pradaxa</a:t>
            </a:r>
            <a:r>
              <a:rPr lang="fr-BE" sz="1800" dirty="0"/>
              <a:t>® </a:t>
            </a:r>
            <a:r>
              <a:rPr lang="fr-BE" sz="1800" dirty="0" smtClean="0"/>
              <a:t>au J-2 et </a:t>
            </a:r>
            <a:r>
              <a:rPr lang="fr-BE" sz="1800" dirty="0"/>
              <a:t>pas de </a:t>
            </a:r>
            <a:r>
              <a:rPr lang="fr-BE" sz="1800" dirty="0" smtClean="0"/>
              <a:t>relais </a:t>
            </a:r>
            <a:r>
              <a:rPr lang="fr-BE" sz="1800" dirty="0"/>
              <a:t>HBPM</a:t>
            </a:r>
          </a:p>
          <a:p>
            <a:pPr marL="914400" lvl="1" indent="-457200">
              <a:lnSpc>
                <a:spcPct val="150000"/>
              </a:lnSpc>
              <a:buFont typeface="+mj-lt"/>
              <a:buAutoNum type="arabicParenR"/>
            </a:pPr>
            <a:r>
              <a:rPr lang="fr-BE" sz="1800" dirty="0"/>
              <a:t>Stop </a:t>
            </a:r>
            <a:r>
              <a:rPr lang="fr-BE" sz="1800" dirty="0" err="1"/>
              <a:t>Pradaxa</a:t>
            </a:r>
            <a:r>
              <a:rPr lang="fr-BE" sz="1800" dirty="0"/>
              <a:t>® </a:t>
            </a:r>
            <a:r>
              <a:rPr lang="fr-BE" sz="1800" dirty="0" smtClean="0"/>
              <a:t>au J-2 et </a:t>
            </a:r>
            <a:r>
              <a:rPr lang="fr-BE" sz="1800" dirty="0"/>
              <a:t>relais par </a:t>
            </a:r>
            <a:r>
              <a:rPr lang="fr-BE" sz="1800" dirty="0" err="1"/>
              <a:t>Clexane</a:t>
            </a:r>
            <a:r>
              <a:rPr lang="fr-BE" sz="1800" dirty="0"/>
              <a:t>® prophylactique 40mg 1x/jour </a:t>
            </a:r>
          </a:p>
          <a:p>
            <a:pPr marL="914400" lvl="1" indent="-457200">
              <a:lnSpc>
                <a:spcPct val="150000"/>
              </a:lnSpc>
              <a:buFont typeface="+mj-lt"/>
              <a:buAutoNum type="arabicParenR"/>
            </a:pPr>
            <a:r>
              <a:rPr lang="fr-BE" sz="1800" dirty="0" smtClean="0"/>
              <a:t>Dernière prise </a:t>
            </a:r>
            <a:r>
              <a:rPr lang="fr-BE" sz="1800" dirty="0" err="1"/>
              <a:t>Pradaxa</a:t>
            </a:r>
            <a:r>
              <a:rPr lang="fr-BE" sz="1800" dirty="0"/>
              <a:t>® 24h avant intervention</a:t>
            </a:r>
          </a:p>
          <a:p>
            <a:endParaRPr lang="fr-BE" dirty="0"/>
          </a:p>
        </p:txBody>
      </p:sp>
      <p:sp>
        <p:nvSpPr>
          <p:cNvPr id="7" name="Rectangle 6"/>
          <p:cNvSpPr/>
          <p:nvPr/>
        </p:nvSpPr>
        <p:spPr>
          <a:xfrm>
            <a:off x="868216" y="2780928"/>
            <a:ext cx="734481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772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854086-EDB3-4A32-9E14-6B1617A59526}"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fr-BE"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rPr>
              <a:t>SITUATION CLINIQUE 3 </a:t>
            </a:r>
            <a:endParaRPr kumimoji="0" lang="en-US"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endParaRPr>
          </a:p>
        </p:txBody>
      </p:sp>
      <p:sp>
        <p:nvSpPr>
          <p:cNvPr id="7" name="ZoneTexte 6"/>
          <p:cNvSpPr txBox="1"/>
          <p:nvPr/>
        </p:nvSpPr>
        <p:spPr>
          <a:xfrm>
            <a:off x="3491880" y="1325538"/>
            <a:ext cx="5121825" cy="1015663"/>
          </a:xfrm>
          <a:prstGeom prst="rect">
            <a:avLst/>
          </a:prstGeom>
          <a:noFill/>
          <a:ln w="19050">
            <a:solidFill>
              <a:schemeClr val="tx2"/>
            </a:solidFill>
          </a:ln>
        </p:spPr>
        <p:txBody>
          <a:bodyPr wrap="square" rtlCol="0">
            <a:spAutoFit/>
          </a:bodyPr>
          <a:lstStyle/>
          <a:p>
            <a:pPr marL="180000" marR="0" lvl="0" indent="0" algn="l" defTabSz="914400" rtl="0" eaLnBrk="1" fontAlgn="auto" latinLnBrk="0" hangingPunct="1">
              <a:lnSpc>
                <a:spcPct val="110000"/>
              </a:lnSpc>
              <a:spcBef>
                <a:spcPts val="0"/>
              </a:spcBef>
              <a:spcAft>
                <a:spcPts val="600"/>
              </a:spcAft>
              <a:buClrTx/>
              <a:buSzTx/>
              <a:buFontTx/>
              <a:buNone/>
              <a:tabLst/>
              <a:defRPr/>
            </a:pPr>
            <a:r>
              <a:rPr lang="en-US" b="1" dirty="0" smtClean="0">
                <a:solidFill>
                  <a:srgbClr val="1F497D"/>
                </a:solidFill>
                <a:latin typeface="Calibri"/>
              </a:rPr>
              <a:t>René</a:t>
            </a:r>
            <a:r>
              <a:rPr kumimoji="0" lang="en-US" sz="1800" b="1" i="0" u="none" strike="noStrike" kern="1200" cap="none" spc="0" normalizeH="0" baseline="0" noProof="0" dirty="0" smtClean="0">
                <a:ln>
                  <a:noFill/>
                </a:ln>
                <a:solidFill>
                  <a:srgbClr val="1F497D"/>
                </a:solidFill>
                <a:effectLst/>
                <a:uLnTx/>
                <a:uFillTx/>
                <a:latin typeface="Calibri"/>
                <a:ea typeface="+mn-ea"/>
                <a:cs typeface="+mn-cs"/>
              </a:rPr>
              <a:t> – 76 </a:t>
            </a:r>
            <a:r>
              <a:rPr kumimoji="0" lang="en-US" sz="1800" b="1" i="0" u="none" strike="noStrike" kern="1200" cap="none" spc="0" normalizeH="0" baseline="0" noProof="0" dirty="0" err="1" smtClean="0">
                <a:ln>
                  <a:noFill/>
                </a:ln>
                <a:solidFill>
                  <a:srgbClr val="1F497D"/>
                </a:solidFill>
                <a:effectLst/>
                <a:uLnTx/>
                <a:uFillTx/>
                <a:latin typeface="Calibri"/>
                <a:ea typeface="+mn-ea"/>
                <a:cs typeface="+mn-cs"/>
              </a:rPr>
              <a:t>ans</a:t>
            </a:r>
            <a:endParaRPr kumimoji="0" lang="en-US" sz="1800" b="1" i="0" u="none" strike="noStrike" kern="1200" cap="none" spc="0" normalizeH="0" baseline="0" noProof="0" dirty="0" smtClean="0">
              <a:ln>
                <a:noFill/>
              </a:ln>
              <a:solidFill>
                <a:srgbClr val="1F497D"/>
              </a:solidFill>
              <a:effectLst/>
              <a:uLnTx/>
              <a:uFillTx/>
              <a:latin typeface="Calibri"/>
              <a:ea typeface="+mn-ea"/>
              <a:cs typeface="+mn-cs"/>
            </a:endParaRPr>
          </a:p>
          <a:p>
            <a:pPr marL="180000" lvl="0">
              <a:lnSpc>
                <a:spcPct val="110000"/>
              </a:lnSpc>
            </a:pPr>
            <a:r>
              <a:rPr lang="fr-BE" sz="1600" dirty="0" smtClean="0"/>
              <a:t>Hospitalisation en pneumologie </a:t>
            </a:r>
            <a:r>
              <a:rPr lang="fr-BE" sz="1600" dirty="0"/>
              <a:t>pour </a:t>
            </a:r>
            <a:r>
              <a:rPr lang="fr-BE" sz="1600" dirty="0" smtClean="0"/>
              <a:t>dyspnée</a:t>
            </a:r>
          </a:p>
          <a:p>
            <a:pPr marL="180000" lvl="0">
              <a:lnSpc>
                <a:spcPct val="110000"/>
              </a:lnSpc>
            </a:pPr>
            <a:r>
              <a:rPr lang="fr-BE" sz="1600" dirty="0" smtClean="0"/>
              <a:t>10 cigarillos/jour, +++ verres de whisky/jour </a:t>
            </a:r>
          </a:p>
        </p:txBody>
      </p:sp>
      <p:sp>
        <p:nvSpPr>
          <p:cNvPr id="8" name="Rectangle 7"/>
          <p:cNvSpPr/>
          <p:nvPr/>
        </p:nvSpPr>
        <p:spPr>
          <a:xfrm>
            <a:off x="847811" y="2992226"/>
            <a:ext cx="3057930" cy="1646605"/>
          </a:xfrm>
          <a:prstGeom prst="rect">
            <a:avLst/>
          </a:prstGeom>
          <a:ln>
            <a:solidFill>
              <a:schemeClr val="tx1"/>
            </a:solidFill>
          </a:ln>
        </p:spPr>
        <p:txBody>
          <a:bodyPr wrap="square">
            <a:spAutoFit/>
          </a:bodyPr>
          <a:lstStyle/>
          <a:p>
            <a:pPr marL="0" marR="0" lvl="0" indent="0" algn="just" defTabSz="914400" rtl="0" eaLnBrk="1" fontAlgn="auto" latinLnBrk="0" hangingPunct="1">
              <a:spcBef>
                <a:spcPts val="0"/>
              </a:spcBef>
              <a:spcAft>
                <a:spcPts val="600"/>
              </a:spcAft>
              <a:buClrTx/>
              <a:buSzTx/>
              <a:buFontTx/>
              <a:buNone/>
              <a:tabLst/>
              <a:defRPr/>
            </a:pPr>
            <a:r>
              <a:rPr kumimoji="0" lang="fr-BE" sz="1600" b="1" i="0" u="sng" strike="noStrike" kern="1200" cap="none" spc="0" normalizeH="0" baseline="0" noProof="0" dirty="0">
                <a:ln>
                  <a:noFill/>
                </a:ln>
                <a:solidFill>
                  <a:prstClr val="black"/>
                </a:solidFill>
                <a:effectLst/>
                <a:uLnTx/>
                <a:uFillTx/>
                <a:latin typeface="Calibri"/>
                <a:ea typeface="+mn-ea"/>
                <a:cs typeface="+mn-cs"/>
              </a:rPr>
              <a:t>Antécédents </a:t>
            </a:r>
            <a:r>
              <a:rPr kumimoji="0" lang="fr-BE" sz="1600" b="1" i="0" u="sng" strike="noStrike" kern="1200" cap="none" spc="0" normalizeH="0" baseline="0" noProof="0" dirty="0" smtClean="0">
                <a:ln>
                  <a:noFill/>
                </a:ln>
                <a:solidFill>
                  <a:prstClr val="black"/>
                </a:solidFill>
                <a:effectLst/>
                <a:uLnTx/>
                <a:uFillTx/>
                <a:latin typeface="Calibri"/>
                <a:ea typeface="+mn-ea"/>
                <a:cs typeface="+mn-cs"/>
              </a:rPr>
              <a:t>médicaux</a:t>
            </a:r>
          </a:p>
          <a:p>
            <a:pPr algn="just">
              <a:defRPr/>
            </a:pPr>
            <a:r>
              <a:rPr lang="fr-BE" sz="1600" dirty="0" smtClean="0"/>
              <a:t>HTA, AVC</a:t>
            </a:r>
          </a:p>
          <a:p>
            <a:pPr algn="just">
              <a:defRPr/>
            </a:pPr>
            <a:r>
              <a:rPr lang="fr-BE" sz="1600" dirty="0"/>
              <a:t>F</a:t>
            </a:r>
            <a:r>
              <a:rPr lang="fr-BE" sz="1600" dirty="0" smtClean="0"/>
              <a:t>ibrillation auriculaire</a:t>
            </a:r>
          </a:p>
          <a:p>
            <a:pPr algn="just">
              <a:defRPr/>
            </a:pPr>
            <a:r>
              <a:rPr lang="fr-BE" sz="1600" dirty="0" smtClean="0"/>
              <a:t>Emphysème</a:t>
            </a:r>
          </a:p>
          <a:p>
            <a:pPr algn="just">
              <a:defRPr/>
            </a:pPr>
            <a:r>
              <a:rPr lang="fr-BE" sz="1600" dirty="0" smtClean="0"/>
              <a:t>HBP</a:t>
            </a:r>
          </a:p>
          <a:p>
            <a:pPr algn="just">
              <a:defRPr/>
            </a:pPr>
            <a:r>
              <a:rPr lang="fr-BE" sz="1600" dirty="0" smtClean="0"/>
              <a:t>SAS </a:t>
            </a:r>
            <a:r>
              <a:rPr lang="fr-BE" sz="1600" dirty="0"/>
              <a:t>nécessitant un </a:t>
            </a:r>
            <a:r>
              <a:rPr lang="fr-BE" sz="1600" dirty="0" smtClean="0"/>
              <a:t>appareillage</a:t>
            </a:r>
            <a:endParaRPr lang="fr-BE" sz="1600" dirty="0"/>
          </a:p>
        </p:txBody>
      </p:sp>
      <p:sp>
        <p:nvSpPr>
          <p:cNvPr id="9" name="Rectangle 8"/>
          <p:cNvSpPr/>
          <p:nvPr/>
        </p:nvSpPr>
        <p:spPr>
          <a:xfrm>
            <a:off x="898969" y="4991349"/>
            <a:ext cx="3038753" cy="907941"/>
          </a:xfrm>
          <a:prstGeom prst="rect">
            <a:avLst/>
          </a:prstGeom>
          <a:ln>
            <a:solidFill>
              <a:schemeClr val="tx1"/>
            </a:solidFill>
          </a:ln>
        </p:spPr>
        <p:txBody>
          <a:bodyPr wrap="square">
            <a:spAutoFit/>
          </a:bodyPr>
          <a:lstStyle/>
          <a:p>
            <a:pPr algn="just">
              <a:spcAft>
                <a:spcPts val="600"/>
              </a:spcAft>
              <a:defRPr/>
            </a:pPr>
            <a:r>
              <a:rPr kumimoji="0" lang="fr-BE" sz="1600" b="1" i="0" u="sng" strike="noStrike" kern="1200" cap="none" spc="0" normalizeH="0" baseline="0" noProof="0" dirty="0" smtClean="0">
                <a:ln>
                  <a:noFill/>
                </a:ln>
                <a:solidFill>
                  <a:prstClr val="black"/>
                </a:solidFill>
                <a:effectLst/>
                <a:uLnTx/>
                <a:uFillTx/>
                <a:latin typeface="Calibri"/>
                <a:ea typeface="+mn-ea"/>
                <a:cs typeface="+mn-cs"/>
              </a:rPr>
              <a:t>Paramètres</a:t>
            </a:r>
          </a:p>
          <a:p>
            <a:pPr algn="just">
              <a:defRPr/>
            </a:pPr>
            <a:r>
              <a:rPr lang="fr-BE" sz="1600" dirty="0" smtClean="0"/>
              <a:t>Poids </a:t>
            </a:r>
            <a:r>
              <a:rPr lang="fr-BE" sz="1600" dirty="0"/>
              <a:t>70kg, </a:t>
            </a:r>
            <a:r>
              <a:rPr lang="fr-BE" sz="1600" dirty="0" err="1" smtClean="0"/>
              <a:t>creat</a:t>
            </a:r>
            <a:r>
              <a:rPr lang="fr-BE" sz="1600" dirty="0" smtClean="0"/>
              <a:t> 1,80 mg/dl, </a:t>
            </a:r>
            <a:r>
              <a:rPr lang="fr-BE" sz="1600" dirty="0" err="1" smtClean="0"/>
              <a:t>CLcr</a:t>
            </a:r>
            <a:r>
              <a:rPr lang="fr-BE" sz="1600" dirty="0" smtClean="0"/>
              <a:t> 35 ml/min, </a:t>
            </a:r>
            <a:r>
              <a:rPr lang="fr-BE" sz="1600" dirty="0"/>
              <a:t>TA 130/80 </a:t>
            </a:r>
            <a:r>
              <a:rPr lang="fr-BE" sz="1600" dirty="0" err="1" smtClean="0"/>
              <a:t>mmHg</a:t>
            </a:r>
            <a:endParaRPr lang="fr-BE" sz="1600" dirty="0"/>
          </a:p>
        </p:txBody>
      </p:sp>
      <p:graphicFrame>
        <p:nvGraphicFramePr>
          <p:cNvPr id="10" name="Tableau 9"/>
          <p:cNvGraphicFramePr>
            <a:graphicFrameLocks noGrp="1"/>
          </p:cNvGraphicFramePr>
          <p:nvPr>
            <p:extLst>
              <p:ext uri="{D42A27DB-BD31-4B8C-83A1-F6EECF244321}">
                <p14:modId xmlns:p14="http://schemas.microsoft.com/office/powerpoint/2010/main" val="3390208788"/>
              </p:ext>
            </p:extLst>
          </p:nvPr>
        </p:nvGraphicFramePr>
        <p:xfrm>
          <a:off x="4750528" y="2997640"/>
          <a:ext cx="3835703" cy="2951640"/>
        </p:xfrm>
        <a:graphic>
          <a:graphicData uri="http://schemas.openxmlformats.org/drawingml/2006/table">
            <a:tbl>
              <a:tblPr firstRow="1" bandRow="1">
                <a:tableStyleId>{5940675A-B579-460E-94D1-54222C63F5DA}</a:tableStyleId>
              </a:tblPr>
              <a:tblGrid>
                <a:gridCol w="3835703">
                  <a:extLst>
                    <a:ext uri="{9D8B030D-6E8A-4147-A177-3AD203B41FA5}">
                      <a16:colId xmlns:a16="http://schemas.microsoft.com/office/drawing/2014/main" xmlns="" val="4197748963"/>
                    </a:ext>
                  </a:extLst>
                </a:gridCol>
              </a:tblGrid>
              <a:tr h="315906">
                <a:tc>
                  <a:txBody>
                    <a:bodyPr/>
                    <a:lstStyle/>
                    <a:p>
                      <a:r>
                        <a:rPr lang="fr-BE" sz="1600" b="1" u="sng" dirty="0" smtClean="0"/>
                        <a:t>Traitement</a:t>
                      </a:r>
                      <a:r>
                        <a:rPr lang="fr-BE" sz="1600" b="1" u="sng" baseline="0" dirty="0" smtClean="0"/>
                        <a:t> domicile</a:t>
                      </a:r>
                      <a:endParaRPr lang="fr-BE" sz="1600" b="1" u="sng"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034264437"/>
                  </a:ext>
                </a:extLst>
              </a:tr>
              <a:tr h="288000">
                <a:tc>
                  <a:txBody>
                    <a:bodyPr/>
                    <a:lstStyle/>
                    <a:p>
                      <a:r>
                        <a:rPr lang="fr-BE" sz="1500" b="1" baseline="0" dirty="0" err="1" smtClean="0"/>
                        <a:t>Pradaxa</a:t>
                      </a:r>
                      <a:r>
                        <a:rPr lang="fr-BE" sz="1500" b="1" baseline="30000" dirty="0" smtClean="0"/>
                        <a:t>®</a:t>
                      </a:r>
                      <a:r>
                        <a:rPr lang="fr-BE" sz="1500" b="1" dirty="0" smtClean="0"/>
                        <a:t> 150 mg 2x/j </a:t>
                      </a:r>
                      <a:r>
                        <a:rPr lang="fr-BE" sz="1400" b="0" dirty="0" smtClean="0"/>
                        <a:t>(</a:t>
                      </a:r>
                      <a:r>
                        <a:rPr lang="fr-BE" sz="1400" b="0" dirty="0" err="1" smtClean="0"/>
                        <a:t>dabigatran</a:t>
                      </a:r>
                      <a:r>
                        <a:rPr lang="fr-BE" sz="1400" b="0" dirty="0" smtClean="0"/>
                        <a:t>)</a:t>
                      </a:r>
                      <a:endParaRPr lang="fr-BE" sz="1400" b="1"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49320170"/>
                  </a:ext>
                </a:extLst>
              </a:tr>
              <a:tr h="288000">
                <a:tc>
                  <a:txBody>
                    <a:bodyPr/>
                    <a:lstStyle/>
                    <a:p>
                      <a:r>
                        <a:rPr lang="fr-BE" sz="1500" b="0" baseline="0" dirty="0" err="1" smtClean="0"/>
                        <a:t>Asaflow</a:t>
                      </a:r>
                      <a:r>
                        <a:rPr lang="fr-BE" sz="1500" b="0" baseline="30000" dirty="0" smtClean="0"/>
                        <a:t>®</a:t>
                      </a:r>
                      <a:r>
                        <a:rPr lang="fr-BE" sz="1500" b="0" dirty="0" smtClean="0"/>
                        <a:t> 80 mg 1x/j </a:t>
                      </a:r>
                      <a:r>
                        <a:rPr lang="fr-BE" sz="1400" b="0" dirty="0" smtClean="0"/>
                        <a:t>(aspirine)</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682332962"/>
                  </a:ext>
                </a:extLst>
              </a:tr>
              <a:tr h="288000">
                <a:tc>
                  <a:txBody>
                    <a:bodyPr/>
                    <a:lstStyle/>
                    <a:p>
                      <a:r>
                        <a:rPr lang="fr-BE" sz="1500" b="0" baseline="0" dirty="0" err="1" smtClean="0"/>
                        <a:t>Cordarone</a:t>
                      </a:r>
                      <a:r>
                        <a:rPr lang="fr-BE" sz="1500" b="0" baseline="30000" dirty="0" smtClean="0"/>
                        <a:t>®</a:t>
                      </a:r>
                      <a:r>
                        <a:rPr lang="fr-BE" sz="1500" b="0" dirty="0" smtClean="0"/>
                        <a:t> 200 mg 1x/j </a:t>
                      </a:r>
                      <a:r>
                        <a:rPr lang="fr-BE" sz="1400" b="0" dirty="0" smtClean="0"/>
                        <a:t>(amiodarone)</a:t>
                      </a:r>
                      <a:endParaRPr lang="fr-BE" sz="14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08850066"/>
                  </a:ext>
                </a:extLst>
              </a:tr>
              <a:tr h="288000">
                <a:tc>
                  <a:txBody>
                    <a:bodyPr/>
                    <a:lstStyle/>
                    <a:p>
                      <a:r>
                        <a:rPr lang="fr-BE" sz="1500" b="0" baseline="0" dirty="0" err="1" smtClean="0"/>
                        <a:t>Perindopril</a:t>
                      </a:r>
                      <a:r>
                        <a:rPr lang="fr-BE" sz="1500" b="0" baseline="30000" dirty="0" smtClean="0"/>
                        <a:t> </a:t>
                      </a:r>
                      <a:r>
                        <a:rPr lang="fr-BE" sz="1500" b="0" baseline="0" dirty="0" smtClean="0"/>
                        <a:t> 8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56805840"/>
                  </a:ext>
                </a:extLst>
              </a:tr>
              <a:tr h="288000">
                <a:tc>
                  <a:txBody>
                    <a:bodyPr/>
                    <a:lstStyle/>
                    <a:p>
                      <a:r>
                        <a:rPr lang="fr-BE" sz="1500" b="0" baseline="0" dirty="0" err="1" smtClean="0"/>
                        <a:t>Combodart</a:t>
                      </a:r>
                      <a:r>
                        <a:rPr lang="fr-BE" sz="1500" b="0" baseline="30000" dirty="0" smtClean="0"/>
                        <a:t>®</a:t>
                      </a:r>
                      <a:r>
                        <a:rPr lang="fr-BE" sz="1500" b="0" dirty="0" smtClean="0"/>
                        <a:t> 0,5 + 0,4 mg 1x/j </a:t>
                      </a:r>
                      <a:r>
                        <a:rPr lang="fr-BE" sz="1400" b="0" dirty="0" smtClean="0"/>
                        <a:t>(</a:t>
                      </a:r>
                      <a:r>
                        <a:rPr lang="fr-BE" sz="1400" b="0" dirty="0" err="1" smtClean="0"/>
                        <a:t>tamsulosine</a:t>
                      </a:r>
                      <a:r>
                        <a:rPr lang="fr-BE" sz="1400" b="0" dirty="0" smtClean="0"/>
                        <a:t>/</a:t>
                      </a:r>
                      <a:r>
                        <a:rPr lang="fr-BE" sz="1400" b="0" dirty="0" err="1" smtClean="0"/>
                        <a:t>dutastéride</a:t>
                      </a:r>
                      <a:r>
                        <a:rPr lang="fr-BE" sz="1400" b="0" dirty="0" smtClean="0"/>
                        <a:t>)</a:t>
                      </a:r>
                      <a:endParaRPr lang="fr-BE" sz="14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79779794"/>
                  </a:ext>
                </a:extLst>
              </a:tr>
              <a:tr h="288000">
                <a:tc>
                  <a:txBody>
                    <a:bodyPr/>
                    <a:lstStyle/>
                    <a:p>
                      <a:r>
                        <a:rPr lang="fr-BE" sz="1500" b="0" dirty="0" err="1" smtClean="0"/>
                        <a:t>Mirtazapine</a:t>
                      </a:r>
                      <a:r>
                        <a:rPr lang="fr-BE" sz="1500" b="0" dirty="0" smtClean="0"/>
                        <a:t> 30</a:t>
                      </a:r>
                      <a:r>
                        <a:rPr lang="fr-BE" sz="1500" b="0" baseline="0" dirty="0" smtClean="0"/>
                        <a:t> m</a:t>
                      </a:r>
                      <a:r>
                        <a:rPr lang="fr-BE" sz="1500" b="0" dirty="0" smtClean="0"/>
                        <a:t>g 0,5 comprimé 1x/j</a:t>
                      </a:r>
                    </a:p>
                    <a:p>
                      <a:r>
                        <a:rPr lang="fr-BE" sz="1500" b="0" dirty="0" err="1" smtClean="0"/>
                        <a:t>Zolpidem</a:t>
                      </a:r>
                      <a:r>
                        <a:rPr lang="fr-BE" sz="1500" b="0" baseline="0" dirty="0" smtClean="0"/>
                        <a:t> 10 mg 1x/j</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1636354"/>
                  </a:ext>
                </a:extLst>
              </a:tr>
              <a:tr h="288000">
                <a:tc>
                  <a:txBody>
                    <a:bodyPr/>
                    <a:lstStyle/>
                    <a:p>
                      <a:r>
                        <a:rPr lang="fr-BE" sz="1500" b="0" dirty="0" smtClean="0"/>
                        <a:t>Dafalgan</a:t>
                      </a:r>
                      <a:r>
                        <a:rPr lang="fr-BE" sz="1500" b="0" baseline="0" dirty="0" smtClean="0"/>
                        <a:t>® 1g si besoin</a:t>
                      </a:r>
                    </a:p>
                    <a:p>
                      <a:r>
                        <a:rPr lang="fr-BE" sz="1500" b="0" baseline="0" dirty="0" err="1" smtClean="0"/>
                        <a:t>Diclofénac</a:t>
                      </a:r>
                      <a:r>
                        <a:rPr lang="fr-BE" sz="1500" b="0" baseline="0" dirty="0" smtClean="0"/>
                        <a:t> 75mg si besoin</a:t>
                      </a:r>
                      <a:endParaRPr lang="fr-BE" sz="1500" b="0" dirty="0"/>
                    </a:p>
                  </a:txBody>
                  <a:tcPr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52132539"/>
                  </a:ext>
                </a:extLst>
              </a:tr>
            </a:tbl>
          </a:graphicData>
        </a:graphic>
      </p:graphicFrame>
      <p:pic>
        <p:nvPicPr>
          <p:cNvPr id="12" name="Picture 8" descr="Person in Black and Purple Jacket in Front of Gray Table Ma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68" t="4195" b="1"/>
          <a:stretch/>
        </p:blipFill>
        <p:spPr bwMode="auto">
          <a:xfrm>
            <a:off x="898969" y="1217388"/>
            <a:ext cx="1775084" cy="1197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08534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6266" y="1255412"/>
            <a:ext cx="8229600" cy="5121275"/>
          </a:xfrm>
        </p:spPr>
        <p:txBody>
          <a:bodyPr>
            <a:noAutofit/>
          </a:bodyPr>
          <a:lstStyle/>
          <a:p>
            <a:pPr marL="0" indent="0">
              <a:buNone/>
            </a:pPr>
            <a:r>
              <a:rPr lang="fr-BE" sz="1800" dirty="0" smtClean="0"/>
              <a:t>Ajout </a:t>
            </a:r>
            <a:r>
              <a:rPr lang="fr-BE" sz="1800" dirty="0" err="1" smtClean="0"/>
              <a:t>Biclar</a:t>
            </a:r>
            <a:r>
              <a:rPr lang="fr-BE" sz="1800" dirty="0" smtClean="0"/>
              <a:t>® (</a:t>
            </a:r>
            <a:r>
              <a:rPr lang="fr-BE" sz="1800" dirty="0" err="1" smtClean="0"/>
              <a:t>clarithromycine</a:t>
            </a:r>
            <a:r>
              <a:rPr lang="fr-BE" sz="1800" dirty="0" smtClean="0"/>
              <a:t>) 500mg 2x/jour </a:t>
            </a:r>
          </a:p>
          <a:p>
            <a:pPr marL="0" indent="0">
              <a:buNone/>
            </a:pPr>
            <a:r>
              <a:rPr lang="fr-BE" sz="1800" dirty="0" smtClean="0"/>
              <a:t>Le patient développe une hématurie dans le décours de son hospitalisation.</a:t>
            </a:r>
          </a:p>
          <a:p>
            <a:endParaRPr lang="fr-BE" sz="1800" dirty="0"/>
          </a:p>
          <a:p>
            <a:r>
              <a:rPr lang="fr-BE" sz="1800" dirty="0" smtClean="0"/>
              <a:t>Quels sont les facteurs de risque de saignement de ce patient?</a:t>
            </a:r>
          </a:p>
          <a:p>
            <a:pPr marL="0" indent="0">
              <a:buNone/>
            </a:pPr>
            <a:endParaRPr lang="fr-BE" sz="1800" dirty="0"/>
          </a:p>
          <a:p>
            <a:r>
              <a:rPr lang="fr-BE" sz="1800" dirty="0" smtClean="0"/>
              <a:t>Quelles adaptations de traitement proposeriez-vous au médecin? </a:t>
            </a:r>
          </a:p>
          <a:p>
            <a:pPr marL="0" indent="0">
              <a:spcAft>
                <a:spcPts val="1800"/>
              </a:spcAft>
              <a:buNone/>
            </a:pPr>
            <a:r>
              <a:rPr lang="fr-BE" sz="1800" dirty="0"/>
              <a:t> </a:t>
            </a:r>
            <a:r>
              <a:rPr lang="fr-BE" sz="1800" dirty="0" smtClean="0"/>
              <a:t>      </a:t>
            </a:r>
            <a:r>
              <a:rPr lang="fr-BE" sz="1800" dirty="0" err="1" smtClean="0"/>
              <a:t>n.b.</a:t>
            </a:r>
            <a:r>
              <a:rPr lang="fr-BE" sz="1800" dirty="0" smtClean="0"/>
              <a:t> Un macrolide doit être maintenu. </a:t>
            </a:r>
            <a:endParaRPr lang="fr-BE" sz="1800" dirty="0"/>
          </a:p>
          <a:p>
            <a:pPr marL="1188000" lvl="2" indent="-457200">
              <a:lnSpc>
                <a:spcPct val="150000"/>
              </a:lnSpc>
              <a:buFont typeface="+mj-lt"/>
              <a:buAutoNum type="arabicPeriod"/>
            </a:pPr>
            <a:r>
              <a:rPr lang="fr-BE" sz="1600" dirty="0" smtClean="0"/>
              <a:t>Diminuer la dose de </a:t>
            </a:r>
            <a:r>
              <a:rPr lang="fr-BE" sz="1600" dirty="0" err="1" smtClean="0"/>
              <a:t>Pradaxa</a:t>
            </a:r>
            <a:r>
              <a:rPr lang="fr-BE" sz="1600" dirty="0" smtClean="0"/>
              <a:t>® (110mg 2x/jour)</a:t>
            </a:r>
            <a:endParaRPr lang="fr-BE" sz="1600" dirty="0"/>
          </a:p>
          <a:p>
            <a:pPr marL="1188000" lvl="2" indent="-457200">
              <a:lnSpc>
                <a:spcPct val="150000"/>
              </a:lnSpc>
              <a:buFont typeface="+mj-lt"/>
              <a:buAutoNum type="arabicPeriod"/>
            </a:pPr>
            <a:r>
              <a:rPr lang="fr-BE" sz="1600" dirty="0" smtClean="0"/>
              <a:t>Arrêter toute anticoagulation</a:t>
            </a:r>
            <a:endParaRPr lang="fr-BE" sz="1600" dirty="0"/>
          </a:p>
          <a:p>
            <a:pPr marL="1188000" lvl="2" indent="-457200">
              <a:lnSpc>
                <a:spcPct val="150000"/>
              </a:lnSpc>
              <a:buFont typeface="+mj-lt"/>
              <a:buAutoNum type="arabicPeriod"/>
            </a:pPr>
            <a:r>
              <a:rPr lang="fr-BE" sz="1600" dirty="0" smtClean="0"/>
              <a:t>Passage à une HBPM</a:t>
            </a:r>
            <a:endParaRPr lang="fr-BE" sz="1600" dirty="0"/>
          </a:p>
          <a:p>
            <a:pPr marL="1188000" lvl="2" indent="-457200">
              <a:lnSpc>
                <a:spcPct val="150000"/>
              </a:lnSpc>
              <a:buFont typeface="+mj-lt"/>
              <a:buAutoNum type="arabicPeriod"/>
            </a:pPr>
            <a:r>
              <a:rPr lang="fr-BE" sz="1600" dirty="0" smtClean="0"/>
              <a:t>Passage à un AVK</a:t>
            </a:r>
            <a:endParaRPr lang="fr-BE" sz="1600" dirty="0"/>
          </a:p>
          <a:p>
            <a:pPr marL="0" indent="0">
              <a:buNone/>
            </a:pPr>
            <a:endParaRPr lang="fr-BE" sz="1800" dirty="0"/>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fr-BE"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rPr>
              <a:t>SITUATION CLINIQUE 3 </a:t>
            </a:r>
            <a:endParaRPr kumimoji="0" lang="en-US"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endParaRPr>
          </a:p>
        </p:txBody>
      </p:sp>
    </p:spTree>
    <p:extLst>
      <p:ext uri="{BB962C8B-B14F-4D97-AF65-F5344CB8AC3E}">
        <p14:creationId xmlns:p14="http://schemas.microsoft.com/office/powerpoint/2010/main" val="3308318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47</a:t>
            </a:fld>
            <a:endParaRPr lang="fr-BE"/>
          </a:p>
        </p:txBody>
      </p:sp>
      <p:sp>
        <p:nvSpPr>
          <p:cNvPr id="2" name="Rectangle 1"/>
          <p:cNvSpPr/>
          <p:nvPr/>
        </p:nvSpPr>
        <p:spPr>
          <a:xfrm>
            <a:off x="4716016" y="4941168"/>
            <a:ext cx="3960440" cy="1092607"/>
          </a:xfrm>
          <a:prstGeom prst="rect">
            <a:avLst/>
          </a:prstGeom>
        </p:spPr>
        <p:txBody>
          <a:bodyPr wrap="square">
            <a:spAutoFit/>
          </a:bodyPr>
          <a:lstStyle/>
          <a:p>
            <a:pPr marL="342900" lvl="2" indent="-342900">
              <a:spcAft>
                <a:spcPts val="600"/>
              </a:spcAft>
              <a:buClrTx/>
              <a:buFont typeface="Wingdings" panose="05000000000000000000" pitchFamily="2" charset="2"/>
              <a:buChar char="è"/>
            </a:pPr>
            <a:r>
              <a:rPr lang="fr-BE" sz="2000" i="1" dirty="0" smtClean="0"/>
              <a:t>Patient à haut risque de saignement</a:t>
            </a:r>
            <a:endParaRPr lang="fr-BE" sz="2000" i="1" dirty="0"/>
          </a:p>
          <a:p>
            <a:pPr marL="0" lvl="2">
              <a:spcAft>
                <a:spcPts val="600"/>
              </a:spcAft>
              <a:buClrTx/>
            </a:pPr>
            <a:r>
              <a:rPr lang="fr-BE" sz="2000" i="1" dirty="0" smtClean="0"/>
              <a:t>      HAS BLED ≥ 3</a:t>
            </a:r>
            <a:endParaRPr lang="fr-BE" sz="2000" i="1" dirty="0"/>
          </a:p>
        </p:txBody>
      </p:sp>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122"/>
          <a:stretch/>
        </p:blipFill>
        <p:spPr bwMode="auto">
          <a:xfrm>
            <a:off x="755576" y="3845024"/>
            <a:ext cx="3600400" cy="21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SITUATION CLINIQUE 3</a:t>
            </a:r>
            <a:endParaRPr lang="en-US" sz="2000" cap="all" dirty="0" smtClean="0">
              <a:ea typeface="Tahoma" pitchFamily="34" charset="0"/>
              <a:cs typeface="Tahoma" pitchFamily="34" charset="0"/>
            </a:endParaRPr>
          </a:p>
        </p:txBody>
      </p:sp>
      <p:sp>
        <p:nvSpPr>
          <p:cNvPr id="10" name="Espace réservé du contenu 2"/>
          <p:cNvSpPr>
            <a:spLocks noGrp="1"/>
          </p:cNvSpPr>
          <p:nvPr>
            <p:ph idx="1"/>
          </p:nvPr>
        </p:nvSpPr>
        <p:spPr>
          <a:xfrm>
            <a:off x="395536" y="1196752"/>
            <a:ext cx="8229600" cy="2880320"/>
          </a:xfrm>
        </p:spPr>
        <p:txBody>
          <a:bodyPr/>
          <a:lstStyle/>
          <a:p>
            <a:pPr marL="0" indent="0">
              <a:spcAft>
                <a:spcPts val="600"/>
              </a:spcAft>
              <a:buNone/>
            </a:pPr>
            <a:r>
              <a:rPr lang="fr-BE" sz="2000" b="1" u="sng" dirty="0" smtClean="0">
                <a:solidFill>
                  <a:schemeClr val="tx2"/>
                </a:solidFill>
                <a:sym typeface="Wingdings" pitchFamily="2" charset="2"/>
              </a:rPr>
              <a:t>Facteurs de risque de saignement:</a:t>
            </a:r>
          </a:p>
          <a:p>
            <a:pPr marL="800100" lvl="1" indent="-342900"/>
            <a:r>
              <a:rPr lang="fr-BE" sz="1800" dirty="0" smtClean="0"/>
              <a:t>IR </a:t>
            </a:r>
            <a:r>
              <a:rPr lang="fr-BE" sz="1800" dirty="0"/>
              <a:t>modérée à sévère </a:t>
            </a:r>
            <a:r>
              <a:rPr lang="fr-BE" sz="1800" dirty="0" smtClean="0"/>
              <a:t>(</a:t>
            </a:r>
            <a:r>
              <a:rPr lang="fr-BE" sz="1800" dirty="0" err="1" smtClean="0"/>
              <a:t>CLcr</a:t>
            </a:r>
            <a:r>
              <a:rPr lang="fr-BE" sz="1800" dirty="0" smtClean="0"/>
              <a:t> </a:t>
            </a:r>
            <a:r>
              <a:rPr lang="fr-BE" sz="1800" dirty="0"/>
              <a:t>selon </a:t>
            </a:r>
            <a:r>
              <a:rPr lang="fr-BE" sz="1800" dirty="0" smtClean="0"/>
              <a:t>CG: 35ml/min)</a:t>
            </a:r>
          </a:p>
          <a:p>
            <a:pPr marL="800100" lvl="1" indent="-342900"/>
            <a:r>
              <a:rPr lang="fr-BE" sz="1800" dirty="0" err="1" smtClean="0"/>
              <a:t>Atcd</a:t>
            </a:r>
            <a:r>
              <a:rPr lang="fr-BE" sz="1800" dirty="0" smtClean="0"/>
              <a:t> </a:t>
            </a:r>
            <a:r>
              <a:rPr lang="fr-BE" sz="1800" dirty="0"/>
              <a:t>AVC</a:t>
            </a:r>
          </a:p>
          <a:p>
            <a:pPr marL="800100" lvl="1" indent="-342900"/>
            <a:r>
              <a:rPr lang="fr-BE" sz="1800" dirty="0" smtClean="0"/>
              <a:t>Age </a:t>
            </a:r>
            <a:r>
              <a:rPr lang="fr-BE" sz="1800" dirty="0"/>
              <a:t>&gt; 65 ans</a:t>
            </a:r>
          </a:p>
          <a:p>
            <a:pPr marL="800100" lvl="1" indent="-342900"/>
            <a:r>
              <a:rPr lang="fr-BE" sz="1800" b="1" cap="all" dirty="0" smtClean="0"/>
              <a:t>Prise d’aspirine, AINS</a:t>
            </a:r>
            <a:endParaRPr lang="fr-BE" sz="1800" b="1" cap="all" dirty="0"/>
          </a:p>
          <a:p>
            <a:pPr lvl="1"/>
            <a:r>
              <a:rPr lang="fr-BE" sz="1800" dirty="0" smtClean="0"/>
              <a:t> </a:t>
            </a:r>
            <a:r>
              <a:rPr lang="fr-BE" sz="1800" b="1" cap="all" dirty="0" err="1" smtClean="0"/>
              <a:t>clarithromycine</a:t>
            </a:r>
            <a:r>
              <a:rPr lang="fr-BE" sz="1800" b="1" cap="all" dirty="0" smtClean="0"/>
              <a:t> </a:t>
            </a:r>
            <a:r>
              <a:rPr lang="fr-BE" sz="1800" b="1" cap="all" dirty="0"/>
              <a:t>et </a:t>
            </a:r>
            <a:r>
              <a:rPr lang="fr-BE" sz="1800" b="1" cap="all" dirty="0" smtClean="0"/>
              <a:t>amiodarone</a:t>
            </a:r>
            <a:r>
              <a:rPr lang="fr-BE" sz="1800" dirty="0"/>
              <a:t> </a:t>
            </a:r>
            <a:r>
              <a:rPr lang="fr-BE" sz="1800" dirty="0" smtClean="0"/>
              <a:t>(Inhibiteurs de la P-gp: </a:t>
            </a:r>
            <a:r>
              <a:rPr lang="fr-BE" sz="1800" dirty="0" smtClean="0">
                <a:sym typeface="Wingdings" panose="05000000000000000000" pitchFamily="2" charset="2"/>
              </a:rPr>
              <a:t> taux plasmatiques en </a:t>
            </a:r>
            <a:r>
              <a:rPr lang="fr-BE" sz="1800" dirty="0" err="1" smtClean="0">
                <a:sym typeface="Wingdings" panose="05000000000000000000" pitchFamily="2" charset="2"/>
              </a:rPr>
              <a:t>dabigatran</a:t>
            </a:r>
            <a:r>
              <a:rPr lang="fr-BE" sz="1800" dirty="0" smtClean="0">
                <a:sym typeface="Wingdings" panose="05000000000000000000" pitchFamily="2" charset="2"/>
              </a:rPr>
              <a:t> de 12-60%</a:t>
            </a:r>
            <a:r>
              <a:rPr lang="fr-BE" sz="1800" dirty="0" smtClean="0"/>
              <a:t>) </a:t>
            </a:r>
            <a:endParaRPr lang="fr-BE" sz="1800" dirty="0"/>
          </a:p>
          <a:p>
            <a:pPr lvl="1"/>
            <a:endParaRPr lang="fr-BE" sz="2400" dirty="0" smtClean="0">
              <a:sym typeface="Wingdings" pitchFamily="2" charset="2"/>
            </a:endParaRPr>
          </a:p>
          <a:p>
            <a:pPr lvl="1"/>
            <a:endParaRPr lang="fr-BE" dirty="0" smtClean="0"/>
          </a:p>
          <a:p>
            <a:pPr lvl="1"/>
            <a:endParaRPr lang="fr-BE" dirty="0"/>
          </a:p>
        </p:txBody>
      </p:sp>
    </p:spTree>
    <p:extLst>
      <p:ext uri="{BB962C8B-B14F-4D97-AF65-F5344CB8AC3E}">
        <p14:creationId xmlns:p14="http://schemas.microsoft.com/office/powerpoint/2010/main" val="10840325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6266" y="1255412"/>
            <a:ext cx="8229600" cy="5121275"/>
          </a:xfrm>
        </p:spPr>
        <p:txBody>
          <a:bodyPr>
            <a:noAutofit/>
          </a:bodyPr>
          <a:lstStyle/>
          <a:p>
            <a:pPr marL="0" indent="0">
              <a:buNone/>
            </a:pPr>
            <a:r>
              <a:rPr lang="fr-BE" sz="1800" dirty="0" smtClean="0"/>
              <a:t>Ajout </a:t>
            </a:r>
            <a:r>
              <a:rPr lang="fr-BE" sz="1800" dirty="0" err="1" smtClean="0"/>
              <a:t>Biclar</a:t>
            </a:r>
            <a:r>
              <a:rPr lang="fr-BE" sz="1800" dirty="0" smtClean="0"/>
              <a:t>® (</a:t>
            </a:r>
            <a:r>
              <a:rPr lang="fr-BE" sz="1800" dirty="0" err="1" smtClean="0"/>
              <a:t>clarithromycine</a:t>
            </a:r>
            <a:r>
              <a:rPr lang="fr-BE" sz="1800" dirty="0" smtClean="0"/>
              <a:t>) 500mg 2x/jour </a:t>
            </a:r>
          </a:p>
          <a:p>
            <a:pPr marL="0" indent="0">
              <a:buNone/>
            </a:pPr>
            <a:r>
              <a:rPr lang="fr-BE" sz="1800" dirty="0" smtClean="0"/>
              <a:t>Le patient développe une hématurie dans le décours de son hospitalisation.</a:t>
            </a:r>
          </a:p>
          <a:p>
            <a:endParaRPr lang="fr-BE" sz="1800" dirty="0"/>
          </a:p>
          <a:p>
            <a:r>
              <a:rPr lang="fr-BE" sz="1800" dirty="0" smtClean="0"/>
              <a:t>Quels sont les facteurs de risque de saignement de ce patient?</a:t>
            </a:r>
          </a:p>
          <a:p>
            <a:pPr marL="0" indent="0">
              <a:buNone/>
            </a:pPr>
            <a:endParaRPr lang="fr-BE" sz="1800" dirty="0"/>
          </a:p>
          <a:p>
            <a:r>
              <a:rPr lang="fr-BE" sz="1800" dirty="0" smtClean="0"/>
              <a:t>Quelles adaptations de traitement proposeriez-vous au médecin? </a:t>
            </a:r>
          </a:p>
          <a:p>
            <a:pPr marL="0" indent="0">
              <a:spcAft>
                <a:spcPts val="1800"/>
              </a:spcAft>
              <a:buNone/>
            </a:pPr>
            <a:r>
              <a:rPr lang="fr-BE" sz="1800" dirty="0"/>
              <a:t> </a:t>
            </a:r>
            <a:r>
              <a:rPr lang="fr-BE" sz="1800" dirty="0" smtClean="0"/>
              <a:t>      </a:t>
            </a:r>
            <a:r>
              <a:rPr lang="fr-BE" sz="1800" dirty="0" err="1" smtClean="0"/>
              <a:t>n.b.</a:t>
            </a:r>
            <a:r>
              <a:rPr lang="fr-BE" sz="1800" dirty="0" smtClean="0"/>
              <a:t> Un macrolide doit être maintenu. </a:t>
            </a:r>
            <a:endParaRPr lang="fr-BE" sz="1800" dirty="0"/>
          </a:p>
          <a:p>
            <a:pPr marL="1188000" lvl="2" indent="-457200">
              <a:lnSpc>
                <a:spcPct val="150000"/>
              </a:lnSpc>
              <a:buFont typeface="+mj-lt"/>
              <a:buAutoNum type="arabicPeriod"/>
            </a:pPr>
            <a:r>
              <a:rPr lang="fr-BE" sz="1600" dirty="0" smtClean="0"/>
              <a:t>Diminuer la dose de </a:t>
            </a:r>
            <a:r>
              <a:rPr lang="fr-BE" sz="1600" dirty="0" err="1" smtClean="0"/>
              <a:t>Pradaxa</a:t>
            </a:r>
            <a:r>
              <a:rPr lang="fr-BE" sz="1600" dirty="0" smtClean="0"/>
              <a:t>® (110mg 2x/jour)</a:t>
            </a:r>
            <a:endParaRPr lang="fr-BE" sz="1600" dirty="0"/>
          </a:p>
          <a:p>
            <a:pPr marL="1188000" lvl="2" indent="-457200">
              <a:lnSpc>
                <a:spcPct val="150000"/>
              </a:lnSpc>
              <a:buFont typeface="+mj-lt"/>
              <a:buAutoNum type="arabicPeriod"/>
            </a:pPr>
            <a:r>
              <a:rPr lang="fr-BE" sz="1600" dirty="0" smtClean="0"/>
              <a:t>Arrêter toute anticoagulation</a:t>
            </a:r>
            <a:endParaRPr lang="fr-BE" sz="1600" dirty="0"/>
          </a:p>
          <a:p>
            <a:pPr marL="1188000" lvl="2" indent="-457200">
              <a:lnSpc>
                <a:spcPct val="150000"/>
              </a:lnSpc>
              <a:buFont typeface="+mj-lt"/>
              <a:buAutoNum type="arabicPeriod"/>
            </a:pPr>
            <a:r>
              <a:rPr lang="fr-BE" sz="1600" dirty="0" smtClean="0"/>
              <a:t>Passage à une HBPM</a:t>
            </a:r>
            <a:endParaRPr lang="fr-BE" sz="1600" dirty="0"/>
          </a:p>
          <a:p>
            <a:pPr marL="1188000" lvl="2" indent="-457200">
              <a:lnSpc>
                <a:spcPct val="150000"/>
              </a:lnSpc>
              <a:buFont typeface="+mj-lt"/>
              <a:buAutoNum type="arabicPeriod"/>
            </a:pPr>
            <a:r>
              <a:rPr lang="fr-BE" sz="1600" dirty="0" smtClean="0"/>
              <a:t>Passage à un AVK</a:t>
            </a:r>
            <a:endParaRPr lang="fr-BE" sz="1600" dirty="0"/>
          </a:p>
          <a:p>
            <a:pPr marL="0" indent="0">
              <a:buNone/>
            </a:pPr>
            <a:endParaRPr lang="fr-BE" sz="1800" dirty="0"/>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D3A41-D1E1-4456-AAA9-B2CCACA3B1BF}"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fr-BE"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rPr>
              <a:t>SITUATION CLINIQUE 3 </a:t>
            </a:r>
            <a:endParaRPr kumimoji="0" lang="en-US"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endParaRPr>
          </a:p>
        </p:txBody>
      </p:sp>
    </p:spTree>
    <p:extLst>
      <p:ext uri="{BB962C8B-B14F-4D97-AF65-F5344CB8AC3E}">
        <p14:creationId xmlns:p14="http://schemas.microsoft.com/office/powerpoint/2010/main" val="19093761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24744"/>
            <a:ext cx="8229600" cy="4525963"/>
          </a:xfrm>
        </p:spPr>
        <p:txBody>
          <a:bodyPr>
            <a:normAutofit/>
          </a:bodyPr>
          <a:lstStyle/>
          <a:p>
            <a:pPr marL="0" lvl="1" indent="0">
              <a:spcAft>
                <a:spcPts val="600"/>
              </a:spcAft>
              <a:buClrTx/>
              <a:buNone/>
            </a:pPr>
            <a:r>
              <a:rPr lang="fr-BE" sz="2000" dirty="0">
                <a:solidFill>
                  <a:schemeClr val="tx2"/>
                </a:solidFill>
              </a:rPr>
              <a:t>Quelles adaptations </a:t>
            </a:r>
            <a:r>
              <a:rPr lang="fr-BE" sz="2000" dirty="0" smtClean="0">
                <a:solidFill>
                  <a:schemeClr val="tx2"/>
                </a:solidFill>
              </a:rPr>
              <a:t>de traitement </a:t>
            </a:r>
            <a:r>
              <a:rPr lang="fr-BE" sz="2000" dirty="0">
                <a:solidFill>
                  <a:schemeClr val="tx2"/>
                </a:solidFill>
              </a:rPr>
              <a:t>proposeriez-vous au médecin?</a:t>
            </a:r>
          </a:p>
          <a:p>
            <a:pPr marL="1188000" lvl="2" indent="-457200">
              <a:lnSpc>
                <a:spcPct val="150000"/>
              </a:lnSpc>
              <a:buFont typeface="+mj-lt"/>
              <a:buAutoNum type="arabicPeriod"/>
            </a:pPr>
            <a:r>
              <a:rPr lang="fr-BE" sz="1600" dirty="0"/>
              <a:t>Diminuer la dose de </a:t>
            </a:r>
            <a:r>
              <a:rPr lang="fr-BE" sz="1600" dirty="0" err="1"/>
              <a:t>Pradaxa</a:t>
            </a:r>
            <a:r>
              <a:rPr lang="fr-BE" sz="1600" dirty="0"/>
              <a:t>® (110mg 2x/jour)</a:t>
            </a:r>
          </a:p>
          <a:p>
            <a:pPr marL="1188000" lvl="2" indent="-457200">
              <a:lnSpc>
                <a:spcPct val="150000"/>
              </a:lnSpc>
              <a:buFont typeface="+mj-lt"/>
              <a:buAutoNum type="arabicPeriod"/>
            </a:pPr>
            <a:r>
              <a:rPr lang="fr-BE" sz="1600" dirty="0"/>
              <a:t>Arrêter toute anticoagulation</a:t>
            </a:r>
          </a:p>
          <a:p>
            <a:pPr marL="1188000" lvl="2" indent="-457200">
              <a:lnSpc>
                <a:spcPct val="150000"/>
              </a:lnSpc>
              <a:buFont typeface="+mj-lt"/>
              <a:buAutoNum type="arabicPeriod"/>
            </a:pPr>
            <a:r>
              <a:rPr lang="fr-BE" sz="1600" dirty="0"/>
              <a:t>Passage à une HBPM</a:t>
            </a:r>
          </a:p>
          <a:p>
            <a:pPr marL="1188000" lvl="2" indent="-457200">
              <a:lnSpc>
                <a:spcPct val="150000"/>
              </a:lnSpc>
              <a:buFont typeface="+mj-lt"/>
              <a:buAutoNum type="arabicPeriod"/>
            </a:pPr>
            <a:r>
              <a:rPr lang="fr-BE" sz="1600" dirty="0"/>
              <a:t>Passage à un AVK</a:t>
            </a:r>
          </a:p>
          <a:p>
            <a:pPr marL="0" indent="0">
              <a:buNone/>
            </a:pPr>
            <a:endParaRPr lang="fr-BE" dirty="0"/>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fr-BE"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rPr>
              <a:t>SITUATION CLINIQUE 3</a:t>
            </a:r>
            <a:endParaRPr kumimoji="0" lang="en-US"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endParaRPr>
          </a:p>
        </p:txBody>
      </p:sp>
      <p:pic>
        <p:nvPicPr>
          <p:cNvPr id="6" name="Picture 2" descr="C:\Documents and Settings\00234884\Mes documents\Mes images\OK pouce en l'ai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556792"/>
            <a:ext cx="473265" cy="4837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extLst>
              <p:ext uri="{D42A27DB-BD31-4B8C-83A1-F6EECF244321}">
                <p14:modId xmlns:p14="http://schemas.microsoft.com/office/powerpoint/2010/main" val="2529328297"/>
              </p:ext>
            </p:extLst>
          </p:nvPr>
        </p:nvGraphicFramePr>
        <p:xfrm>
          <a:off x="539552" y="3824116"/>
          <a:ext cx="8131076" cy="2330647"/>
        </p:xfrm>
        <a:graphic>
          <a:graphicData uri="http://schemas.openxmlformats.org/drawingml/2006/table">
            <a:tbl>
              <a:tblPr firstRow="1" bandRow="1">
                <a:tableStyleId>{5940675A-B579-460E-94D1-54222C63F5DA}</a:tableStyleId>
              </a:tblPr>
              <a:tblGrid>
                <a:gridCol w="2032769">
                  <a:extLst>
                    <a:ext uri="{9D8B030D-6E8A-4147-A177-3AD203B41FA5}">
                      <a16:colId xmlns:a16="http://schemas.microsoft.com/office/drawing/2014/main" xmlns="" val="20001"/>
                    </a:ext>
                  </a:extLst>
                </a:gridCol>
                <a:gridCol w="2032769">
                  <a:extLst>
                    <a:ext uri="{9D8B030D-6E8A-4147-A177-3AD203B41FA5}">
                      <a16:colId xmlns:a16="http://schemas.microsoft.com/office/drawing/2014/main" xmlns="" val="20002"/>
                    </a:ext>
                  </a:extLst>
                </a:gridCol>
                <a:gridCol w="2032769">
                  <a:extLst>
                    <a:ext uri="{9D8B030D-6E8A-4147-A177-3AD203B41FA5}">
                      <a16:colId xmlns:a16="http://schemas.microsoft.com/office/drawing/2014/main" xmlns="" val="20003"/>
                    </a:ext>
                  </a:extLst>
                </a:gridCol>
                <a:gridCol w="2032769">
                  <a:extLst>
                    <a:ext uri="{9D8B030D-6E8A-4147-A177-3AD203B41FA5}">
                      <a16:colId xmlns:a16="http://schemas.microsoft.com/office/drawing/2014/main" xmlns="" val="20004"/>
                    </a:ext>
                  </a:extLst>
                </a:gridCol>
              </a:tblGrid>
              <a:tr h="571187">
                <a:tc>
                  <a:txBody>
                    <a:bodyPr/>
                    <a:lstStyle/>
                    <a:p>
                      <a:pPr algn="ctr"/>
                      <a:r>
                        <a:rPr lang="fr-BE" dirty="0" err="1" smtClean="0"/>
                        <a:t>Pradaxa</a:t>
                      </a:r>
                      <a:r>
                        <a:rPr lang="fr-BE" dirty="0" smtClean="0"/>
                        <a:t>®</a:t>
                      </a:r>
                    </a:p>
                    <a:p>
                      <a:pPr algn="ctr"/>
                      <a:r>
                        <a:rPr lang="fr-BE" sz="1200" dirty="0" smtClean="0"/>
                        <a:t>(</a:t>
                      </a:r>
                      <a:r>
                        <a:rPr lang="fr-BE" sz="1200" dirty="0" err="1" smtClean="0"/>
                        <a:t>dabigatran</a:t>
                      </a:r>
                      <a:r>
                        <a:rPr lang="fr-BE" sz="1200" dirty="0" smtClean="0"/>
                        <a:t> </a:t>
                      </a:r>
                      <a:r>
                        <a:rPr lang="fr-BE" sz="1200" dirty="0" err="1" smtClean="0"/>
                        <a:t>étexilate</a:t>
                      </a:r>
                      <a:r>
                        <a:rPr lang="fr-BE" sz="12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err="1" smtClean="0"/>
                        <a:t>Xarelto</a:t>
                      </a:r>
                      <a:r>
                        <a:rPr lang="fr-BE" dirty="0" smtClean="0"/>
                        <a:t>®</a:t>
                      </a:r>
                    </a:p>
                    <a:p>
                      <a:pPr algn="ctr"/>
                      <a:r>
                        <a:rPr lang="fr-BE" sz="1200" dirty="0" smtClean="0"/>
                        <a:t>(</a:t>
                      </a:r>
                      <a:r>
                        <a:rPr lang="fr-BE" sz="1200" dirty="0" err="1" smtClean="0"/>
                        <a:t>rivaroxaban</a:t>
                      </a:r>
                      <a:r>
                        <a:rPr lang="fr-BE" sz="12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dirty="0" err="1" smtClean="0"/>
                        <a:t>Eliquis</a:t>
                      </a:r>
                      <a:r>
                        <a:rPr lang="fr-BE" dirty="0" smtClean="0"/>
                        <a:t>®</a:t>
                      </a:r>
                    </a:p>
                    <a:p>
                      <a:pPr algn="ctr"/>
                      <a:r>
                        <a:rPr lang="fr-BE" sz="1200" dirty="0" smtClean="0"/>
                        <a:t>(</a:t>
                      </a:r>
                      <a:r>
                        <a:rPr lang="fr-BE" sz="1200" dirty="0" err="1" smtClean="0"/>
                        <a:t>apixaban</a:t>
                      </a:r>
                      <a:r>
                        <a:rPr lang="fr-BE" sz="1200" dirty="0" smtClean="0"/>
                        <a:t>)</a:t>
                      </a:r>
                    </a:p>
                  </a:txBody>
                  <a:tcPr/>
                </a:tc>
                <a:tc>
                  <a:txBody>
                    <a:bodyPr/>
                    <a:lstStyle/>
                    <a:p>
                      <a:pPr algn="ctr"/>
                      <a:r>
                        <a:rPr lang="fr-BE" sz="1800" dirty="0" err="1" smtClean="0"/>
                        <a:t>Lixiana</a:t>
                      </a:r>
                      <a:r>
                        <a:rPr lang="fr-BE" sz="1800" dirty="0" smtClean="0"/>
                        <a:t>®</a:t>
                      </a:r>
                    </a:p>
                    <a:p>
                      <a:pPr algn="ctr"/>
                      <a:r>
                        <a:rPr lang="fr-BE" sz="1200" dirty="0" smtClean="0"/>
                        <a:t>(</a:t>
                      </a:r>
                      <a:r>
                        <a:rPr lang="fr-BE" sz="1200" dirty="0" err="1" smtClean="0"/>
                        <a:t>edoxaban</a:t>
                      </a:r>
                      <a:r>
                        <a:rPr lang="fr-BE" sz="1200" dirty="0" smtClean="0"/>
                        <a:t>)</a:t>
                      </a:r>
                    </a:p>
                  </a:txBody>
                  <a:tcPr/>
                </a:tc>
                <a:extLst>
                  <a:ext uri="{0D108BD9-81ED-4DB2-BD59-A6C34878D82A}">
                    <a16:rowId xmlns:a16="http://schemas.microsoft.com/office/drawing/2014/main" xmlns="" val="10000"/>
                  </a:ext>
                </a:extLst>
              </a:tr>
              <a:tr h="278392">
                <a:tc gridSpan="4">
                  <a:txBody>
                    <a:bodyPr/>
                    <a:lstStyle/>
                    <a:p>
                      <a:pPr algn="ctr"/>
                      <a:r>
                        <a:rPr lang="fr-BE" sz="1400" b="1" dirty="0" smtClean="0"/>
                        <a:t>Prévention AVC et embolies systémiques dans la FANV</a:t>
                      </a:r>
                      <a:endParaRPr lang="fr-BE" sz="1400" b="1" u="sng" dirty="0"/>
                    </a:p>
                  </a:txBody>
                  <a:tcPr>
                    <a:solidFill>
                      <a:schemeClr val="bg1">
                        <a:lumMod val="95000"/>
                      </a:schemeClr>
                    </a:solidFill>
                  </a:tcPr>
                </a:tc>
                <a:tc hMerge="1">
                  <a:txBody>
                    <a:bodyPr/>
                    <a:lstStyle/>
                    <a:p>
                      <a:pPr marL="0" indent="0">
                        <a:buFont typeface="Wingdings" pitchFamily="2" charset="2"/>
                        <a:buNone/>
                      </a:pPr>
                      <a:endParaRPr lang="fr-BE"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smtClean="0">
                        <a:ln>
                          <a:noFill/>
                        </a:ln>
                        <a:solidFill>
                          <a:prstClr val="black"/>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fr-BE" sz="1000" b="0" i="0" u="none" strike="noStrike" kern="1200" baseline="0" dirty="0" smtClean="0">
                        <a:solidFill>
                          <a:schemeClr val="tx1"/>
                        </a:solidFill>
                        <a:latin typeface="+mn-lt"/>
                        <a:ea typeface="+mn-ea"/>
                        <a:cs typeface="+mn-cs"/>
                      </a:endParaRPr>
                    </a:p>
                  </a:txBody>
                  <a:tcPr/>
                </a:tc>
                <a:extLst>
                  <a:ext uri="{0D108BD9-81ED-4DB2-BD59-A6C34878D82A}">
                    <a16:rowId xmlns:a16="http://schemas.microsoft.com/office/drawing/2014/main" xmlns="" val="2863757436"/>
                  </a:ext>
                </a:extLst>
              </a:tr>
              <a:tr h="1454660">
                <a:tc>
                  <a:txBody>
                    <a:bodyPr/>
                    <a:lstStyle/>
                    <a:p>
                      <a:pPr marL="285750" indent="-285750">
                        <a:buFont typeface="Wingdings" pitchFamily="2" charset="2"/>
                        <a:buChar char="§"/>
                      </a:pPr>
                      <a:r>
                        <a:rPr lang="fr-BE" sz="1200" dirty="0" smtClean="0"/>
                        <a:t>150</a:t>
                      </a:r>
                      <a:r>
                        <a:rPr lang="fr-BE" sz="1200" baseline="0" dirty="0" smtClean="0"/>
                        <a:t> </a:t>
                      </a:r>
                      <a:r>
                        <a:rPr lang="fr-BE" sz="1200" dirty="0" smtClean="0"/>
                        <a:t>mg 2x/j </a:t>
                      </a:r>
                    </a:p>
                    <a:p>
                      <a:pPr marL="0" indent="0">
                        <a:buFont typeface="Wingdings" pitchFamily="2" charset="2"/>
                        <a:buNone/>
                      </a:pPr>
                      <a:endParaRPr lang="fr-BE" sz="1100" dirty="0" smtClean="0"/>
                    </a:p>
                    <a:p>
                      <a:pPr marL="285750" indent="-285750">
                        <a:spcAft>
                          <a:spcPts val="300"/>
                        </a:spcAft>
                        <a:buFont typeface="Wingdings" pitchFamily="2" charset="2"/>
                        <a:buChar char="§"/>
                      </a:pPr>
                      <a:r>
                        <a:rPr lang="fr-BE" sz="1200" dirty="0" smtClean="0"/>
                        <a:t>110</a:t>
                      </a:r>
                      <a:r>
                        <a:rPr lang="fr-BE" sz="1200" baseline="0" dirty="0" smtClean="0"/>
                        <a:t> </a:t>
                      </a:r>
                      <a:r>
                        <a:rPr lang="fr-BE" sz="1200" dirty="0" smtClean="0"/>
                        <a:t>mg 2x/j</a:t>
                      </a:r>
                      <a:r>
                        <a:rPr lang="fr-BE" sz="1200" baseline="0" dirty="0" smtClean="0"/>
                        <a:t> </a:t>
                      </a:r>
                    </a:p>
                    <a:p>
                      <a:pPr marL="0" indent="0">
                        <a:buFont typeface="Wingdings" pitchFamily="2" charset="2"/>
                        <a:buNone/>
                      </a:pPr>
                      <a:r>
                        <a:rPr lang="fr-BE" sz="1100" baseline="0" dirty="0" smtClean="0">
                          <a:sym typeface="Wingdings" pitchFamily="2" charset="2"/>
                        </a:rPr>
                        <a:t>         </a:t>
                      </a:r>
                      <a:r>
                        <a:rPr lang="fr-BE" sz="1100" baseline="0" dirty="0" smtClean="0"/>
                        <a:t>si &gt;80 ans ou </a:t>
                      </a:r>
                      <a:r>
                        <a:rPr lang="fr-BE" sz="1100" baseline="0" dirty="0" err="1" smtClean="0"/>
                        <a:t>verapamil</a:t>
                      </a:r>
                      <a:endParaRPr lang="fr-BE" sz="1100" baseline="0" dirty="0" smtClean="0"/>
                    </a:p>
                    <a:p>
                      <a:pPr marL="0" indent="0">
                        <a:buFont typeface="Wingdings" pitchFamily="2" charset="2"/>
                        <a:buNone/>
                      </a:pPr>
                      <a:r>
                        <a:rPr lang="fr-BE" sz="1100" baseline="0" dirty="0" smtClean="0">
                          <a:solidFill>
                            <a:schemeClr val="accent6">
                              <a:lumMod val="75000"/>
                            </a:schemeClr>
                          </a:solidFill>
                        </a:rPr>
                        <a:t>         </a:t>
                      </a:r>
                      <a:r>
                        <a:rPr lang="fr-BE" sz="1200" b="1" baseline="0" dirty="0" smtClean="0">
                          <a:solidFill>
                            <a:schemeClr val="accent6">
                              <a:lumMod val="75000"/>
                            </a:schemeClr>
                          </a:solidFill>
                        </a:rPr>
                        <a:t>selon balance TE/H si  </a:t>
                      </a:r>
                    </a:p>
                    <a:p>
                      <a:pPr marL="0" indent="0">
                        <a:buFont typeface="Wingdings" pitchFamily="2" charset="2"/>
                        <a:buNone/>
                      </a:pPr>
                      <a:r>
                        <a:rPr lang="fr-BE" sz="1200" b="1" baseline="0" dirty="0" smtClean="0">
                          <a:solidFill>
                            <a:schemeClr val="accent6">
                              <a:lumMod val="75000"/>
                            </a:schemeClr>
                          </a:solidFill>
                        </a:rPr>
                        <a:t>        75-80 ans ou </a:t>
                      </a:r>
                      <a:r>
                        <a:rPr lang="fr-BE" sz="1200" b="1" baseline="0" dirty="0" err="1" smtClean="0">
                          <a:solidFill>
                            <a:schemeClr val="accent6">
                              <a:lumMod val="75000"/>
                            </a:schemeClr>
                          </a:solidFill>
                        </a:rPr>
                        <a:t>CLcr</a:t>
                      </a:r>
                      <a:r>
                        <a:rPr lang="fr-BE" sz="1200" b="1" baseline="0" dirty="0" smtClean="0">
                          <a:solidFill>
                            <a:schemeClr val="accent6">
                              <a:lumMod val="75000"/>
                            </a:schemeClr>
                          </a:solidFill>
                        </a:rPr>
                        <a:t> 30-50  </a:t>
                      </a:r>
                    </a:p>
                    <a:p>
                      <a:pPr marL="0" indent="0">
                        <a:buFont typeface="Wingdings" pitchFamily="2" charset="2"/>
                        <a:buNone/>
                      </a:pPr>
                      <a:r>
                        <a:rPr lang="fr-BE" sz="1200" b="1" baseline="0" dirty="0" smtClean="0">
                          <a:solidFill>
                            <a:schemeClr val="accent6">
                              <a:lumMod val="75000"/>
                            </a:schemeClr>
                          </a:solidFill>
                        </a:rPr>
                        <a:t>        ml/min</a:t>
                      </a:r>
                      <a:endParaRPr lang="fr-BE" sz="1200" b="1" dirty="0">
                        <a:solidFill>
                          <a:schemeClr val="accent6">
                            <a:lumMod val="75000"/>
                          </a:schemeClr>
                        </a:solidFill>
                      </a:endParaRPr>
                    </a:p>
                  </a:txBody>
                  <a:tcPr/>
                </a:tc>
                <a:tc>
                  <a:txBody>
                    <a:bodyPr/>
                    <a:lstStyle/>
                    <a:p>
                      <a:pPr marL="285750" indent="-285750">
                        <a:buFont typeface="Wingdings" pitchFamily="2" charset="2"/>
                        <a:buChar char="§"/>
                      </a:pPr>
                      <a:r>
                        <a:rPr lang="fr-BE" sz="1200" dirty="0" smtClean="0"/>
                        <a:t>20 mg 1x/j </a:t>
                      </a:r>
                    </a:p>
                    <a:p>
                      <a:pPr marL="0" indent="0">
                        <a:buFont typeface="Wingdings" pitchFamily="2" charset="2"/>
                        <a:buNone/>
                      </a:pPr>
                      <a:endParaRPr lang="fr-BE" sz="1100" dirty="0" smtClean="0"/>
                    </a:p>
                    <a:p>
                      <a:pPr marL="285750" indent="-285750">
                        <a:spcAft>
                          <a:spcPts val="300"/>
                        </a:spcAft>
                        <a:buFont typeface="Wingdings" pitchFamily="2" charset="2"/>
                        <a:buChar char="§"/>
                      </a:pPr>
                      <a:r>
                        <a:rPr lang="fr-BE" sz="1200" dirty="0" smtClean="0"/>
                        <a:t>15 mg 1x/j</a:t>
                      </a:r>
                      <a:r>
                        <a:rPr lang="fr-BE" sz="1200" baseline="0" dirty="0" smtClean="0"/>
                        <a:t> </a:t>
                      </a:r>
                    </a:p>
                    <a:p>
                      <a:pPr marL="0" indent="0">
                        <a:buFont typeface="Wingdings" pitchFamily="2" charset="2"/>
                        <a:buNone/>
                      </a:pPr>
                      <a:r>
                        <a:rPr lang="fr-BE" sz="1100" baseline="0" dirty="0" smtClean="0"/>
                        <a:t>          si </a:t>
                      </a:r>
                      <a:r>
                        <a:rPr lang="fr-BE" sz="1100" baseline="0" dirty="0" err="1" smtClean="0"/>
                        <a:t>CLcr</a:t>
                      </a:r>
                      <a:r>
                        <a:rPr lang="fr-BE" sz="1100" baseline="0" dirty="0" smtClean="0"/>
                        <a:t> CG 15-49ml/min</a:t>
                      </a:r>
                      <a:endParaRPr lang="fr-BE" sz="1100" dirty="0"/>
                    </a:p>
                  </a:txBody>
                  <a:tcPr/>
                </a:tc>
                <a:tc>
                  <a:txBody>
                    <a:bodyPr/>
                    <a:lstStyle/>
                    <a:p>
                      <a:pPr marL="285750" indent="-285750" algn="l">
                        <a:buFont typeface="Wingdings" pitchFamily="2" charset="2"/>
                        <a:buChar char="§"/>
                      </a:pPr>
                      <a:r>
                        <a:rPr lang="fr-BE" sz="1200" dirty="0" smtClean="0"/>
                        <a:t>5</a:t>
                      </a:r>
                      <a:r>
                        <a:rPr lang="fr-BE" sz="1200" baseline="0" dirty="0" smtClean="0"/>
                        <a:t> </a:t>
                      </a:r>
                      <a:r>
                        <a:rPr lang="fr-BE" sz="1200" dirty="0" smtClean="0"/>
                        <a:t>mg 2x/j</a:t>
                      </a:r>
                    </a:p>
                    <a:p>
                      <a:pPr marL="0" indent="0" algn="l">
                        <a:buFont typeface="Wingdings" pitchFamily="2" charset="2"/>
                        <a:buNone/>
                      </a:pPr>
                      <a:r>
                        <a:rPr lang="fr-BE" sz="1100" dirty="0" smtClean="0"/>
                        <a:t> </a:t>
                      </a:r>
                    </a:p>
                    <a:p>
                      <a:pPr marL="285750" marR="0" lvl="0" indent="-285750" algn="l" defTabSz="914400" rtl="0" eaLnBrk="1" fontAlgn="auto" latinLnBrk="0" hangingPunct="1">
                        <a:lnSpc>
                          <a:spcPct val="100000"/>
                        </a:lnSpc>
                        <a:spcBef>
                          <a:spcPts val="0"/>
                        </a:spcBef>
                        <a:spcAft>
                          <a:spcPts val="300"/>
                        </a:spcAft>
                        <a:buClrTx/>
                        <a:buSzTx/>
                        <a:buFont typeface="Wingdings" pitchFamily="2" charset="2"/>
                        <a:buChar char="§"/>
                        <a:tabLst/>
                        <a:defRPr/>
                      </a:pPr>
                      <a:r>
                        <a:rPr lang="fr-BE" sz="1200" dirty="0" smtClean="0"/>
                        <a:t>2,5</a:t>
                      </a:r>
                      <a:r>
                        <a:rPr lang="fr-BE" sz="1200" baseline="0" dirty="0" smtClean="0"/>
                        <a:t> mg 2x/j</a:t>
                      </a:r>
                      <a:r>
                        <a:rPr lang="fr-BE"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u="none" strike="noStrike" kern="1200" cap="none" spc="0" normalizeH="0" baseline="0" noProof="0" dirty="0" smtClean="0">
                          <a:ln>
                            <a:noFill/>
                          </a:ln>
                          <a:effectLst/>
                          <a:uLnTx/>
                          <a:uFillTx/>
                        </a:rPr>
                        <a:t>         si au – 2 caractéristiques: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u="none" strike="noStrike" kern="1200" cap="none" spc="0" normalizeH="0" baseline="0" noProof="0" dirty="0" smtClean="0">
                          <a:ln>
                            <a:noFill/>
                          </a:ln>
                          <a:effectLst/>
                          <a:uLnTx/>
                          <a:uFillTx/>
                        </a:rPr>
                        <a:t>         ≥80ans, ≤60kg ou </a:t>
                      </a:r>
                      <a:r>
                        <a:rPr kumimoji="0" lang="fr-BE" sz="1100" u="none" strike="noStrike" kern="1200" cap="none" spc="0" normalizeH="0" baseline="0" noProof="0" dirty="0" err="1" smtClean="0">
                          <a:ln>
                            <a:noFill/>
                          </a:ln>
                          <a:effectLst/>
                          <a:uLnTx/>
                          <a:uFillTx/>
                        </a:rPr>
                        <a:t>créat</a:t>
                      </a:r>
                      <a:r>
                        <a:rPr kumimoji="0" lang="fr-BE" sz="1100" u="none" strike="noStrike" kern="1200" cap="none" spc="0" normalizeH="0" baseline="0" noProof="0" dirty="0" smtClean="0">
                          <a:ln>
                            <a:noFill/>
                          </a:ln>
                          <a:effectLst/>
                          <a:uLnTx/>
                          <a:uFillTx/>
                        </a:rPr>
                        <a:t>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fr-BE" sz="1100" u="none" strike="noStrike" kern="1200" cap="none" spc="0" normalizeH="0" baseline="0" noProof="0" dirty="0" smtClean="0">
                          <a:ln>
                            <a:noFill/>
                          </a:ln>
                          <a:effectLst/>
                          <a:uLnTx/>
                          <a:uFillTx/>
                        </a:rPr>
                        <a:t>         sérique ≥ 1,5mg/dl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u="none" strike="noStrike" kern="1200" cap="none" spc="0" normalizeH="0" baseline="0" noProof="0" dirty="0" smtClean="0">
                          <a:ln>
                            <a:noFill/>
                          </a:ln>
                          <a:effectLst/>
                          <a:uLnTx/>
                          <a:uFillTx/>
                          <a:sym typeface="Wingdings" pitchFamily="2" charset="2"/>
                        </a:rPr>
                        <a:t>         s</a:t>
                      </a:r>
                      <a:r>
                        <a:rPr kumimoji="0" lang="fr-BE" sz="1100" u="none" strike="noStrike" kern="1200" cap="none" spc="0" normalizeH="0" baseline="0" noProof="0" dirty="0" smtClean="0">
                          <a:ln>
                            <a:noFill/>
                          </a:ln>
                          <a:effectLst/>
                          <a:uLnTx/>
                          <a:uFillTx/>
                        </a:rPr>
                        <a:t>i </a:t>
                      </a:r>
                      <a:r>
                        <a:rPr kumimoji="0" lang="fr-BE" sz="1100" u="none" strike="noStrike" kern="1200" cap="none" spc="0" normalizeH="0" baseline="0" noProof="0" dirty="0" err="1" smtClean="0">
                          <a:ln>
                            <a:noFill/>
                          </a:ln>
                          <a:effectLst/>
                          <a:uLnTx/>
                          <a:uFillTx/>
                        </a:rPr>
                        <a:t>CLcr</a:t>
                      </a:r>
                      <a:r>
                        <a:rPr kumimoji="0" lang="fr-BE" sz="1100" u="none" strike="noStrike" kern="1200" cap="none" spc="0" normalizeH="0" baseline="0" noProof="0" dirty="0" smtClean="0">
                          <a:ln>
                            <a:noFill/>
                          </a:ln>
                          <a:effectLst/>
                          <a:uLnTx/>
                          <a:uFillTx/>
                        </a:rPr>
                        <a:t> CG 15-29ml/min</a:t>
                      </a:r>
                      <a:endParaRPr kumimoji="0" lang="fr-BE" sz="11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60 mg 1x/j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fr-BE"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Wingdings" pitchFamily="2" charset="2"/>
                        <a:buChar char="§"/>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30 mg 1x/j</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fr-BE" sz="1100" b="0" i="0" u="none" strike="noStrike" kern="1200" cap="none" spc="0" normalizeH="0" baseline="0" noProof="0" dirty="0" smtClean="0">
                          <a:ln>
                            <a:noFill/>
                          </a:ln>
                          <a:solidFill>
                            <a:prstClr val="black"/>
                          </a:solidFill>
                          <a:effectLst/>
                          <a:uLnTx/>
                          <a:uFillTx/>
                          <a:latin typeface="+mn-lt"/>
                          <a:ea typeface="+mn-ea"/>
                          <a:cs typeface="+mn-cs"/>
                        </a:rPr>
                        <a:t>      si </a:t>
                      </a:r>
                      <a:r>
                        <a:rPr lang="fr-BE" sz="1100" b="0" i="0" u="none" strike="noStrike" kern="1200" baseline="0" dirty="0" err="1" smtClean="0">
                          <a:solidFill>
                            <a:schemeClr val="tx1"/>
                          </a:solidFill>
                          <a:latin typeface="+mn-lt"/>
                          <a:ea typeface="+mn-ea"/>
                          <a:cs typeface="+mn-cs"/>
                        </a:rPr>
                        <a:t>CLcr</a:t>
                      </a:r>
                      <a:r>
                        <a:rPr lang="fr-BE" sz="1100" b="0" i="0" u="none" strike="noStrike" kern="1200" baseline="0" dirty="0" smtClean="0">
                          <a:solidFill>
                            <a:schemeClr val="tx1"/>
                          </a:solidFill>
                          <a:latin typeface="+mn-lt"/>
                          <a:ea typeface="+mn-ea"/>
                          <a:cs typeface="+mn-cs"/>
                        </a:rPr>
                        <a:t> 15-50ml/min, poids &lt;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100" b="0" i="0" u="none" strike="noStrike" kern="1200" baseline="0" dirty="0" smtClean="0">
                          <a:solidFill>
                            <a:schemeClr val="tx1"/>
                          </a:solidFill>
                          <a:latin typeface="+mn-lt"/>
                          <a:ea typeface="+mn-ea"/>
                          <a:cs typeface="+mn-cs"/>
                        </a:rPr>
                        <a:t>      60 kg ou association avec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100" b="0" i="0" u="none" strike="noStrike" kern="1200" baseline="0" dirty="0" smtClean="0">
                          <a:solidFill>
                            <a:schemeClr val="tx1"/>
                          </a:solidFill>
                          <a:latin typeface="+mn-lt"/>
                          <a:ea typeface="+mn-ea"/>
                          <a:cs typeface="+mn-cs"/>
                        </a:rPr>
                        <a:t>      ciclosporine, </a:t>
                      </a:r>
                      <a:r>
                        <a:rPr lang="fr-BE" sz="1100" b="0" i="0" u="none" strike="noStrike" kern="1200" baseline="0" dirty="0" err="1" smtClean="0">
                          <a:solidFill>
                            <a:schemeClr val="tx1"/>
                          </a:solidFill>
                          <a:latin typeface="+mn-lt"/>
                          <a:ea typeface="+mn-ea"/>
                          <a:cs typeface="+mn-cs"/>
                        </a:rPr>
                        <a:t>dronédarone</a:t>
                      </a:r>
                      <a:r>
                        <a:rPr lang="fr-BE" sz="11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BE" sz="1100" b="0" i="0" u="none" strike="noStrike" kern="1200" baseline="0" dirty="0" smtClean="0">
                          <a:solidFill>
                            <a:schemeClr val="tx1"/>
                          </a:solidFill>
                          <a:latin typeface="+mn-lt"/>
                          <a:ea typeface="+mn-ea"/>
                          <a:cs typeface="+mn-cs"/>
                        </a:rPr>
                        <a:t>      </a:t>
                      </a:r>
                      <a:r>
                        <a:rPr lang="fr-BE" sz="1100" b="0" i="0" u="none" strike="noStrike" kern="1200" baseline="0" dirty="0" err="1" smtClean="0">
                          <a:solidFill>
                            <a:schemeClr val="tx1"/>
                          </a:solidFill>
                          <a:latin typeface="+mn-lt"/>
                          <a:ea typeface="+mn-ea"/>
                          <a:cs typeface="+mn-cs"/>
                        </a:rPr>
                        <a:t>ketoconazole</a:t>
                      </a:r>
                      <a:r>
                        <a:rPr lang="fr-BE" sz="1100" b="0" i="0" u="none" strike="noStrike" kern="1200" baseline="0" dirty="0" smtClean="0">
                          <a:solidFill>
                            <a:schemeClr val="tx1"/>
                          </a:solidFill>
                          <a:latin typeface="+mn-lt"/>
                          <a:ea typeface="+mn-ea"/>
                          <a:cs typeface="+mn-cs"/>
                        </a:rPr>
                        <a:t>, </a:t>
                      </a:r>
                      <a:r>
                        <a:rPr lang="fr-BE" sz="1100" b="0" i="0" u="none" strike="noStrike" kern="1200" baseline="0" dirty="0" err="1" smtClean="0">
                          <a:solidFill>
                            <a:schemeClr val="tx1"/>
                          </a:solidFill>
                          <a:latin typeface="+mn-lt"/>
                          <a:ea typeface="+mn-ea"/>
                          <a:cs typeface="+mn-cs"/>
                        </a:rPr>
                        <a:t>erythromycine</a:t>
                      </a:r>
                      <a:r>
                        <a:rPr lang="fr-BE" sz="1100" b="0" i="0" u="none" strike="noStrike" kern="1200" baseline="0" dirty="0" smtClean="0">
                          <a:solidFill>
                            <a:schemeClr val="tx1"/>
                          </a:solidFill>
                          <a:latin typeface="+mn-lt"/>
                          <a:ea typeface="+mn-ea"/>
                          <a:cs typeface="+mn-cs"/>
                        </a:rPr>
                        <a:t> </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64430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Résultat de recherche d'images pour &quot;fibrillation auriculaire, avc&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88840"/>
            <a:ext cx="1393213" cy="1440000"/>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837787" y="1989000"/>
            <a:ext cx="1260000" cy="144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36183" y="1989000"/>
            <a:ext cx="1260000" cy="144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v</a:t>
            </a:r>
            <a:endParaRPr lang="en-US" dirty="0"/>
          </a:p>
        </p:txBody>
      </p:sp>
      <p:sp>
        <p:nvSpPr>
          <p:cNvPr id="20" name="Rectangle 19"/>
          <p:cNvSpPr/>
          <p:nvPr/>
        </p:nvSpPr>
        <p:spPr>
          <a:xfrm>
            <a:off x="6204729" y="1989000"/>
            <a:ext cx="1260000" cy="144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oneTexte 20"/>
          <p:cNvSpPr txBox="1"/>
          <p:nvPr/>
        </p:nvSpPr>
        <p:spPr>
          <a:xfrm>
            <a:off x="2843808" y="1988840"/>
            <a:ext cx="1247744" cy="323165"/>
          </a:xfrm>
          <a:prstGeom prst="rect">
            <a:avLst/>
          </a:prstGeom>
          <a:noFill/>
        </p:spPr>
        <p:txBody>
          <a:bodyPr wrap="square" rtlCol="0">
            <a:spAutoFit/>
          </a:bodyPr>
          <a:lstStyle/>
          <a:p>
            <a:pPr algn="ctr"/>
            <a:r>
              <a:rPr lang="fr-BE" sz="1500" b="1" cap="small" dirty="0">
                <a:solidFill>
                  <a:srgbClr val="ED7D31"/>
                </a:solidFill>
              </a:rPr>
              <a:t>s</a:t>
            </a:r>
            <a:r>
              <a:rPr lang="fr-BE" sz="1500" b="1" cap="small" dirty="0" smtClean="0">
                <a:solidFill>
                  <a:srgbClr val="ED7D31"/>
                </a:solidFill>
              </a:rPr>
              <a:t>troke-</a:t>
            </a:r>
            <a:r>
              <a:rPr lang="fr-BE" sz="1500" b="1" cap="small" dirty="0" err="1" smtClean="0">
                <a:solidFill>
                  <a:srgbClr val="ED7D31"/>
                </a:solidFill>
              </a:rPr>
              <a:t>see</a:t>
            </a:r>
            <a:endParaRPr lang="en-US" sz="1500" b="1" cap="small" dirty="0">
              <a:solidFill>
                <a:srgbClr val="ED7D31"/>
              </a:solidFill>
            </a:endParaRPr>
          </a:p>
        </p:txBody>
      </p:sp>
      <p:sp>
        <p:nvSpPr>
          <p:cNvPr id="22" name="ZoneTexte 21"/>
          <p:cNvSpPr txBox="1"/>
          <p:nvPr/>
        </p:nvSpPr>
        <p:spPr>
          <a:xfrm>
            <a:off x="4499991" y="2025715"/>
            <a:ext cx="1368153" cy="323165"/>
          </a:xfrm>
          <a:prstGeom prst="rect">
            <a:avLst/>
          </a:prstGeom>
          <a:noFill/>
        </p:spPr>
        <p:txBody>
          <a:bodyPr wrap="square" rtlCol="0">
            <a:spAutoFit/>
          </a:bodyPr>
          <a:lstStyle/>
          <a:p>
            <a:pPr algn="ctr"/>
            <a:r>
              <a:rPr lang="en-US" sz="1500" b="1" cap="small" dirty="0">
                <a:solidFill>
                  <a:srgbClr val="ED7D31"/>
                </a:solidFill>
              </a:rPr>
              <a:t>m</a:t>
            </a:r>
            <a:r>
              <a:rPr lang="en-US" sz="1500" b="1" cap="small" dirty="0" smtClean="0">
                <a:solidFill>
                  <a:srgbClr val="ED7D31"/>
                </a:solidFill>
              </a:rPr>
              <a:t>ajor bleeding</a:t>
            </a:r>
            <a:endParaRPr lang="en-US" sz="1500" b="1" cap="small" dirty="0">
              <a:solidFill>
                <a:srgbClr val="ED7D31"/>
              </a:solidFill>
            </a:endParaRPr>
          </a:p>
        </p:txBody>
      </p:sp>
      <p:sp>
        <p:nvSpPr>
          <p:cNvPr id="23" name="ZoneTexte 22"/>
          <p:cNvSpPr txBox="1"/>
          <p:nvPr/>
        </p:nvSpPr>
        <p:spPr>
          <a:xfrm>
            <a:off x="6228183" y="2008432"/>
            <a:ext cx="1224137" cy="323165"/>
          </a:xfrm>
          <a:prstGeom prst="rect">
            <a:avLst/>
          </a:prstGeom>
          <a:noFill/>
        </p:spPr>
        <p:txBody>
          <a:bodyPr wrap="square" rtlCol="0">
            <a:spAutoFit/>
          </a:bodyPr>
          <a:lstStyle/>
          <a:p>
            <a:pPr algn="ctr"/>
            <a:r>
              <a:rPr lang="en-US" sz="1500" b="1" cap="small" dirty="0" err="1" smtClean="0">
                <a:solidFill>
                  <a:srgbClr val="ED7D31"/>
                </a:solidFill>
              </a:rPr>
              <a:t>ic</a:t>
            </a:r>
            <a:r>
              <a:rPr lang="en-US" sz="1500" b="1" cap="small" dirty="0" smtClean="0">
                <a:solidFill>
                  <a:srgbClr val="ED7D31"/>
                </a:solidFill>
              </a:rPr>
              <a:t> bleeding</a:t>
            </a:r>
            <a:endParaRPr lang="en-US" sz="1500" b="1" cap="small" dirty="0">
              <a:solidFill>
                <a:srgbClr val="ED7D31"/>
              </a:solidFill>
            </a:endParaRPr>
          </a:p>
        </p:txBody>
      </p:sp>
      <p:sp>
        <p:nvSpPr>
          <p:cNvPr id="30" name="Flèche vers le bas 29"/>
          <p:cNvSpPr/>
          <p:nvPr/>
        </p:nvSpPr>
        <p:spPr>
          <a:xfrm>
            <a:off x="3252567" y="2527754"/>
            <a:ext cx="405352" cy="58446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Égal 30"/>
          <p:cNvSpPr/>
          <p:nvPr/>
        </p:nvSpPr>
        <p:spPr>
          <a:xfrm>
            <a:off x="4857869" y="2620372"/>
            <a:ext cx="584462" cy="452487"/>
          </a:xfrm>
          <a:prstGeom prst="mathEqual">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lèche vers le bas 31"/>
          <p:cNvSpPr/>
          <p:nvPr/>
        </p:nvSpPr>
        <p:spPr>
          <a:xfrm>
            <a:off x="6660232" y="2564904"/>
            <a:ext cx="405352" cy="58446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160255" y="6495068"/>
            <a:ext cx="5693790" cy="276999"/>
          </a:xfrm>
          <a:prstGeom prst="rect">
            <a:avLst/>
          </a:prstGeom>
          <a:noFill/>
        </p:spPr>
        <p:txBody>
          <a:bodyPr wrap="square" rtlCol="0">
            <a:spAutoFit/>
          </a:bodyPr>
          <a:lstStyle/>
          <a:p>
            <a:r>
              <a:rPr lang="en-US" sz="1200" dirty="0" smtClean="0"/>
              <a:t>Ruff et </a:t>
            </a:r>
            <a:r>
              <a:rPr lang="en-US" sz="1200" dirty="0"/>
              <a:t>al. </a:t>
            </a:r>
            <a:r>
              <a:rPr lang="en-US" sz="1200" dirty="0" smtClean="0"/>
              <a:t>Lancet</a:t>
            </a:r>
            <a:r>
              <a:rPr lang="en-US" sz="1200" dirty="0"/>
              <a:t>. </a:t>
            </a:r>
            <a:r>
              <a:rPr lang="en-US" sz="1200" dirty="0" smtClean="0"/>
              <a:t>2014;383:955-62</a:t>
            </a:r>
            <a:r>
              <a:rPr lang="en-US" sz="1200" dirty="0"/>
              <a:t>;</a:t>
            </a:r>
            <a:r>
              <a:rPr lang="en-US" sz="1200" dirty="0" smtClean="0"/>
              <a:t> </a:t>
            </a:r>
            <a:r>
              <a:rPr lang="en-US" sz="1200" dirty="0"/>
              <a:t>van </a:t>
            </a:r>
            <a:r>
              <a:rPr lang="en-US" sz="1200" dirty="0" err="1"/>
              <a:t>Es</a:t>
            </a:r>
            <a:r>
              <a:rPr lang="en-US" sz="1200" dirty="0"/>
              <a:t> </a:t>
            </a:r>
            <a:r>
              <a:rPr lang="en-US" sz="1200" dirty="0" smtClean="0"/>
              <a:t>et al. </a:t>
            </a:r>
            <a:r>
              <a:rPr lang="en-US" sz="1200" dirty="0"/>
              <a:t>Blood. 2014;124:1968-75.</a:t>
            </a:r>
          </a:p>
        </p:txBody>
      </p:sp>
      <p:pic>
        <p:nvPicPr>
          <p:cNvPr id="8194" name="Picture 2" descr="Résultat de recherche d'images pour &quot;european society of cardiology&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3260" y="1327270"/>
            <a:ext cx="752805" cy="752805"/>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indications</a:t>
            </a:r>
            <a:endParaRPr lang="en-US" sz="2000" cap="all" dirty="0" smtClean="0">
              <a:ea typeface="Tahoma" pitchFamily="34" charset="0"/>
              <a:cs typeface="Tahoma" pitchFamily="34" charset="0"/>
            </a:endParaRPr>
          </a:p>
        </p:txBody>
      </p:sp>
      <p:sp>
        <p:nvSpPr>
          <p:cNvPr id="39" name="Rectangle 38"/>
          <p:cNvSpPr/>
          <p:nvPr/>
        </p:nvSpPr>
        <p:spPr>
          <a:xfrm>
            <a:off x="395536" y="1257921"/>
            <a:ext cx="3744416" cy="369332"/>
          </a:xfrm>
          <a:prstGeom prst="rect">
            <a:avLst/>
          </a:prstGeom>
        </p:spPr>
        <p:txBody>
          <a:bodyPr wrap="square">
            <a:spAutoFit/>
          </a:bodyPr>
          <a:lstStyle/>
          <a:p>
            <a:pPr algn="ctr"/>
            <a:r>
              <a:rPr lang="fr-BE" b="1" dirty="0">
                <a:solidFill>
                  <a:schemeClr val="tx2"/>
                </a:solidFill>
              </a:rPr>
              <a:t>Fibrillation auriculaire </a:t>
            </a:r>
            <a:r>
              <a:rPr lang="fr-BE" b="1" dirty="0" smtClean="0">
                <a:solidFill>
                  <a:schemeClr val="tx2"/>
                </a:solidFill>
              </a:rPr>
              <a:t>non-valvulaire</a:t>
            </a:r>
            <a:endParaRPr lang="fr-BE" b="1" dirty="0">
              <a:solidFill>
                <a:schemeClr val="tx2"/>
              </a:solidFill>
            </a:endParaRPr>
          </a:p>
        </p:txBody>
      </p:sp>
      <p:sp>
        <p:nvSpPr>
          <p:cNvPr id="40" name="ZoneTexte 39"/>
          <p:cNvSpPr txBox="1"/>
          <p:nvPr/>
        </p:nvSpPr>
        <p:spPr>
          <a:xfrm>
            <a:off x="0" y="4053718"/>
            <a:ext cx="6760643" cy="338554"/>
          </a:xfrm>
          <a:prstGeom prst="rect">
            <a:avLst/>
          </a:prstGeom>
          <a:noFill/>
        </p:spPr>
        <p:txBody>
          <a:bodyPr wrap="square" rtlCol="0">
            <a:spAutoFit/>
          </a:bodyPr>
          <a:lstStyle/>
          <a:p>
            <a:pPr lvl="1">
              <a:spcAft>
                <a:spcPts val="600"/>
              </a:spcAft>
            </a:pPr>
            <a:r>
              <a:rPr lang="fr-BE" sz="1600" dirty="0" smtClean="0"/>
              <a:t>Absence de consensus sur la définition de FA VALVULAIRE</a:t>
            </a:r>
          </a:p>
        </p:txBody>
      </p:sp>
      <p:pic>
        <p:nvPicPr>
          <p:cNvPr id="41" name="Image 40"/>
          <p:cNvPicPr>
            <a:picLocks noChangeAspect="1"/>
          </p:cNvPicPr>
          <p:nvPr/>
        </p:nvPicPr>
        <p:blipFill rotWithShape="1">
          <a:blip r:embed="rId4"/>
          <a:srcRect l="34062" t="30185" r="32917" b="52479"/>
          <a:stretch/>
        </p:blipFill>
        <p:spPr>
          <a:xfrm>
            <a:off x="1561764" y="4558603"/>
            <a:ext cx="5059576" cy="1494204"/>
          </a:xfrm>
          <a:prstGeom prst="rect">
            <a:avLst/>
          </a:prstGeom>
        </p:spPr>
      </p:pic>
      <p:sp>
        <p:nvSpPr>
          <p:cNvPr id="2" name="ZoneTexte 1"/>
          <p:cNvSpPr txBox="1"/>
          <p:nvPr/>
        </p:nvSpPr>
        <p:spPr>
          <a:xfrm>
            <a:off x="6660232" y="5732083"/>
            <a:ext cx="1728193" cy="338554"/>
          </a:xfrm>
          <a:prstGeom prst="rect">
            <a:avLst/>
          </a:prstGeom>
          <a:noFill/>
        </p:spPr>
        <p:txBody>
          <a:bodyPr wrap="square" rtlCol="0">
            <a:spAutoFit/>
          </a:bodyPr>
          <a:lstStyle/>
          <a:p>
            <a:r>
              <a:rPr lang="fr-BE" sz="1600" dirty="0" smtClean="0"/>
              <a:t>Bioprothèses?</a:t>
            </a:r>
            <a:endParaRPr lang="en-US" sz="1600" dirty="0"/>
          </a:p>
        </p:txBody>
      </p:sp>
    </p:spTree>
    <p:extLst>
      <p:ext uri="{BB962C8B-B14F-4D97-AF65-F5344CB8AC3E}">
        <p14:creationId xmlns:p14="http://schemas.microsoft.com/office/powerpoint/2010/main" val="25272330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24744"/>
            <a:ext cx="8229600" cy="4525963"/>
          </a:xfrm>
        </p:spPr>
        <p:txBody>
          <a:bodyPr>
            <a:normAutofit/>
          </a:bodyPr>
          <a:lstStyle/>
          <a:p>
            <a:pPr marL="0" lvl="1" indent="0">
              <a:spcAft>
                <a:spcPts val="600"/>
              </a:spcAft>
              <a:buClrTx/>
              <a:buNone/>
            </a:pPr>
            <a:r>
              <a:rPr lang="fr-BE" sz="2000" dirty="0">
                <a:solidFill>
                  <a:schemeClr val="tx2"/>
                </a:solidFill>
              </a:rPr>
              <a:t>Quelles adaptations </a:t>
            </a:r>
            <a:r>
              <a:rPr lang="fr-BE" sz="2000" dirty="0" smtClean="0">
                <a:solidFill>
                  <a:schemeClr val="tx2"/>
                </a:solidFill>
              </a:rPr>
              <a:t>de traitement </a:t>
            </a:r>
            <a:r>
              <a:rPr lang="fr-BE" sz="2000" dirty="0">
                <a:solidFill>
                  <a:schemeClr val="tx2"/>
                </a:solidFill>
              </a:rPr>
              <a:t>proposeriez-vous au médecin?</a:t>
            </a:r>
          </a:p>
          <a:p>
            <a:pPr marL="1188000" lvl="2" indent="-457200">
              <a:lnSpc>
                <a:spcPct val="150000"/>
              </a:lnSpc>
              <a:buFont typeface="+mj-lt"/>
              <a:buAutoNum type="arabicPeriod"/>
            </a:pPr>
            <a:r>
              <a:rPr lang="fr-BE" sz="1600" dirty="0"/>
              <a:t>Diminuer la dose de </a:t>
            </a:r>
            <a:r>
              <a:rPr lang="fr-BE" sz="1600" dirty="0" err="1"/>
              <a:t>Pradaxa</a:t>
            </a:r>
            <a:r>
              <a:rPr lang="fr-BE" sz="1600" dirty="0"/>
              <a:t>® (110mg 2x/jour)</a:t>
            </a:r>
          </a:p>
          <a:p>
            <a:pPr marL="1188000" lvl="2" indent="-457200">
              <a:lnSpc>
                <a:spcPct val="150000"/>
              </a:lnSpc>
              <a:buFont typeface="+mj-lt"/>
              <a:buAutoNum type="arabicPeriod"/>
            </a:pPr>
            <a:r>
              <a:rPr lang="fr-BE" sz="1600" dirty="0"/>
              <a:t>Arrêter toute anticoagulation</a:t>
            </a:r>
          </a:p>
          <a:p>
            <a:pPr marL="1188000" lvl="2" indent="-457200">
              <a:lnSpc>
                <a:spcPct val="150000"/>
              </a:lnSpc>
              <a:buFont typeface="+mj-lt"/>
              <a:buAutoNum type="arabicPeriod"/>
            </a:pPr>
            <a:r>
              <a:rPr lang="fr-BE" sz="1600" dirty="0"/>
              <a:t>Passage à une HBPM</a:t>
            </a:r>
          </a:p>
          <a:p>
            <a:pPr marL="1188000" lvl="2" indent="-457200">
              <a:lnSpc>
                <a:spcPct val="150000"/>
              </a:lnSpc>
              <a:buFont typeface="+mj-lt"/>
              <a:buAutoNum type="arabicPeriod"/>
            </a:pPr>
            <a:r>
              <a:rPr lang="fr-BE" sz="1600" dirty="0"/>
              <a:t>Passage à un AVK</a:t>
            </a:r>
          </a:p>
          <a:p>
            <a:pPr marL="0" indent="0">
              <a:buNone/>
            </a:pPr>
            <a:endParaRPr lang="fr-BE" dirty="0"/>
          </a:p>
        </p:txBody>
      </p:sp>
      <p:sp>
        <p:nvSpPr>
          <p:cNvPr id="5" name="ZoneTexte 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fr-BE"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rPr>
              <a:t>SITUATION CLINIQUE 3</a:t>
            </a:r>
            <a:endParaRPr kumimoji="0" lang="en-US"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endParaRPr>
          </a:p>
        </p:txBody>
      </p:sp>
      <p:pic>
        <p:nvPicPr>
          <p:cNvPr id="6" name="Picture 2" descr="C:\Documents and Settings\00234884\Mes documents\Mes images\OK pouce en l'ai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574" y="1637494"/>
            <a:ext cx="381867" cy="390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Documents and Settings\00234884\Mes documents\Mes images\pouce en b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6651" y="2116217"/>
            <a:ext cx="343712" cy="34182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39552" y="3728242"/>
            <a:ext cx="7344816" cy="907941"/>
          </a:xfrm>
          <a:prstGeom prst="rect">
            <a:avLst/>
          </a:prstGeom>
          <a:noFill/>
        </p:spPr>
        <p:txBody>
          <a:bodyPr wrap="square" rtlCol="0">
            <a:spAutoFit/>
          </a:bodyPr>
          <a:lstStyle/>
          <a:p>
            <a:pPr marL="285750" indent="-285750">
              <a:spcAft>
                <a:spcPts val="600"/>
              </a:spcAft>
              <a:buFontTx/>
              <a:buChar char="-"/>
            </a:pPr>
            <a:r>
              <a:rPr lang="fr-BE" sz="1600" dirty="0" smtClean="0"/>
              <a:t>CHA</a:t>
            </a:r>
            <a:r>
              <a:rPr lang="fr-BE" sz="1600" baseline="-25000" dirty="0" smtClean="0"/>
              <a:t>2</a:t>
            </a:r>
            <a:r>
              <a:rPr lang="fr-BE" sz="1600" dirty="0" smtClean="0"/>
              <a:t>DS</a:t>
            </a:r>
            <a:r>
              <a:rPr lang="fr-BE" sz="1600" baseline="-25000" dirty="0" smtClean="0"/>
              <a:t>2</a:t>
            </a:r>
            <a:r>
              <a:rPr lang="fr-BE" sz="1600" dirty="0" smtClean="0"/>
              <a:t>-VASC score = 5  et </a:t>
            </a:r>
            <a:r>
              <a:rPr lang="fr-BE" sz="1600" dirty="0" err="1" smtClean="0"/>
              <a:t>atcd</a:t>
            </a:r>
            <a:r>
              <a:rPr lang="fr-BE" sz="1600" dirty="0" smtClean="0"/>
              <a:t> d’AVC </a:t>
            </a:r>
          </a:p>
          <a:p>
            <a:pPr marL="720000" indent="-285750">
              <a:buFont typeface="Arial" panose="020B0604020202020204" pitchFamily="34" charset="0"/>
              <a:buChar char="•"/>
            </a:pPr>
            <a:r>
              <a:rPr lang="fr-BE" sz="1600" dirty="0" smtClean="0">
                <a:sym typeface="Wingdings" panose="05000000000000000000" pitchFamily="2" charset="2"/>
              </a:rPr>
              <a:t>Risque thrombotique élevé</a:t>
            </a:r>
          </a:p>
          <a:p>
            <a:pPr marL="720000" indent="-285750">
              <a:buFont typeface="Arial" panose="020B0604020202020204" pitchFamily="34" charset="0"/>
              <a:buChar char="•"/>
            </a:pPr>
            <a:r>
              <a:rPr lang="fr-BE" sz="1600" dirty="0" smtClean="0">
                <a:sym typeface="Wingdings" panose="05000000000000000000" pitchFamily="2" charset="2"/>
              </a:rPr>
              <a:t>Indication d’anticoagulation au long cours</a:t>
            </a:r>
            <a:endParaRPr lang="en-US" sz="1600" dirty="0" smtClean="0">
              <a:sym typeface="Wingdings" panose="05000000000000000000" pitchFamily="2" charset="2"/>
            </a:endParaRPr>
          </a:p>
        </p:txBody>
      </p:sp>
      <p:sp>
        <p:nvSpPr>
          <p:cNvPr id="4" name="Rectangle 3"/>
          <p:cNvSpPr/>
          <p:nvPr/>
        </p:nvSpPr>
        <p:spPr>
          <a:xfrm>
            <a:off x="539552" y="4798452"/>
            <a:ext cx="7056784" cy="338554"/>
          </a:xfrm>
          <a:prstGeom prst="rect">
            <a:avLst/>
          </a:prstGeom>
        </p:spPr>
        <p:txBody>
          <a:bodyPr wrap="square">
            <a:spAutoFit/>
          </a:bodyPr>
          <a:lstStyle/>
          <a:p>
            <a:pPr marL="285750" indent="-285750">
              <a:buFontTx/>
              <a:buChar char="-"/>
            </a:pPr>
            <a:r>
              <a:rPr lang="fr-BE" sz="1600" dirty="0">
                <a:sym typeface="Wingdings" panose="05000000000000000000" pitchFamily="2" charset="2"/>
              </a:rPr>
              <a:t>Relais par HBPM le temps du traitement par </a:t>
            </a:r>
            <a:r>
              <a:rPr lang="fr-BE" sz="1600" dirty="0" err="1">
                <a:sym typeface="Wingdings" panose="05000000000000000000" pitchFamily="2" charset="2"/>
              </a:rPr>
              <a:t>clarithromycine</a:t>
            </a:r>
            <a:endParaRPr lang="fr-BE" sz="1600" dirty="0">
              <a:sym typeface="Wingdings" panose="05000000000000000000" pitchFamily="2" charset="2"/>
            </a:endParaRPr>
          </a:p>
        </p:txBody>
      </p:sp>
      <p:pic>
        <p:nvPicPr>
          <p:cNvPr id="9" name="Picture 2" descr="C:\Documents and Settings\00234884\Mes documents\Mes images\OK pouce en l'ai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6651" y="2505419"/>
            <a:ext cx="369398" cy="377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00234884\Mes documents\Mes images\OK pouce en l'ai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6651" y="2948103"/>
            <a:ext cx="369398" cy="3775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39552" y="5359532"/>
            <a:ext cx="7056784" cy="338554"/>
          </a:xfrm>
          <a:prstGeom prst="rect">
            <a:avLst/>
          </a:prstGeom>
        </p:spPr>
        <p:txBody>
          <a:bodyPr wrap="square">
            <a:spAutoFit/>
          </a:bodyPr>
          <a:lstStyle/>
          <a:p>
            <a:pPr marL="285750" indent="-285750">
              <a:buFontTx/>
              <a:buChar char="-"/>
            </a:pPr>
            <a:r>
              <a:rPr lang="fr-BE" sz="1600" dirty="0" smtClean="0">
                <a:sym typeface="Wingdings" panose="05000000000000000000" pitchFamily="2" charset="2"/>
              </a:rPr>
              <a:t>Possibilité AVK (anamnèse)</a:t>
            </a:r>
            <a:endParaRPr lang="fr-BE" sz="1600" dirty="0">
              <a:sym typeface="Wingdings" panose="05000000000000000000" pitchFamily="2" charset="2"/>
            </a:endParaRPr>
          </a:p>
        </p:txBody>
      </p:sp>
    </p:spTree>
    <p:extLst>
      <p:ext uri="{BB962C8B-B14F-4D97-AF65-F5344CB8AC3E}">
        <p14:creationId xmlns:p14="http://schemas.microsoft.com/office/powerpoint/2010/main" val="345851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51</a:t>
            </a:fld>
            <a:endParaRPr lang="fr-BE"/>
          </a:p>
        </p:txBody>
      </p:sp>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fr-BE" sz="2000" cap="all" dirty="0" smtClean="0">
                <a:solidFill>
                  <a:prstClr val="black"/>
                </a:solidFill>
                <a:latin typeface="Calibri"/>
                <a:ea typeface="Tahoma" pitchFamily="34" charset="0"/>
                <a:cs typeface="Tahoma" pitchFamily="34" charset="0"/>
              </a:rPr>
              <a:t>Améliorer la sécurité des patients </a:t>
            </a:r>
            <a:r>
              <a:rPr lang="fr-BE" sz="2000" cap="all" dirty="0" err="1" smtClean="0">
                <a:solidFill>
                  <a:prstClr val="black"/>
                </a:solidFill>
                <a:latin typeface="Calibri"/>
                <a:ea typeface="Tahoma" pitchFamily="34" charset="0"/>
                <a:cs typeface="Tahoma" pitchFamily="34" charset="0"/>
              </a:rPr>
              <a:t>aod</a:t>
            </a:r>
            <a:endParaRPr kumimoji="0" lang="en-US"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endParaRPr>
          </a:p>
        </p:txBody>
      </p:sp>
      <p:sp>
        <p:nvSpPr>
          <p:cNvPr id="21" name="ZoneTexte 20"/>
          <p:cNvSpPr txBox="1"/>
          <p:nvPr/>
        </p:nvSpPr>
        <p:spPr>
          <a:xfrm>
            <a:off x="1431381" y="1717130"/>
            <a:ext cx="6188619" cy="1175706"/>
          </a:xfrm>
          <a:prstGeom prst="rect">
            <a:avLst/>
          </a:prstGeom>
          <a:solidFill>
            <a:srgbClr val="F8F8F8"/>
          </a:solidFill>
          <a:ln w="19050">
            <a:solidFill>
              <a:srgbClr val="2F5395"/>
            </a:solidFill>
          </a:ln>
        </p:spPr>
        <p:txBody>
          <a:bodyPr wrap="square" rIns="3600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prstClr val="black"/>
                </a:solidFill>
                <a:effectLst/>
                <a:uLnTx/>
                <a:uFillTx/>
              </a:rPr>
              <a:t>F</a:t>
            </a:r>
            <a:r>
              <a:rPr kumimoji="0" lang="fr-BE" sz="1400" b="0" i="0" u="none" strike="noStrike" kern="0" cap="none" spc="0" normalizeH="0" baseline="0" noProof="0" dirty="0" smtClean="0">
                <a:ln>
                  <a:noFill/>
                </a:ln>
                <a:solidFill>
                  <a:prstClr val="black"/>
                </a:solidFill>
                <a:effectLst/>
                <a:uLnTx/>
                <a:uFillTx/>
              </a:rPr>
              <a:t>onction rénale</a:t>
            </a:r>
            <a:r>
              <a:rPr kumimoji="0" lang="fr-BE" sz="1400" b="0" i="0" u="none" strike="noStrike" kern="0" cap="none" spc="0" normalizeH="0" baseline="30000" noProof="0" dirty="0" smtClean="0">
                <a:ln>
                  <a:noFill/>
                </a:ln>
                <a:solidFill>
                  <a:prstClr val="black"/>
                </a:solidFill>
                <a:effectLst/>
                <a:uLnTx/>
                <a:uFillTx/>
              </a:rPr>
              <a:t>§</a:t>
            </a:r>
            <a:r>
              <a:rPr kumimoji="0" lang="fr-BE" sz="1400" b="0" i="0" u="none" strike="noStrike" kern="0" cap="none" spc="0" normalizeH="0" baseline="0" noProof="0" dirty="0" smtClean="0">
                <a:ln>
                  <a:noFill/>
                </a:ln>
                <a:solidFill>
                  <a:prstClr val="black"/>
                </a:solidFill>
                <a:effectLst/>
                <a:uLnTx/>
                <a:uFillTx/>
              </a:rPr>
              <a:t>       </a:t>
            </a:r>
            <a:r>
              <a:rPr kumimoji="0" lang="fr-BE" sz="600" b="0" i="0" u="none" strike="noStrike" kern="0" cap="none" spc="0" normalizeH="0" baseline="0" noProof="0" dirty="0" smtClean="0">
                <a:ln>
                  <a:noFill/>
                </a:ln>
                <a:solidFill>
                  <a:prstClr val="black"/>
                </a:solidFill>
                <a:effectLst/>
                <a:uLnTx/>
                <a:uFillTx/>
              </a:rPr>
              <a:t> </a:t>
            </a:r>
            <a:r>
              <a:rPr kumimoji="0" lang="fr-BE" sz="1400" b="0" i="0" u="none" strike="noStrike" kern="0" cap="none" spc="0" normalizeH="0" baseline="0" noProof="0" dirty="0" smtClean="0">
                <a:ln>
                  <a:noFill/>
                </a:ln>
                <a:solidFill>
                  <a:prstClr val="black"/>
                </a:solidFill>
                <a:effectLst/>
                <a:uLnTx/>
                <a:uFillTx/>
              </a:rPr>
              <a:t>1 à 4x/an selon patient + adaptation de la dose</a:t>
            </a:r>
          </a:p>
          <a:p>
            <a:pPr marL="0" marR="0" lvl="0" indent="0" defTabSz="914400" eaLnBrk="1" fontAlgn="auto" latinLnBrk="0" hangingPunct="1">
              <a:lnSpc>
                <a:spcPct val="11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prstClr val="black"/>
                </a:solidFill>
                <a:effectLst/>
                <a:uLnTx/>
                <a:uFillTx/>
              </a:rPr>
              <a:t>A</a:t>
            </a:r>
            <a:r>
              <a:rPr kumimoji="0" lang="fr-BE" sz="1400" b="0" i="0" u="none" strike="noStrike" kern="0" cap="none" spc="0" normalizeH="0" baseline="0" noProof="0" dirty="0" smtClean="0">
                <a:ln>
                  <a:noFill/>
                </a:ln>
                <a:solidFill>
                  <a:prstClr val="black"/>
                </a:solidFill>
                <a:effectLst/>
                <a:uLnTx/>
                <a:uFillTx/>
              </a:rPr>
              <a:t>dhérence  </a:t>
            </a:r>
            <a:r>
              <a:rPr kumimoji="0" lang="fr-BE" sz="1600" b="0" i="0" u="none" strike="noStrike" kern="0" cap="none" spc="0" normalizeH="0" baseline="0" noProof="0" dirty="0" smtClean="0">
                <a:ln>
                  <a:noFill/>
                </a:ln>
                <a:solidFill>
                  <a:prstClr val="black"/>
                </a:solidFill>
                <a:effectLst/>
                <a:uLnTx/>
                <a:uFillTx/>
              </a:rPr>
              <a:t>           </a:t>
            </a:r>
            <a:r>
              <a:rPr kumimoji="0" lang="fr-BE" sz="1000" b="0" i="0" u="none" strike="noStrike" kern="0" cap="none" spc="0" normalizeH="0" baseline="0" noProof="0" dirty="0" smtClean="0">
                <a:ln>
                  <a:noFill/>
                </a:ln>
                <a:solidFill>
                  <a:prstClr val="black"/>
                </a:solidFill>
                <a:effectLst/>
                <a:uLnTx/>
                <a:uFillTx/>
              </a:rPr>
              <a:t> </a:t>
            </a:r>
            <a:r>
              <a:rPr kumimoji="0" lang="fr-BE" sz="1600" b="0" i="0" u="none" strike="noStrike" kern="0" cap="none" spc="0" normalizeH="0" baseline="0" noProof="0" dirty="0" smtClean="0">
                <a:ln>
                  <a:noFill/>
                </a:ln>
                <a:solidFill>
                  <a:prstClr val="black"/>
                </a:solidFill>
                <a:effectLst/>
                <a:uLnTx/>
                <a:uFillTx/>
              </a:rPr>
              <a:t>  </a:t>
            </a:r>
            <a:r>
              <a:rPr kumimoji="0" lang="fr-BE" sz="1400" b="0" i="0" u="none" strike="noStrike" kern="0" cap="none" spc="0" normalizeH="0" baseline="0" noProof="0" dirty="0" smtClean="0">
                <a:ln>
                  <a:noFill/>
                </a:ln>
                <a:solidFill>
                  <a:prstClr val="black"/>
                </a:solidFill>
                <a:effectLst/>
                <a:uLnTx/>
                <a:uFillTx/>
              </a:rPr>
              <a:t>Evaluer les oublis de prise + autres raisons de non-adhérence</a:t>
            </a:r>
            <a:endParaRPr kumimoji="0" lang="fr-BE" sz="16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prstClr val="black"/>
                </a:solidFill>
                <a:effectLst/>
                <a:uLnTx/>
                <a:uFillTx/>
              </a:rPr>
              <a:t>S</a:t>
            </a:r>
            <a:r>
              <a:rPr kumimoji="0" lang="fr-BE" sz="1400" b="0" i="0" u="none" strike="noStrike" kern="0" cap="none" spc="0" normalizeH="0" baseline="0" noProof="0" dirty="0" smtClean="0">
                <a:ln>
                  <a:noFill/>
                </a:ln>
                <a:solidFill>
                  <a:prstClr val="black"/>
                </a:solidFill>
                <a:effectLst/>
                <a:uLnTx/>
                <a:uFillTx/>
              </a:rPr>
              <a:t>aignement   </a:t>
            </a:r>
            <a:r>
              <a:rPr kumimoji="0" lang="fr-BE" sz="1600" b="0" i="0" u="none" strike="noStrike" kern="0" cap="none" spc="0" normalizeH="0" baseline="0" noProof="0" dirty="0" smtClean="0">
                <a:ln>
                  <a:noFill/>
                </a:ln>
                <a:solidFill>
                  <a:prstClr val="black"/>
                </a:solidFill>
                <a:effectLst/>
                <a:uLnTx/>
                <a:uFillTx/>
              </a:rPr>
              <a:t>         </a:t>
            </a:r>
            <a:r>
              <a:rPr kumimoji="0" lang="fr-BE" sz="700" b="0" i="0" u="none" strike="noStrike" kern="0" cap="none" spc="0" normalizeH="0" baseline="0" noProof="0" dirty="0" smtClean="0">
                <a:ln>
                  <a:noFill/>
                </a:ln>
                <a:solidFill>
                  <a:prstClr val="black"/>
                </a:solidFill>
                <a:effectLst/>
                <a:uLnTx/>
                <a:uFillTx/>
              </a:rPr>
              <a:t> </a:t>
            </a:r>
            <a:r>
              <a:rPr kumimoji="0" lang="fr-BE" sz="1600" b="0" i="0" u="none" strike="noStrike" kern="0" cap="none" spc="0" normalizeH="0" baseline="0" noProof="0" dirty="0" smtClean="0">
                <a:ln>
                  <a:noFill/>
                </a:ln>
                <a:solidFill>
                  <a:prstClr val="black"/>
                </a:solidFill>
                <a:effectLst/>
                <a:uLnTx/>
                <a:uFillTx/>
              </a:rPr>
              <a:t> </a:t>
            </a:r>
            <a:r>
              <a:rPr kumimoji="0" lang="fr-BE" sz="1400" b="0" i="0" u="none" strike="noStrike" kern="0" cap="none" spc="0" normalizeH="0" baseline="0" noProof="0" dirty="0" smtClean="0">
                <a:ln>
                  <a:noFill/>
                </a:ln>
                <a:solidFill>
                  <a:prstClr val="black"/>
                </a:solidFill>
                <a:effectLst/>
                <a:uLnTx/>
                <a:uFillTx/>
              </a:rPr>
              <a:t> Evaluer l’apparition de signes cliniques hémorragiques </a:t>
            </a:r>
          </a:p>
          <a:p>
            <a:pPr marL="0" marR="0" lvl="0" indent="0" defTabSz="914400" eaLnBrk="1" fontAlgn="auto" latinLnBrk="0" hangingPunct="1">
              <a:lnSpc>
                <a:spcPct val="11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prstClr val="black"/>
                </a:solidFill>
                <a:effectLst/>
                <a:uLnTx/>
                <a:uFillTx/>
              </a:rPr>
              <a:t>T</a:t>
            </a:r>
            <a:r>
              <a:rPr kumimoji="0" lang="fr-BE" sz="1400" b="0" i="0" u="none" strike="noStrike" kern="0" cap="none" spc="0" normalizeH="0" baseline="0" noProof="0" dirty="0" smtClean="0">
                <a:ln>
                  <a:noFill/>
                </a:ln>
                <a:solidFill>
                  <a:prstClr val="black"/>
                </a:solidFill>
                <a:effectLst/>
                <a:uLnTx/>
                <a:uFillTx/>
              </a:rPr>
              <a:t>raitements</a:t>
            </a:r>
            <a:r>
              <a:rPr kumimoji="0" lang="fr-BE" sz="1600" b="0" i="0" u="none" strike="noStrike" kern="0" cap="none" spc="0" normalizeH="0" baseline="0" noProof="0" dirty="0" smtClean="0">
                <a:ln>
                  <a:noFill/>
                </a:ln>
                <a:solidFill>
                  <a:prstClr val="black"/>
                </a:solidFill>
                <a:effectLst/>
                <a:uLnTx/>
                <a:uFillTx/>
              </a:rPr>
              <a:t>	             </a:t>
            </a:r>
            <a:r>
              <a:rPr kumimoji="0" lang="fr-BE" sz="700" b="0" i="0" u="none" strike="noStrike" kern="0" cap="none" spc="0" normalizeH="0" baseline="0" noProof="0" dirty="0" smtClean="0">
                <a:ln>
                  <a:noFill/>
                </a:ln>
                <a:solidFill>
                  <a:prstClr val="black"/>
                </a:solidFill>
                <a:effectLst/>
                <a:uLnTx/>
                <a:uFillTx/>
              </a:rPr>
              <a:t> </a:t>
            </a:r>
            <a:r>
              <a:rPr kumimoji="0" lang="fr-BE" sz="1400" b="0" i="0" u="none" strike="noStrike" kern="0" cap="none" spc="0" normalizeH="0" baseline="0" noProof="0" dirty="0" smtClean="0">
                <a:ln>
                  <a:noFill/>
                </a:ln>
                <a:solidFill>
                  <a:prstClr val="black"/>
                </a:solidFill>
                <a:effectLst/>
                <a:uLnTx/>
                <a:uFillTx/>
              </a:rPr>
              <a:t>Evaluer la prise de médicaments ↑ le risque d’EIM</a:t>
            </a:r>
            <a:endParaRPr kumimoji="0" lang="en-US" sz="1400" b="0" i="0" u="none" strike="noStrike" kern="0" cap="none" spc="0" normalizeH="0" baseline="0" noProof="0" dirty="0" smtClean="0">
              <a:ln>
                <a:noFill/>
              </a:ln>
              <a:solidFill>
                <a:prstClr val="black"/>
              </a:solidFill>
              <a:effectLst/>
              <a:uLnTx/>
              <a:uFillTx/>
            </a:endParaRPr>
          </a:p>
        </p:txBody>
      </p:sp>
      <p:sp>
        <p:nvSpPr>
          <p:cNvPr id="25" name="ZoneTexte 24"/>
          <p:cNvSpPr txBox="1"/>
          <p:nvPr/>
        </p:nvSpPr>
        <p:spPr>
          <a:xfrm>
            <a:off x="1427312" y="4310131"/>
            <a:ext cx="6192688" cy="730969"/>
          </a:xfrm>
          <a:prstGeom prst="rect">
            <a:avLst/>
          </a:prstGeom>
          <a:solidFill>
            <a:srgbClr val="F8F8F8"/>
          </a:solidFill>
          <a:ln w="19050">
            <a:solidFill>
              <a:srgbClr val="2F539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smtClean="0">
                <a:ln>
                  <a:noFill/>
                </a:ln>
                <a:solidFill>
                  <a:prstClr val="black"/>
                </a:solidFill>
                <a:effectLst/>
                <a:uLnTx/>
                <a:uFillTx/>
              </a:rPr>
              <a:t>Compréhension de la nécessité/dangerosité du traitement</a:t>
            </a:r>
          </a:p>
          <a:p>
            <a:pPr marL="0" marR="0" lvl="0" indent="0" defTabSz="914400" eaLnBrk="1" fontAlgn="auto" latinLnBrk="0" hangingPunct="1">
              <a:lnSpc>
                <a:spcPct val="100000"/>
              </a:lnSpc>
              <a:spcBef>
                <a:spcPts val="0"/>
              </a:spcBef>
              <a:spcAft>
                <a:spcPts val="300"/>
              </a:spcAft>
              <a:buClrTx/>
              <a:buSzTx/>
              <a:buFontTx/>
              <a:buNone/>
              <a:tabLst/>
              <a:defRPr/>
            </a:pPr>
            <a:r>
              <a:rPr kumimoji="0" lang="fr-BE" sz="1400" b="0" i="0" u="none" strike="noStrike" kern="0" cap="none" spc="0" normalizeH="0" baseline="0" noProof="0" dirty="0" smtClean="0">
                <a:ln>
                  <a:noFill/>
                </a:ln>
                <a:solidFill>
                  <a:prstClr val="black"/>
                </a:solidFill>
                <a:effectLst/>
                <a:uLnTx/>
                <a:uFillTx/>
              </a:rPr>
              <a:t>Connaissance des modalités de prise, précautions à observer, signes à rapporter</a:t>
            </a:r>
          </a:p>
          <a:p>
            <a:pPr marL="0" marR="0" lvl="0" indent="0" defTabSz="914400" eaLnBrk="1" fontAlgn="auto" latinLnBrk="0" hangingPunct="1">
              <a:lnSpc>
                <a:spcPct val="100000"/>
              </a:lnSpc>
              <a:spcBef>
                <a:spcPts val="0"/>
              </a:spcBef>
              <a:spcAft>
                <a:spcPts val="300"/>
              </a:spcAft>
              <a:buClrTx/>
              <a:buSzTx/>
              <a:buFontTx/>
              <a:buNone/>
              <a:tabLst/>
              <a:defRPr/>
            </a:pPr>
            <a:r>
              <a:rPr kumimoji="0" lang="fr-BE" sz="1100" b="0" i="1" u="none" strike="noStrike" kern="0" cap="none" spc="0" normalizeH="0" baseline="0" noProof="0" dirty="0" smtClean="0">
                <a:ln>
                  <a:noFill/>
                </a:ln>
                <a:solidFill>
                  <a:prstClr val="black"/>
                </a:solidFill>
                <a:effectLst/>
                <a:uLnTx/>
                <a:uFillTx/>
              </a:rPr>
              <a:t>Prévoir un support papier pour le domicile</a:t>
            </a:r>
          </a:p>
        </p:txBody>
      </p:sp>
      <p:sp>
        <p:nvSpPr>
          <p:cNvPr id="26" name="ZoneTexte 25"/>
          <p:cNvSpPr txBox="1"/>
          <p:nvPr/>
        </p:nvSpPr>
        <p:spPr>
          <a:xfrm>
            <a:off x="1979712" y="2969151"/>
            <a:ext cx="5716768" cy="302840"/>
          </a:xfrm>
          <a:prstGeom prst="rect">
            <a:avLst/>
          </a:prstGeom>
          <a:noFill/>
        </p:spPr>
        <p:txBody>
          <a:bodyPr wrap="square" rtlCol="0">
            <a:spAutoFit/>
          </a:bodyPr>
          <a:lstStyle/>
          <a:p>
            <a:pPr marL="0" marR="0" lvl="0" indent="0" algn="r" defTabSz="914400" eaLnBrk="1" fontAlgn="auto" latinLnBrk="0" hangingPunct="1">
              <a:lnSpc>
                <a:spcPct val="114000"/>
              </a:lnSpc>
              <a:spcBef>
                <a:spcPts val="0"/>
              </a:spcBef>
              <a:spcAft>
                <a:spcPts val="0"/>
              </a:spcAft>
              <a:buClrTx/>
              <a:buSzTx/>
              <a:buFontTx/>
              <a:buNone/>
              <a:tabLst/>
              <a:defRPr/>
            </a:pPr>
            <a:r>
              <a:rPr kumimoji="0" lang="fr-BE" sz="1200" b="1" i="0" u="none" strike="noStrike" kern="0" cap="all" spc="0" normalizeH="0" baseline="0" noProof="0" dirty="0" smtClean="0">
                <a:ln>
                  <a:noFill/>
                </a:ln>
                <a:solidFill>
                  <a:srgbClr val="ED7D31">
                    <a:lumMod val="75000"/>
                  </a:srgbClr>
                </a:solidFill>
                <a:effectLst/>
                <a:uLnTx/>
                <a:uFillTx/>
                <a:sym typeface="Wingdings" panose="05000000000000000000" pitchFamily="2" charset="2"/>
              </a:rPr>
              <a:t>Réévaluer la prise d’aspirine, Éviter la prescription/délivrance d’AINS</a:t>
            </a:r>
          </a:p>
        </p:txBody>
      </p:sp>
      <p:sp>
        <p:nvSpPr>
          <p:cNvPr id="27" name="ZoneTexte 26"/>
          <p:cNvSpPr txBox="1"/>
          <p:nvPr/>
        </p:nvSpPr>
        <p:spPr>
          <a:xfrm>
            <a:off x="2845805" y="3247832"/>
            <a:ext cx="4850675" cy="2616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BE" sz="1100" b="0" i="0" u="none" strike="noStrike" kern="0" cap="none" spc="0" normalizeH="0" baseline="30000" noProof="0" dirty="0" smtClean="0">
                <a:ln>
                  <a:noFill/>
                </a:ln>
                <a:solidFill>
                  <a:prstClr val="black"/>
                </a:solidFill>
                <a:effectLst/>
                <a:uLnTx/>
                <a:uFillTx/>
              </a:rPr>
              <a:t>§</a:t>
            </a:r>
            <a:r>
              <a:rPr kumimoji="0" lang="fr-BE" sz="1100" b="0" i="0" u="none" strike="noStrike" kern="0" cap="none" spc="0" normalizeH="0" baseline="0" noProof="0" dirty="0" smtClean="0">
                <a:ln>
                  <a:noFill/>
                </a:ln>
                <a:solidFill>
                  <a:prstClr val="black"/>
                </a:solidFill>
                <a:effectLst/>
                <a:uLnTx/>
                <a:uFillTx/>
              </a:rPr>
              <a:t> S’assurer de la réalisation de prises de sang en officine</a:t>
            </a:r>
            <a:endParaRPr kumimoji="0" lang="en-US" sz="1100" b="0" i="0" u="none" strike="noStrike" kern="0" cap="none" spc="0" normalizeH="0" baseline="0" noProof="0" dirty="0" smtClean="0">
              <a:ln>
                <a:noFill/>
              </a:ln>
              <a:solidFill>
                <a:prstClr val="black"/>
              </a:solidFill>
              <a:effectLst/>
              <a:uLnTx/>
              <a:uFillTx/>
            </a:endParaRPr>
          </a:p>
        </p:txBody>
      </p:sp>
      <p:sp>
        <p:nvSpPr>
          <p:cNvPr id="28" name="Rectangle 27"/>
          <p:cNvSpPr/>
          <p:nvPr/>
        </p:nvSpPr>
        <p:spPr>
          <a:xfrm>
            <a:off x="4427984" y="5104906"/>
            <a:ext cx="3374643" cy="276999"/>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BE" sz="1200" b="1" i="0" u="none" strike="noStrike" kern="0" cap="all" spc="0" normalizeH="0" baseline="0" noProof="0" dirty="0" smtClean="0">
                <a:ln>
                  <a:noFill/>
                </a:ln>
                <a:solidFill>
                  <a:srgbClr val="ED7D31">
                    <a:lumMod val="75000"/>
                  </a:srgbClr>
                </a:solidFill>
                <a:effectLst/>
                <a:uLnTx/>
                <a:uFillTx/>
                <a:sym typeface="Wingdings" panose="05000000000000000000" pitchFamily="2" charset="2"/>
              </a:rPr>
              <a:t>Délivrer une information ciblée et répétée </a:t>
            </a:r>
            <a:endParaRPr kumimoji="0" lang="en-US" sz="1200" b="1" i="0" u="none" strike="noStrike" kern="0" cap="all" spc="0" normalizeH="0" baseline="0" noProof="0" dirty="0" smtClean="0">
              <a:ln>
                <a:noFill/>
              </a:ln>
              <a:solidFill>
                <a:srgbClr val="ED7D31">
                  <a:lumMod val="75000"/>
                </a:srgbClr>
              </a:solidFill>
              <a:effectLst/>
              <a:uLnTx/>
              <a:uFillTx/>
            </a:endParaRPr>
          </a:p>
        </p:txBody>
      </p:sp>
      <p:sp>
        <p:nvSpPr>
          <p:cNvPr id="29" name="Rectangle 28"/>
          <p:cNvSpPr/>
          <p:nvPr/>
        </p:nvSpPr>
        <p:spPr>
          <a:xfrm>
            <a:off x="1427312" y="1325850"/>
            <a:ext cx="6192688" cy="338554"/>
          </a:xfrm>
          <a:prstGeom prst="rect">
            <a:avLst/>
          </a:prstGeom>
          <a:solidFill>
            <a:srgbClr val="2B4D8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prstClr val="white"/>
                </a:solidFill>
                <a:effectLst/>
                <a:uLnTx/>
                <a:uFillTx/>
              </a:rPr>
              <a:t>Renforcer le suivi des patients AOD </a:t>
            </a:r>
            <a:r>
              <a:rPr kumimoji="0" lang="fr-BE" sz="1200" b="0" i="0" u="none" strike="noStrike" kern="0" cap="none" spc="0" normalizeH="0" baseline="0" noProof="0" dirty="0" smtClean="0">
                <a:ln>
                  <a:noFill/>
                </a:ln>
                <a:solidFill>
                  <a:prstClr val="white"/>
                </a:solidFill>
                <a:effectLst/>
                <a:uLnTx/>
                <a:uFillTx/>
              </a:rPr>
              <a:t>(en consultation, à l’officine ou à l’hôpital)</a:t>
            </a:r>
          </a:p>
        </p:txBody>
      </p:sp>
      <p:sp>
        <p:nvSpPr>
          <p:cNvPr id="30" name="Rectangle 29"/>
          <p:cNvSpPr/>
          <p:nvPr/>
        </p:nvSpPr>
        <p:spPr>
          <a:xfrm>
            <a:off x="1431351" y="3901643"/>
            <a:ext cx="6192000" cy="338400"/>
          </a:xfrm>
          <a:prstGeom prst="rect">
            <a:avLst/>
          </a:prstGeom>
          <a:solidFill>
            <a:srgbClr val="2B4D89"/>
          </a:solidFill>
        </p:spPr>
        <p:txBody>
          <a:bodyPr wrap="square">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fr-BE" sz="1600" b="1" i="0" u="none" strike="noStrike" kern="0" cap="none" spc="0" normalizeH="0" baseline="0" noProof="0" dirty="0" smtClean="0">
                <a:ln>
                  <a:noFill/>
                </a:ln>
                <a:solidFill>
                  <a:prstClr val="white"/>
                </a:solidFill>
                <a:effectLst/>
                <a:uLnTx/>
                <a:uFillTx/>
              </a:rPr>
              <a:t>Promouvoir l’éducation du patient </a:t>
            </a:r>
            <a:r>
              <a:rPr kumimoji="0" lang="fr-BE" sz="1200" b="0" i="0" u="none" strike="noStrike" kern="0" cap="none" spc="0" normalizeH="0" baseline="0" noProof="0" dirty="0" smtClean="0">
                <a:ln>
                  <a:noFill/>
                </a:ln>
                <a:solidFill>
                  <a:prstClr val="white"/>
                </a:solidFill>
                <a:effectLst/>
                <a:uLnTx/>
                <a:uFillTx/>
              </a:rPr>
              <a:t>(en consultation, à l’officine ou à l’hôpital)</a:t>
            </a:r>
          </a:p>
        </p:txBody>
      </p:sp>
    </p:spTree>
    <p:extLst>
      <p:ext uri="{BB962C8B-B14F-4D97-AF65-F5344CB8AC3E}">
        <p14:creationId xmlns:p14="http://schemas.microsoft.com/office/powerpoint/2010/main" val="2510625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52</a:t>
            </a:fld>
            <a:endParaRPr lang="fr-BE"/>
          </a:p>
        </p:txBody>
      </p:sp>
      <p:sp>
        <p:nvSpPr>
          <p:cNvPr id="6" name="ZoneTexte 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fr-BE" sz="2000" cap="all" dirty="0" smtClean="0">
                <a:solidFill>
                  <a:prstClr val="black"/>
                </a:solidFill>
                <a:latin typeface="Calibri"/>
                <a:ea typeface="Tahoma" pitchFamily="34" charset="0"/>
                <a:cs typeface="Tahoma" pitchFamily="34" charset="0"/>
              </a:rPr>
              <a:t>Améliorer la sécurité des patients </a:t>
            </a:r>
            <a:r>
              <a:rPr lang="fr-BE" sz="2000" cap="all" dirty="0" err="1" smtClean="0">
                <a:solidFill>
                  <a:prstClr val="black"/>
                </a:solidFill>
                <a:latin typeface="Calibri"/>
                <a:ea typeface="Tahoma" pitchFamily="34" charset="0"/>
                <a:cs typeface="Tahoma" pitchFamily="34" charset="0"/>
              </a:rPr>
              <a:t>aod</a:t>
            </a:r>
            <a:endParaRPr kumimoji="0" lang="en-US" sz="2000" b="0" i="0" u="none" strike="noStrike" kern="1200" cap="all" spc="0" normalizeH="0" baseline="0" noProof="0" dirty="0" smtClean="0">
              <a:ln>
                <a:noFill/>
              </a:ln>
              <a:solidFill>
                <a:prstClr val="black"/>
              </a:solidFill>
              <a:effectLst/>
              <a:uLnTx/>
              <a:uFillTx/>
              <a:latin typeface="Calibri"/>
              <a:ea typeface="Tahoma" pitchFamily="34" charset="0"/>
              <a:cs typeface="Tahoma" pitchFamily="34" charset="0"/>
            </a:endParaRPr>
          </a:p>
        </p:txBody>
      </p:sp>
      <p:sp>
        <p:nvSpPr>
          <p:cNvPr id="22" name="ZoneTexte 21"/>
          <p:cNvSpPr txBox="1"/>
          <p:nvPr/>
        </p:nvSpPr>
        <p:spPr>
          <a:xfrm>
            <a:off x="1547664" y="1831884"/>
            <a:ext cx="6192000" cy="715581"/>
          </a:xfrm>
          <a:prstGeom prst="rect">
            <a:avLst/>
          </a:prstGeom>
          <a:solidFill>
            <a:srgbClr val="F8F8F8"/>
          </a:solidFill>
          <a:ln w="19050">
            <a:solidFill>
              <a:srgbClr val="2F5395"/>
            </a:solidFill>
          </a:ln>
        </p:spPr>
        <p:txBody>
          <a:bodyPr wrap="square" rtlCol="0">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fr-BE" sz="1400" b="0" i="0" u="none" strike="noStrike" kern="0" cap="none" spc="0" normalizeH="0" baseline="0" noProof="0" dirty="0" smtClean="0">
                <a:ln>
                  <a:noFill/>
                </a:ln>
                <a:solidFill>
                  <a:prstClr val="black"/>
                </a:solidFill>
                <a:effectLst/>
                <a:uLnTx/>
                <a:uFillTx/>
              </a:rPr>
              <a:t>Selon caractéristiques cliniques et préférences du patient</a:t>
            </a:r>
          </a:p>
          <a:p>
            <a:pPr marL="0" marR="0" lvl="0" indent="0" defTabSz="914400" eaLnBrk="1" fontAlgn="auto" latinLnBrk="0" hangingPunct="1">
              <a:lnSpc>
                <a:spcPct val="100000"/>
              </a:lnSpc>
              <a:spcBef>
                <a:spcPts val="0"/>
              </a:spcBef>
              <a:spcAft>
                <a:spcPts val="0"/>
              </a:spcAft>
              <a:buClrTx/>
              <a:buSzTx/>
              <a:buFontTx/>
              <a:buNone/>
              <a:tabLst/>
              <a:defRPr/>
            </a:pPr>
            <a:r>
              <a:rPr kumimoji="0" lang="fr-BE" sz="1200" b="0" i="0" u="sng" strike="noStrike" kern="0" cap="none" spc="0" normalizeH="0" baseline="0" noProof="0" dirty="0" smtClean="0">
                <a:ln>
                  <a:noFill/>
                </a:ln>
                <a:solidFill>
                  <a:prstClr val="black"/>
                </a:solidFill>
                <a:effectLst/>
                <a:uLnTx/>
                <a:uFillTx/>
              </a:rPr>
              <a:t>Exemples:</a:t>
            </a:r>
            <a:r>
              <a:rPr kumimoji="0" lang="fr-BE" sz="1200" b="0" i="0" u="none" strike="noStrike" kern="0" cap="none" spc="0" normalizeH="0" baseline="0" noProof="0" dirty="0" smtClean="0">
                <a:ln>
                  <a:noFill/>
                </a:ln>
                <a:solidFill>
                  <a:prstClr val="black"/>
                </a:solidFill>
                <a:effectLst/>
                <a:uLnTx/>
                <a:uFillTx/>
              </a:rPr>
              <a:t>  éviter le </a:t>
            </a:r>
            <a:r>
              <a:rPr kumimoji="0" lang="fr-BE" sz="1200" b="0" i="0" u="none" strike="noStrike" kern="0" cap="none" spc="0" normalizeH="0" baseline="0" noProof="0" dirty="0" err="1" smtClean="0">
                <a:ln>
                  <a:noFill/>
                </a:ln>
                <a:solidFill>
                  <a:prstClr val="black"/>
                </a:solidFill>
                <a:effectLst/>
                <a:uLnTx/>
                <a:uFillTx/>
              </a:rPr>
              <a:t>Pradaxa</a:t>
            </a:r>
            <a:r>
              <a:rPr kumimoji="0" lang="fr-BE" sz="1200" b="0" i="0" u="none" strike="noStrike" kern="0" cap="none" spc="0" normalizeH="0" baseline="0" noProof="0" dirty="0" smtClean="0">
                <a:ln>
                  <a:noFill/>
                </a:ln>
                <a:solidFill>
                  <a:prstClr val="black"/>
                </a:solidFill>
                <a:effectLst/>
                <a:uLnTx/>
                <a:uFillTx/>
              </a:rPr>
              <a:t> en cas d’insuffisance rénale (IR) modérée ou de dyspepsie</a:t>
            </a:r>
          </a:p>
          <a:p>
            <a:pPr marL="0" marR="0" lvl="0" indent="0" defTabSz="914400" eaLnBrk="1" fontAlgn="auto" latinLnBrk="0" hangingPunct="1">
              <a:lnSpc>
                <a:spcPct val="100000"/>
              </a:lnSpc>
              <a:spcBef>
                <a:spcPts val="0"/>
              </a:spcBef>
              <a:spcAft>
                <a:spcPts val="0"/>
              </a:spcAft>
              <a:buClrTx/>
              <a:buSzTx/>
              <a:buFontTx/>
              <a:buNone/>
              <a:tabLst/>
              <a:defRPr/>
            </a:pPr>
            <a:r>
              <a:rPr kumimoji="0" lang="fr-BE" sz="1200" b="0" i="0" u="none" strike="noStrike" kern="0" cap="none" spc="0" normalizeH="0" baseline="0" noProof="0" dirty="0" smtClean="0">
                <a:ln>
                  <a:noFill/>
                </a:ln>
                <a:solidFill>
                  <a:prstClr val="black"/>
                </a:solidFill>
                <a:effectLst/>
                <a:uLnTx/>
                <a:uFillTx/>
              </a:rPr>
              <a:t>                    éviter une prise 2x/jour chez un patient avec souci d’observance le soir</a:t>
            </a:r>
            <a:endParaRPr kumimoji="0" lang="en-US" sz="1200" b="0" i="0" u="none" strike="noStrike" kern="0" cap="none" spc="0" normalizeH="0" baseline="0" noProof="0" dirty="0" smtClean="0">
              <a:ln>
                <a:noFill/>
              </a:ln>
              <a:solidFill>
                <a:prstClr val="black"/>
              </a:solidFill>
              <a:effectLst/>
              <a:uLnTx/>
              <a:uFillTx/>
            </a:endParaRPr>
          </a:p>
        </p:txBody>
      </p:sp>
      <p:sp>
        <p:nvSpPr>
          <p:cNvPr id="23" name="ZoneTexte 22"/>
          <p:cNvSpPr txBox="1"/>
          <p:nvPr/>
        </p:nvSpPr>
        <p:spPr>
          <a:xfrm>
            <a:off x="1547664" y="5093887"/>
            <a:ext cx="626469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srgbClr val="002060"/>
                </a:solidFill>
                <a:effectLst/>
                <a:uLnTx/>
                <a:uFillTx/>
              </a:rPr>
              <a:t>!! Risque d’EIM ↑ chez les patients âgés avec IR et poids &lt; 50 kg</a:t>
            </a:r>
          </a:p>
        </p:txBody>
      </p:sp>
      <p:sp>
        <p:nvSpPr>
          <p:cNvPr id="24" name="ZoneTexte 23"/>
          <p:cNvSpPr txBox="1"/>
          <p:nvPr/>
        </p:nvSpPr>
        <p:spPr>
          <a:xfrm>
            <a:off x="1547664" y="3665073"/>
            <a:ext cx="6192000" cy="523220"/>
          </a:xfrm>
          <a:prstGeom prst="rect">
            <a:avLst/>
          </a:prstGeom>
          <a:solidFill>
            <a:srgbClr val="F8F8F8"/>
          </a:solidFill>
          <a:ln w="19050">
            <a:solidFill>
              <a:srgbClr val="2F539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smtClean="0">
                <a:ln>
                  <a:noFill/>
                </a:ln>
                <a:solidFill>
                  <a:prstClr val="black"/>
                </a:solidFill>
                <a:effectLst/>
                <a:uLnTx/>
                <a:uFillTx/>
              </a:rPr>
              <a:t>Transmission de rapports d’hospitalisation exacts dans un délai raisonnable</a:t>
            </a:r>
          </a:p>
          <a:p>
            <a:pPr marL="0" marR="0" lvl="0" indent="0"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smtClean="0">
                <a:ln>
                  <a:noFill/>
                </a:ln>
                <a:solidFill>
                  <a:prstClr val="black"/>
                </a:solidFill>
                <a:effectLst/>
                <a:uLnTx/>
                <a:uFillTx/>
              </a:rPr>
              <a:t>Délivrance d’une information orale + écrite au patient ou au soignant</a:t>
            </a:r>
            <a:endParaRPr kumimoji="0" lang="en-US" sz="1400" b="0" i="0" u="none" strike="noStrike" kern="0" cap="none" spc="0" normalizeH="0" baseline="0" noProof="0" dirty="0" smtClean="0">
              <a:ln>
                <a:noFill/>
              </a:ln>
              <a:solidFill>
                <a:prstClr val="black"/>
              </a:solidFill>
              <a:effectLst/>
              <a:uLnTx/>
              <a:uFillTx/>
            </a:endParaRPr>
          </a:p>
        </p:txBody>
      </p:sp>
      <p:sp>
        <p:nvSpPr>
          <p:cNvPr id="31" name="Rectangle 30"/>
          <p:cNvSpPr/>
          <p:nvPr/>
        </p:nvSpPr>
        <p:spPr>
          <a:xfrm>
            <a:off x="1547664" y="1432123"/>
            <a:ext cx="6192000" cy="338554"/>
          </a:xfrm>
          <a:prstGeom prst="rect">
            <a:avLst/>
          </a:prstGeom>
          <a:solidFill>
            <a:srgbClr val="2B4D89"/>
          </a:solidFill>
        </p:spPr>
        <p:txBody>
          <a:bodyPr wrap="square">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fr-BE" sz="1600" b="1" i="0" u="none" strike="noStrike" kern="0" cap="none" spc="0" normalizeH="0" baseline="0" noProof="0" dirty="0" smtClean="0">
                <a:ln>
                  <a:noFill/>
                </a:ln>
                <a:solidFill>
                  <a:prstClr val="white"/>
                </a:solidFill>
                <a:effectLst/>
                <a:uLnTx/>
                <a:uFillTx/>
              </a:rPr>
              <a:t>Individualiser le traitement anticoagulant</a:t>
            </a:r>
          </a:p>
        </p:txBody>
      </p:sp>
      <p:sp>
        <p:nvSpPr>
          <p:cNvPr id="32" name="Rectangle 31"/>
          <p:cNvSpPr/>
          <p:nvPr/>
        </p:nvSpPr>
        <p:spPr>
          <a:xfrm>
            <a:off x="4860032" y="2616367"/>
            <a:ext cx="3001143"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200" b="1" i="0" u="none" strike="noStrike" kern="0" cap="all" spc="0" normalizeH="0" baseline="0" noProof="0" dirty="0" smtClean="0">
                <a:ln>
                  <a:noFill/>
                </a:ln>
                <a:solidFill>
                  <a:srgbClr val="ED7D31">
                    <a:lumMod val="75000"/>
                  </a:srgbClr>
                </a:solidFill>
                <a:effectLst/>
                <a:uLnTx/>
                <a:uFillTx/>
                <a:sym typeface="Wingdings" panose="05000000000000000000" pitchFamily="2" charset="2"/>
              </a:rPr>
              <a:t>Un AVK reste parfois le meilleur choix</a:t>
            </a:r>
            <a:endParaRPr kumimoji="0" lang="en-US" sz="1200" b="1" i="0" u="none" strike="noStrike" kern="0" cap="all" spc="0" normalizeH="0" baseline="0" noProof="0" dirty="0" smtClean="0">
              <a:ln>
                <a:noFill/>
              </a:ln>
              <a:solidFill>
                <a:srgbClr val="ED7D31">
                  <a:lumMod val="75000"/>
                </a:srgbClr>
              </a:solidFill>
              <a:effectLst/>
              <a:uLnTx/>
              <a:uFillTx/>
            </a:endParaRPr>
          </a:p>
        </p:txBody>
      </p:sp>
      <p:sp>
        <p:nvSpPr>
          <p:cNvPr id="33" name="Rectangle 32"/>
          <p:cNvSpPr/>
          <p:nvPr/>
        </p:nvSpPr>
        <p:spPr>
          <a:xfrm>
            <a:off x="1547664" y="3279941"/>
            <a:ext cx="6192000" cy="338554"/>
          </a:xfrm>
          <a:prstGeom prst="rect">
            <a:avLst/>
          </a:prstGeom>
          <a:solidFill>
            <a:srgbClr val="2B4D8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prstClr val="white"/>
                </a:solidFill>
                <a:effectLst/>
                <a:uLnTx/>
                <a:uFillTx/>
              </a:rPr>
              <a:t>Préparer le retour à domicile des patients AOD</a:t>
            </a:r>
          </a:p>
        </p:txBody>
      </p:sp>
      <p:sp>
        <p:nvSpPr>
          <p:cNvPr id="34" name="Rectangle 33"/>
          <p:cNvSpPr/>
          <p:nvPr/>
        </p:nvSpPr>
        <p:spPr>
          <a:xfrm>
            <a:off x="4868722" y="4231533"/>
            <a:ext cx="3028393"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200" b="1" i="0" u="none" strike="noStrike" kern="0" cap="all" spc="0" normalizeH="0" baseline="0" noProof="0" dirty="0" smtClean="0">
                <a:ln>
                  <a:noFill/>
                </a:ln>
                <a:solidFill>
                  <a:srgbClr val="ED7D31">
                    <a:lumMod val="75000"/>
                  </a:srgbClr>
                </a:solidFill>
                <a:effectLst/>
                <a:uLnTx/>
                <a:uFillTx/>
                <a:sym typeface="Wingdings" panose="05000000000000000000" pitchFamily="2" charset="2"/>
              </a:rPr>
              <a:t>Assurer la continuité des traitements</a:t>
            </a:r>
            <a:endParaRPr kumimoji="0" lang="en-US" sz="1200" b="1" i="0" u="none" strike="noStrike" kern="0" cap="all" spc="0" normalizeH="0" baseline="0" noProof="0" dirty="0" smtClean="0">
              <a:ln>
                <a:noFill/>
              </a:ln>
              <a:solidFill>
                <a:srgbClr val="ED7D31">
                  <a:lumMod val="75000"/>
                </a:srgbClr>
              </a:solidFill>
              <a:effectLst/>
              <a:uLnTx/>
              <a:uFillTx/>
            </a:endParaRPr>
          </a:p>
        </p:txBody>
      </p:sp>
    </p:spTree>
    <p:extLst>
      <p:ext uri="{BB962C8B-B14F-4D97-AF65-F5344CB8AC3E}">
        <p14:creationId xmlns:p14="http://schemas.microsoft.com/office/powerpoint/2010/main" val="3611807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53</a:t>
            </a:fld>
            <a:endParaRPr lang="fr-BE"/>
          </a:p>
        </p:txBody>
      </p:sp>
      <p:sp>
        <p:nvSpPr>
          <p:cNvPr id="10" name="ZoneTexte 9"/>
          <p:cNvSpPr txBox="1"/>
          <p:nvPr/>
        </p:nvSpPr>
        <p:spPr>
          <a:xfrm>
            <a:off x="2843808" y="3825282"/>
            <a:ext cx="4392488" cy="923330"/>
          </a:xfrm>
          <a:prstGeom prst="rect">
            <a:avLst/>
          </a:prstGeom>
          <a:noFill/>
        </p:spPr>
        <p:txBody>
          <a:bodyPr wrap="square" rtlCol="0">
            <a:spAutoFit/>
          </a:bodyPr>
          <a:lstStyle/>
          <a:p>
            <a:endParaRPr lang="fr-BE" dirty="0" smtClean="0"/>
          </a:p>
          <a:p>
            <a:r>
              <a:rPr lang="fr-BE" dirty="0" smtClean="0"/>
              <a:t>anne-laure.sennesael@uclouvain.be</a:t>
            </a:r>
            <a:endParaRPr lang="fr-BE" dirty="0"/>
          </a:p>
          <a:p>
            <a:endParaRPr lang="fr-BE"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628800"/>
            <a:ext cx="2027136" cy="2025673"/>
          </a:xfrm>
          <a:prstGeom prst="rect">
            <a:avLst/>
          </a:prstGeom>
        </p:spPr>
      </p:pic>
    </p:spTree>
    <p:extLst>
      <p:ext uri="{BB962C8B-B14F-4D97-AF65-F5344CB8AC3E}">
        <p14:creationId xmlns:p14="http://schemas.microsoft.com/office/powerpoint/2010/main" val="22241538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496944" cy="5688632"/>
          </a:xfrm>
        </p:spPr>
        <p:txBody>
          <a:bodyPr>
            <a:normAutofit/>
          </a:bodyPr>
          <a:lstStyle/>
          <a:p>
            <a:pPr marL="0" lvl="1"/>
            <a:r>
              <a:rPr lang="fr-BE" sz="2000" dirty="0" smtClean="0"/>
              <a:t>La </a:t>
            </a:r>
            <a:r>
              <a:rPr lang="fr-BE" sz="2000" b="1" dirty="0">
                <a:solidFill>
                  <a:schemeClr val="tx2"/>
                </a:solidFill>
              </a:rPr>
              <a:t>durée du traitement </a:t>
            </a:r>
            <a:r>
              <a:rPr lang="fr-BE" sz="2000" dirty="0"/>
              <a:t>dépendra de la présence </a:t>
            </a:r>
            <a:r>
              <a:rPr lang="fr-BE" sz="2000" dirty="0" smtClean="0"/>
              <a:t>de facteurs </a:t>
            </a:r>
            <a:r>
              <a:rPr lang="fr-BE" sz="2000" dirty="0"/>
              <a:t>de </a:t>
            </a:r>
            <a:r>
              <a:rPr lang="fr-BE" sz="2000" dirty="0" smtClean="0"/>
              <a:t>risque.</a:t>
            </a:r>
          </a:p>
          <a:p>
            <a:pPr marL="0" lvl="1" indent="0">
              <a:buNone/>
            </a:pPr>
            <a:endParaRPr lang="fr-BE" sz="1800" dirty="0"/>
          </a:p>
          <a:p>
            <a:pPr marL="914400" lvl="2" indent="0">
              <a:buNone/>
            </a:pPr>
            <a:endParaRPr lang="fr-BE" sz="1800" dirty="0" smtClean="0"/>
          </a:p>
          <a:p>
            <a:pPr marL="914400" lvl="2" indent="0">
              <a:buNone/>
            </a:pPr>
            <a:endParaRPr lang="fr-BE" sz="1800" dirty="0" smtClean="0"/>
          </a:p>
          <a:p>
            <a:pPr marL="914400" lvl="2" indent="0">
              <a:buNone/>
            </a:pPr>
            <a:endParaRPr lang="fr-BE" sz="1800" dirty="0"/>
          </a:p>
          <a:p>
            <a:pPr marL="914400" lvl="2" indent="0">
              <a:buNone/>
            </a:pPr>
            <a:endParaRPr lang="fr-BE" sz="1800" dirty="0"/>
          </a:p>
          <a:p>
            <a:pPr marL="914400" lvl="2" indent="0">
              <a:buNone/>
            </a:pPr>
            <a:endParaRPr lang="fr-BE" sz="500" dirty="0" smtClean="0"/>
          </a:p>
          <a:p>
            <a:pPr marL="288000" lvl="2" indent="0">
              <a:buNone/>
            </a:pPr>
            <a:r>
              <a:rPr lang="fr-BE" sz="1600" dirty="0" smtClean="0"/>
              <a:t>* Réévaluation régulière du traitement</a:t>
            </a:r>
          </a:p>
          <a:p>
            <a:pPr marL="288000" lvl="2" indent="0">
              <a:buNone/>
            </a:pPr>
            <a:endParaRPr lang="fr-BE" sz="1600" dirty="0"/>
          </a:p>
          <a:p>
            <a:pPr marL="0" lvl="1">
              <a:spcAft>
                <a:spcPts val="600"/>
              </a:spcAft>
            </a:pPr>
            <a:r>
              <a:rPr lang="fr-BE" sz="2200" dirty="0" smtClean="0"/>
              <a:t>Traitement des patients avec </a:t>
            </a:r>
            <a:r>
              <a:rPr lang="fr-BE" sz="2200" b="1" dirty="0" smtClean="0">
                <a:solidFill>
                  <a:schemeClr val="tx2"/>
                </a:solidFill>
              </a:rPr>
              <a:t>cancer </a:t>
            </a:r>
            <a:endParaRPr lang="fr-BE" sz="2200" b="1" dirty="0">
              <a:solidFill>
                <a:schemeClr val="tx2"/>
              </a:solidFill>
            </a:endParaRPr>
          </a:p>
          <a:p>
            <a:pPr marL="540000" lvl="2"/>
            <a:r>
              <a:rPr lang="fr-BE" sz="1800" u="sng" dirty="0" smtClean="0"/>
              <a:t>HBPM </a:t>
            </a:r>
            <a:r>
              <a:rPr lang="fr-BE" sz="1800" u="sng" dirty="0"/>
              <a:t>= 1</a:t>
            </a:r>
            <a:r>
              <a:rPr lang="fr-BE" sz="1800" u="sng" baseline="30000" dirty="0"/>
              <a:t>er</a:t>
            </a:r>
            <a:r>
              <a:rPr lang="fr-BE" sz="1800" u="sng" dirty="0"/>
              <a:t> choix</a:t>
            </a:r>
          </a:p>
          <a:p>
            <a:pPr marL="540000" lvl="2">
              <a:spcAft>
                <a:spcPts val="300"/>
              </a:spcAft>
            </a:pPr>
            <a:r>
              <a:rPr lang="fr-BE" sz="1800" dirty="0"/>
              <a:t>AVK ou </a:t>
            </a:r>
            <a:r>
              <a:rPr lang="fr-BE" sz="1800" dirty="0" smtClean="0"/>
              <a:t>AOD </a:t>
            </a:r>
            <a:r>
              <a:rPr lang="fr-BE" sz="1800" dirty="0"/>
              <a:t>en </a:t>
            </a:r>
            <a:r>
              <a:rPr lang="fr-BE" sz="1800" dirty="0" smtClean="0"/>
              <a:t>2</a:t>
            </a:r>
            <a:r>
              <a:rPr lang="fr-BE" sz="1800" baseline="30000" dirty="0" smtClean="0"/>
              <a:t>ème</a:t>
            </a:r>
            <a:r>
              <a:rPr lang="fr-BE" sz="1800" dirty="0" smtClean="0"/>
              <a:t> choix, après 6 mois de traitement par HBPM</a:t>
            </a:r>
          </a:p>
          <a:p>
            <a:pPr marL="540000" lvl="2">
              <a:spcAft>
                <a:spcPts val="300"/>
              </a:spcAft>
            </a:pPr>
            <a:r>
              <a:rPr lang="fr-BE" sz="1800" dirty="0" smtClean="0"/>
              <a:t>Etudes en cours pour comparer AOD</a:t>
            </a:r>
            <a:r>
              <a:rPr lang="fr-BE" sz="1800" dirty="0"/>
              <a:t> </a:t>
            </a:r>
            <a:r>
              <a:rPr lang="fr-BE" sz="1800" dirty="0" smtClean="0"/>
              <a:t>vs HBPM </a:t>
            </a:r>
            <a:r>
              <a:rPr lang="fr-BE" sz="1600" dirty="0" smtClean="0"/>
              <a:t>(</a:t>
            </a:r>
            <a:r>
              <a:rPr lang="fr-BE" sz="1600" dirty="0" err="1" smtClean="0"/>
              <a:t>edoxaban</a:t>
            </a:r>
            <a:r>
              <a:rPr lang="fr-BE" sz="1600" dirty="0" smtClean="0"/>
              <a:t>: ↓ TEV, ↑ major </a:t>
            </a:r>
            <a:r>
              <a:rPr lang="fr-BE" sz="1600" dirty="0" err="1" smtClean="0"/>
              <a:t>bleeding</a:t>
            </a:r>
            <a:r>
              <a:rPr lang="fr-BE" sz="1600" dirty="0" smtClean="0"/>
              <a:t>)</a:t>
            </a:r>
            <a:endParaRPr lang="fr-BE" sz="1800" dirty="0"/>
          </a:p>
          <a:p>
            <a:pPr marL="540000" lvl="2"/>
            <a:r>
              <a:rPr lang="fr-BE" sz="1800" dirty="0"/>
              <a:t>Absence de monitoring </a:t>
            </a:r>
            <a:r>
              <a:rPr lang="fr-BE" sz="1800" dirty="0" smtClean="0"/>
              <a:t>avec les AOD </a:t>
            </a:r>
            <a:r>
              <a:rPr lang="fr-BE" sz="1800" dirty="0" smtClean="0">
                <a:sym typeface="Wingdings" pitchFamily="2" charset="2"/>
              </a:rPr>
              <a:t> </a:t>
            </a:r>
            <a:r>
              <a:rPr lang="fr-BE" sz="1800" dirty="0">
                <a:sym typeface="Wingdings" pitchFamily="2" charset="2"/>
              </a:rPr>
              <a:t>quid en cas de </a:t>
            </a:r>
            <a:r>
              <a:rPr lang="fr-BE" sz="1800" dirty="0" smtClean="0">
                <a:sym typeface="Wingdings" pitchFamily="2" charset="2"/>
              </a:rPr>
              <a:t>DDI, de </a:t>
            </a:r>
            <a:r>
              <a:rPr lang="fr-BE" sz="1800" dirty="0">
                <a:sym typeface="Wingdings" pitchFamily="2" charset="2"/>
              </a:rPr>
              <a:t>chimiothérapie </a:t>
            </a:r>
            <a:r>
              <a:rPr lang="fr-BE" sz="1800" dirty="0" err="1" smtClean="0">
                <a:sym typeface="Wingdings" pitchFamily="2" charset="2"/>
              </a:rPr>
              <a:t>néphrotoxique</a:t>
            </a:r>
            <a:r>
              <a:rPr lang="fr-BE" sz="1800" dirty="0" smtClean="0">
                <a:sym typeface="Wingdings" pitchFamily="2" charset="2"/>
              </a:rPr>
              <a:t>, d’altération </a:t>
            </a:r>
            <a:r>
              <a:rPr lang="fr-BE" sz="1800" dirty="0">
                <a:sym typeface="Wingdings" pitchFamily="2" charset="2"/>
              </a:rPr>
              <a:t>de </a:t>
            </a:r>
            <a:r>
              <a:rPr lang="fr-BE" sz="1800" dirty="0" smtClean="0">
                <a:sym typeface="Wingdings" pitchFamily="2" charset="2"/>
              </a:rPr>
              <a:t>l’absorption?</a:t>
            </a:r>
            <a:endParaRPr lang="fr-BE" sz="1800" dirty="0"/>
          </a:p>
        </p:txBody>
      </p:sp>
      <p:sp>
        <p:nvSpPr>
          <p:cNvPr id="4" name="Espace réservé du numéro de diapositive 3"/>
          <p:cNvSpPr>
            <a:spLocks noGrp="1"/>
          </p:cNvSpPr>
          <p:nvPr>
            <p:ph type="sldNum" sz="quarter" idx="12"/>
          </p:nvPr>
        </p:nvSpPr>
        <p:spPr/>
        <p:txBody>
          <a:bodyPr/>
          <a:lstStyle/>
          <a:p>
            <a:fld id="{84854086-EDB3-4A32-9E14-6B1617A59526}" type="slidenum">
              <a:rPr lang="fr-BE" smtClean="0"/>
              <a:t>54</a:t>
            </a:fld>
            <a:endParaRPr lang="fr-BE"/>
          </a:p>
        </p:txBody>
      </p:sp>
      <p:sp>
        <p:nvSpPr>
          <p:cNvPr id="6" name="ZoneTexte 5"/>
          <p:cNvSpPr txBox="1"/>
          <p:nvPr/>
        </p:nvSpPr>
        <p:spPr>
          <a:xfrm>
            <a:off x="755576" y="6309320"/>
            <a:ext cx="7416824" cy="461665"/>
          </a:xfrm>
          <a:prstGeom prst="rect">
            <a:avLst/>
          </a:prstGeom>
          <a:noFill/>
        </p:spPr>
        <p:txBody>
          <a:bodyPr wrap="square" rtlCol="0">
            <a:spAutoFit/>
          </a:bodyPr>
          <a:lstStyle/>
          <a:p>
            <a:r>
              <a:rPr lang="en-US" sz="1200" u="sng" dirty="0" smtClean="0">
                <a:hlinkClick r:id="rId3" tooltip="Chest."/>
              </a:rPr>
              <a:t>Chest</a:t>
            </a:r>
            <a:r>
              <a:rPr lang="en-US" sz="1200" u="sng" dirty="0">
                <a:hlinkClick r:id="rId3" tooltip="Chest."/>
              </a:rPr>
              <a:t>.</a:t>
            </a:r>
            <a:r>
              <a:rPr lang="en-US" sz="1200" dirty="0"/>
              <a:t> </a:t>
            </a:r>
            <a:r>
              <a:rPr lang="en-US" sz="1200" dirty="0" smtClean="0"/>
              <a:t>2016;149:315-352; J </a:t>
            </a:r>
            <a:r>
              <a:rPr lang="en-US" sz="1200" dirty="0" err="1"/>
              <a:t>Thromb</a:t>
            </a:r>
            <a:r>
              <a:rPr lang="en-US" sz="1200" dirty="0"/>
              <a:t> Thrombolysis </a:t>
            </a:r>
            <a:r>
              <a:rPr lang="en-US" sz="1200" dirty="0" smtClean="0"/>
              <a:t>2016;41:32; Eur </a:t>
            </a:r>
            <a:r>
              <a:rPr lang="en-US" sz="1200" dirty="0"/>
              <a:t>Heart J 2014; 35: </a:t>
            </a:r>
            <a:r>
              <a:rPr lang="en-US" sz="1200" dirty="0" smtClean="0"/>
              <a:t>3033-69; </a:t>
            </a:r>
            <a:r>
              <a:rPr lang="en-US" sz="1200" dirty="0" err="1" smtClean="0"/>
              <a:t>Réunion</a:t>
            </a:r>
            <a:r>
              <a:rPr lang="en-US" sz="1200" dirty="0" smtClean="0"/>
              <a:t> de consensus INAMI 2013</a:t>
            </a:r>
            <a:r>
              <a:rPr lang="en-US" sz="1200" dirty="0"/>
              <a:t>; </a:t>
            </a:r>
            <a:r>
              <a:rPr lang="en-US" sz="1200" dirty="0" smtClean="0"/>
              <a:t>J </a:t>
            </a:r>
            <a:r>
              <a:rPr lang="en-US" sz="1200" dirty="0" err="1"/>
              <a:t>Thromb</a:t>
            </a:r>
            <a:r>
              <a:rPr lang="en-US" sz="1200" dirty="0"/>
              <a:t> Thrombolysis </a:t>
            </a:r>
            <a:r>
              <a:rPr lang="en-US" sz="1200" dirty="0" smtClean="0"/>
              <a:t>2016;41:81–91; </a:t>
            </a:r>
            <a:r>
              <a:rPr lang="en-US" sz="1200" dirty="0"/>
              <a:t>N </a:t>
            </a:r>
            <a:r>
              <a:rPr lang="en-US" sz="1200" dirty="0" err="1"/>
              <a:t>Engl</a:t>
            </a:r>
            <a:r>
              <a:rPr lang="en-US" sz="1200" dirty="0"/>
              <a:t> J Med 2018; 378: 615-24.</a:t>
            </a:r>
            <a:endParaRPr lang="fr-BE" sz="1200" dirty="0" smtClean="0"/>
          </a:p>
        </p:txBody>
      </p:sp>
      <p:sp>
        <p:nvSpPr>
          <p:cNvPr id="7" name="ZoneTexte 6"/>
          <p:cNvSpPr txBox="1"/>
          <p:nvPr/>
        </p:nvSpPr>
        <p:spPr>
          <a:xfrm>
            <a:off x="467544" y="238123"/>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Thrombose veineuse profonde</a:t>
            </a:r>
            <a:endParaRPr lang="en-US" sz="2000" cap="all" dirty="0" smtClean="0">
              <a:ea typeface="Tahoma" pitchFamily="34" charset="0"/>
              <a:cs typeface="Tahoma" pitchFamily="34" charset="0"/>
            </a:endParaRPr>
          </a:p>
        </p:txBody>
      </p:sp>
      <p:graphicFrame>
        <p:nvGraphicFramePr>
          <p:cNvPr id="8" name="Tableau 7"/>
          <p:cNvGraphicFramePr>
            <a:graphicFrameLocks noGrp="1"/>
          </p:cNvGraphicFramePr>
          <p:nvPr>
            <p:extLst/>
          </p:nvPr>
        </p:nvGraphicFramePr>
        <p:xfrm>
          <a:off x="827584" y="1556792"/>
          <a:ext cx="7272808" cy="1483360"/>
        </p:xfrm>
        <a:graphic>
          <a:graphicData uri="http://schemas.openxmlformats.org/drawingml/2006/table">
            <a:tbl>
              <a:tblPr bandRow="1">
                <a:tableStyleId>{69012ECD-51FC-41F1-AA8D-1B2483CD663E}</a:tableStyleId>
              </a:tblPr>
              <a:tblGrid>
                <a:gridCol w="4752528">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tblGrid>
              <a:tr h="370840">
                <a:tc>
                  <a:txBody>
                    <a:bodyPr/>
                    <a:lstStyle/>
                    <a:p>
                      <a:r>
                        <a:rPr lang="fr-BE" sz="1600" dirty="0" smtClean="0"/>
                        <a:t>TVP/EP sur FR transitoire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dirty="0" smtClean="0"/>
                        <a:t>3 mois</a:t>
                      </a:r>
                    </a:p>
                  </a:txBody>
                  <a:tcPr/>
                </a:tc>
                <a:extLst>
                  <a:ext uri="{0D108BD9-81ED-4DB2-BD59-A6C34878D82A}">
                    <a16:rowId xmlns:a16="http://schemas.microsoft.com/office/drawing/2014/main" xmlns="" val="10000"/>
                  </a:ext>
                </a:extLst>
              </a:tr>
              <a:tr h="370840">
                <a:tc>
                  <a:txBody>
                    <a:bodyPr/>
                    <a:lstStyle/>
                    <a:p>
                      <a:r>
                        <a:rPr lang="fr-BE" sz="1600" dirty="0" smtClean="0"/>
                        <a:t>TVP/EP idiopathique ou FR persistant majeur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dirty="0" smtClean="0"/>
                        <a:t>3-6 mois</a:t>
                      </a:r>
                      <a:r>
                        <a:rPr lang="fr-BE" sz="1600" baseline="0" dirty="0" smtClean="0"/>
                        <a:t> – au long cours*</a:t>
                      </a:r>
                      <a:endParaRPr lang="fr-BE" sz="1600" dirty="0" smtClean="0"/>
                    </a:p>
                  </a:txBody>
                  <a:tcPr/>
                </a:tc>
                <a:extLst>
                  <a:ext uri="{0D108BD9-81ED-4DB2-BD59-A6C34878D82A}">
                    <a16:rowId xmlns:a16="http://schemas.microsoft.com/office/drawing/2014/main" xmlns="" val="10001"/>
                  </a:ext>
                </a:extLst>
              </a:tr>
              <a:tr h="370840">
                <a:tc>
                  <a:txBody>
                    <a:bodyPr/>
                    <a:lstStyle/>
                    <a:p>
                      <a:r>
                        <a:rPr lang="fr-BE" sz="1600" dirty="0" smtClean="0"/>
                        <a:t>TVP/EP idiopathique récidivante </a:t>
                      </a:r>
                      <a:endParaRPr lang="en-US" sz="1600" dirty="0"/>
                    </a:p>
                  </a:txBody>
                  <a:tcPr/>
                </a:tc>
                <a:tc>
                  <a:txBody>
                    <a:bodyPr/>
                    <a:lstStyle/>
                    <a:p>
                      <a:r>
                        <a:rPr lang="fr-BE" sz="1600" dirty="0" smtClean="0"/>
                        <a:t>Au long cours*</a:t>
                      </a:r>
                      <a:endParaRPr lang="en-US" sz="1600" dirty="0"/>
                    </a:p>
                  </a:txBody>
                  <a:tcPr/>
                </a:tc>
                <a:extLst>
                  <a:ext uri="{0D108BD9-81ED-4DB2-BD59-A6C34878D82A}">
                    <a16:rowId xmlns:a16="http://schemas.microsoft.com/office/drawing/2014/main" xmlns="" val="10002"/>
                  </a:ext>
                </a:extLst>
              </a:tr>
              <a:tr h="370840">
                <a:tc>
                  <a:txBody>
                    <a:bodyPr/>
                    <a:lstStyle/>
                    <a:p>
                      <a:r>
                        <a:rPr lang="fr-BE" sz="1600" dirty="0" smtClean="0"/>
                        <a:t>TVP/EP idiopathique - haut risque de saignement</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dirty="0" smtClean="0"/>
                        <a:t>3 mois</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90130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84854086-EDB3-4A32-9E14-6B1617A59526}" type="slidenum">
              <a:rPr lang="fr-BE" smtClean="0"/>
              <a:t>55</a:t>
            </a:fld>
            <a:endParaRPr lang="fr-B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811541" cy="175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195736" y="2996952"/>
            <a:ext cx="7920880" cy="246221"/>
          </a:xfrm>
          <a:prstGeom prst="rect">
            <a:avLst/>
          </a:prstGeom>
          <a:noFill/>
        </p:spPr>
        <p:txBody>
          <a:bodyPr wrap="square" rtlCol="0">
            <a:spAutoFit/>
          </a:bodyPr>
          <a:lstStyle/>
          <a:p>
            <a:r>
              <a:rPr lang="en-US" sz="1000" dirty="0"/>
              <a:t>9th Edition Antithrombotic Therapy and Prevention of Thrombosis Guidelines: </a:t>
            </a:r>
            <a:r>
              <a:rPr lang="en-US" sz="1000" dirty="0" smtClean="0"/>
              <a:t>Summary Prevention </a:t>
            </a:r>
            <a:r>
              <a:rPr lang="en-US" sz="1000" dirty="0"/>
              <a:t>of VTE; CHEST 2012</a:t>
            </a:r>
            <a:endParaRPr lang="fr-BE" sz="1000" dirty="0"/>
          </a:p>
        </p:txBody>
      </p:sp>
      <p:pic>
        <p:nvPicPr>
          <p:cNvPr id="7" name="Image 6"/>
          <p:cNvPicPr>
            <a:picLocks noChangeAspect="1"/>
          </p:cNvPicPr>
          <p:nvPr/>
        </p:nvPicPr>
        <p:blipFill rotWithShape="1">
          <a:blip r:embed="rId3"/>
          <a:srcRect l="5794" t="36999" r="53645" b="16812"/>
          <a:stretch/>
        </p:blipFill>
        <p:spPr>
          <a:xfrm>
            <a:off x="683568" y="3645024"/>
            <a:ext cx="4721448" cy="3024336"/>
          </a:xfrm>
          <a:prstGeom prst="rect">
            <a:avLst/>
          </a:prstGeom>
        </p:spPr>
      </p:pic>
      <p:sp>
        <p:nvSpPr>
          <p:cNvPr id="11" name="ZoneTexte 10"/>
          <p:cNvSpPr txBox="1"/>
          <p:nvPr/>
        </p:nvSpPr>
        <p:spPr>
          <a:xfrm>
            <a:off x="5652120" y="6165304"/>
            <a:ext cx="2448272" cy="246221"/>
          </a:xfrm>
          <a:prstGeom prst="rect">
            <a:avLst/>
          </a:prstGeom>
          <a:noFill/>
        </p:spPr>
        <p:txBody>
          <a:bodyPr wrap="square" rtlCol="0">
            <a:spAutoFit/>
          </a:bodyPr>
          <a:lstStyle/>
          <a:p>
            <a:r>
              <a:rPr lang="fr-BE" sz="1000" dirty="0" smtClean="0"/>
              <a:t>Réunion consensus INAMI - 2013</a:t>
            </a:r>
            <a:endParaRPr lang="fr-BE" sz="1000" dirty="0"/>
          </a:p>
        </p:txBody>
      </p:sp>
      <p:sp>
        <p:nvSpPr>
          <p:cNvPr id="8" name="ZoneTexte 7"/>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Prophylaxie </a:t>
            </a:r>
            <a:r>
              <a:rPr lang="fr-BE" sz="2000" cap="all" dirty="0" err="1" smtClean="0">
                <a:ea typeface="Tahoma" pitchFamily="34" charset="0"/>
                <a:cs typeface="Tahoma" pitchFamily="34" charset="0"/>
              </a:rPr>
              <a:t>tev</a:t>
            </a:r>
            <a:r>
              <a:rPr lang="fr-BE" sz="2000" cap="all" dirty="0" smtClean="0">
                <a:ea typeface="Tahoma" pitchFamily="34" charset="0"/>
                <a:cs typeface="Tahoma" pitchFamily="34" charset="0"/>
              </a:rPr>
              <a:t> pour les vols longue durée</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16895079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56</a:t>
            </a:fld>
            <a:endParaRPr lang="fr-BE"/>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247" y="2999694"/>
            <a:ext cx="573405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040" y="911462"/>
            <a:ext cx="57340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289001" y="5947172"/>
            <a:ext cx="2626815" cy="400110"/>
          </a:xfrm>
          <a:prstGeom prst="rect">
            <a:avLst/>
          </a:prstGeom>
          <a:noFill/>
        </p:spPr>
        <p:txBody>
          <a:bodyPr wrap="square" rtlCol="0">
            <a:spAutoFit/>
          </a:bodyPr>
          <a:lstStyle/>
          <a:p>
            <a:r>
              <a:rPr lang="fr-BE" sz="1000" dirty="0" smtClean="0"/>
              <a:t>Guide d’utilisation des anticoagulants-CHU UCL Namur </a:t>
            </a:r>
            <a:r>
              <a:rPr lang="fr-BE" sz="1000" dirty="0" err="1" smtClean="0"/>
              <a:t>déc</a:t>
            </a:r>
            <a:r>
              <a:rPr lang="fr-BE" sz="1000" dirty="0" smtClean="0"/>
              <a:t> 2016</a:t>
            </a:r>
            <a:endParaRPr lang="fr-BE" sz="1000"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499" y="6539199"/>
            <a:ext cx="73134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540639" y="160035"/>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Anticoagulation  chez la femme enceinte</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1774249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57</a:t>
            </a:fld>
            <a:endParaRPr lang="fr-BE"/>
          </a:p>
        </p:txBody>
      </p:sp>
      <p:sp>
        <p:nvSpPr>
          <p:cNvPr id="6" name="Espace réservé du numéro de diapositive 3"/>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854086-EDB3-4A32-9E14-6B1617A59526}" type="slidenum">
              <a:rPr lang="fr-BE" smtClean="0"/>
              <a:pPr/>
              <a:t>57</a:t>
            </a:fld>
            <a:endParaRPr lang="fr-BE"/>
          </a:p>
        </p:txBody>
      </p:sp>
      <p:graphicFrame>
        <p:nvGraphicFramePr>
          <p:cNvPr id="10" name="Espace réservé du contenu 5"/>
          <p:cNvGraphicFramePr>
            <a:graphicFrameLocks/>
          </p:cNvGraphicFramePr>
          <p:nvPr>
            <p:extLst>
              <p:ext uri="{D42A27DB-BD31-4B8C-83A1-F6EECF244321}">
                <p14:modId xmlns:p14="http://schemas.microsoft.com/office/powerpoint/2010/main" val="1756535759"/>
              </p:ext>
            </p:extLst>
          </p:nvPr>
        </p:nvGraphicFramePr>
        <p:xfrm>
          <a:off x="484930" y="1442817"/>
          <a:ext cx="8229600" cy="1483360"/>
        </p:xfrm>
        <a:graphic>
          <a:graphicData uri="http://schemas.openxmlformats.org/drawingml/2006/table">
            <a:tbl>
              <a:tblPr firstRow="1" bandRow="1"/>
              <a:tblGrid>
                <a:gridCol w="576064">
                  <a:extLst>
                    <a:ext uri="{9D8B030D-6E8A-4147-A177-3AD203B41FA5}">
                      <a16:colId xmlns:a16="http://schemas.microsoft.com/office/drawing/2014/main" xmlns="" val="20000"/>
                    </a:ext>
                  </a:extLst>
                </a:gridCol>
                <a:gridCol w="795304">
                  <a:extLst>
                    <a:ext uri="{9D8B030D-6E8A-4147-A177-3AD203B41FA5}">
                      <a16:colId xmlns:a16="http://schemas.microsoft.com/office/drawing/2014/main" xmlns="" val="20001"/>
                    </a:ext>
                  </a:extLst>
                </a:gridCol>
                <a:gridCol w="6858232">
                  <a:extLst>
                    <a:ext uri="{9D8B030D-6E8A-4147-A177-3AD203B41FA5}">
                      <a16:colId xmlns:a16="http://schemas.microsoft.com/office/drawing/2014/main" xmlns="" val="20002"/>
                    </a:ext>
                  </a:extLst>
                </a:gridCol>
              </a:tblGrid>
              <a:tr h="370840">
                <a:tc rowSpan="4">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r>
                        <a:rPr lang="fr-BE" dirty="0" smtClean="0"/>
                        <a:t>    </a:t>
                      </a:r>
                      <a:r>
                        <a:rPr lang="fr-BE" b="1" dirty="0" smtClean="0"/>
                        <a:t>DE</a:t>
                      </a:r>
                      <a:endParaRPr lang="fr-BE" b="1" dirty="0"/>
                    </a:p>
                  </a:txBody>
                  <a:tcPr vert="vert27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gridSpan="2">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r>
                        <a:rPr lang="fr-BE" b="1" baseline="0" dirty="0" smtClean="0"/>
                        <a:t>Au DOAC</a:t>
                      </a:r>
                      <a:endParaRPr lang="fr-BE" b="1"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hMerge="1">
                  <a:txBody>
                    <a:bodyPr/>
                    <a:lstStyle/>
                    <a:p>
                      <a:endParaRPr lang="fr-BE" dirty="0"/>
                    </a:p>
                  </a:txBody>
                  <a:tcPr/>
                </a:tc>
                <a:extLst>
                  <a:ext uri="{0D108BD9-81ED-4DB2-BD59-A6C34878D82A}">
                    <a16:rowId xmlns:a16="http://schemas.microsoft.com/office/drawing/2014/main" xmlns="" val="10000"/>
                  </a:ext>
                </a:extLst>
              </a:tr>
              <a:tr h="370840">
                <a:tc vMerge="1">
                  <a:txBody>
                    <a:bodyPr/>
                    <a:lstStyle/>
                    <a:p>
                      <a:endParaRPr lang="fr-BE" dirty="0"/>
                    </a:p>
                  </a:txBody>
                  <a:tcPr vert="vert270"/>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r>
                        <a:rPr lang="fr-BE" b="1" dirty="0" smtClean="0"/>
                        <a:t>AVK</a:t>
                      </a:r>
                      <a:endParaRPr lang="fr-BE" b="1"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BE" sz="1400" dirty="0" smtClean="0">
                          <a:latin typeface="+mn-lt"/>
                        </a:rPr>
                        <a:t>Le DOAC</a:t>
                      </a:r>
                      <a:r>
                        <a:rPr lang="fr-BE" sz="1400" baseline="0" dirty="0" smtClean="0">
                          <a:latin typeface="+mn-lt"/>
                        </a:rPr>
                        <a:t> peut être débuté une fois que l’INR est ≤ 2 (&lt; 2,5 pour </a:t>
                      </a:r>
                      <a:r>
                        <a:rPr lang="fr-BE" sz="1400" baseline="0" dirty="0" err="1" smtClean="0">
                          <a:latin typeface="+mn-lt"/>
                        </a:rPr>
                        <a:t>rivaroxaban</a:t>
                      </a:r>
                      <a:r>
                        <a:rPr lang="fr-BE" sz="1400" baseline="0" dirty="0" smtClean="0">
                          <a:latin typeface="+mn-lt"/>
                        </a:rPr>
                        <a:t> et </a:t>
                      </a:r>
                      <a:r>
                        <a:rPr lang="fr-BE" sz="1400" baseline="0" dirty="0" err="1" smtClean="0">
                          <a:latin typeface="+mn-lt"/>
                        </a:rPr>
                        <a:t>edoxaban</a:t>
                      </a:r>
                      <a:r>
                        <a:rPr lang="fr-BE" sz="1400" baseline="0" dirty="0" smtClean="0">
                          <a:latin typeface="+mn-lt"/>
                        </a:rPr>
                        <a:t>)</a:t>
                      </a:r>
                      <a:endParaRPr lang="fr-BE" sz="1400" dirty="0" smtClean="0">
                        <a:latin typeface="+mn-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vMerge="1">
                  <a:txBody>
                    <a:bodyPr/>
                    <a:lstStyle/>
                    <a:p>
                      <a:endParaRPr lang="fr-BE" dirty="0"/>
                    </a:p>
                  </a:txBody>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r>
                        <a:rPr lang="fr-BE" b="1" dirty="0" smtClean="0"/>
                        <a:t>HBPM</a:t>
                      </a:r>
                      <a:endParaRPr lang="fr-BE" b="1"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r>
                        <a:rPr lang="fr-BE" sz="1400" dirty="0" smtClean="0">
                          <a:latin typeface="+mn-lt"/>
                        </a:rPr>
                        <a:t>Commencer le DOAC à la prochaine</a:t>
                      </a:r>
                      <a:r>
                        <a:rPr lang="fr-BE" sz="1400" baseline="0" dirty="0" smtClean="0">
                          <a:latin typeface="+mn-lt"/>
                        </a:rPr>
                        <a:t> dose planifiée d’HBPM</a:t>
                      </a:r>
                      <a:endParaRPr lang="fr-BE" sz="1400" dirty="0">
                        <a:latin typeface="+mn-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vMerge="1">
                  <a:txBody>
                    <a:bodyPr/>
                    <a:lstStyle/>
                    <a:p>
                      <a:endParaRPr lang="fr-BE" dirty="0"/>
                    </a:p>
                  </a:txBody>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r>
                        <a:rPr lang="fr-BE" b="1" dirty="0" smtClean="0"/>
                        <a:t>HNF</a:t>
                      </a:r>
                      <a:endParaRPr lang="fr-BE" b="1"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r>
                        <a:rPr lang="fr-BE" sz="1400" dirty="0" smtClean="0">
                          <a:latin typeface="+mn-lt"/>
                        </a:rPr>
                        <a:t>Commencer immédiatement le DOAC après l’arrêt de la perfusion d’HNF</a:t>
                      </a:r>
                      <a:endParaRPr lang="fr-BE" sz="1400" dirty="0">
                        <a:latin typeface="+mn-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cxnSp>
        <p:nvCxnSpPr>
          <p:cNvPr id="11" name="Connecteur droit avec flèche 10"/>
          <p:cNvCxnSpPr/>
          <p:nvPr/>
        </p:nvCxnSpPr>
        <p:spPr>
          <a:xfrm>
            <a:off x="827584" y="1628800"/>
            <a:ext cx="3168650" cy="0"/>
          </a:xfrm>
          <a:prstGeom prst="straightConnector1">
            <a:avLst/>
          </a:prstGeom>
          <a:noFill/>
          <a:ln w="15875" cap="flat" cmpd="sng" algn="ctr">
            <a:solidFill>
              <a:srgbClr val="C00000"/>
            </a:solidFill>
            <a:prstDash val="sysDash"/>
            <a:tailEnd type="arrow"/>
          </a:ln>
          <a:effectLst/>
        </p:spPr>
      </p:cxnSp>
      <p:graphicFrame>
        <p:nvGraphicFramePr>
          <p:cNvPr id="13" name="Tableau 12"/>
          <p:cNvGraphicFramePr>
            <a:graphicFrameLocks noGrp="1"/>
          </p:cNvGraphicFramePr>
          <p:nvPr>
            <p:extLst>
              <p:ext uri="{D42A27DB-BD31-4B8C-83A1-F6EECF244321}">
                <p14:modId xmlns:p14="http://schemas.microsoft.com/office/powerpoint/2010/main" val="4017720593"/>
              </p:ext>
            </p:extLst>
          </p:nvPr>
        </p:nvGraphicFramePr>
        <p:xfrm>
          <a:off x="500704" y="3315190"/>
          <a:ext cx="8265146" cy="2457580"/>
        </p:xfrm>
        <a:graphic>
          <a:graphicData uri="http://schemas.openxmlformats.org/drawingml/2006/table">
            <a:tbl>
              <a:tblPr firstRow="1" bandRow="1">
                <a:tableStyleId>{5940675A-B579-460E-94D1-54222C63F5DA}</a:tableStyleId>
              </a:tblPr>
              <a:tblGrid>
                <a:gridCol w="475867">
                  <a:extLst>
                    <a:ext uri="{9D8B030D-6E8A-4147-A177-3AD203B41FA5}">
                      <a16:colId xmlns:a16="http://schemas.microsoft.com/office/drawing/2014/main" xmlns="" val="20000"/>
                    </a:ext>
                  </a:extLst>
                </a:gridCol>
                <a:gridCol w="859424">
                  <a:extLst>
                    <a:ext uri="{9D8B030D-6E8A-4147-A177-3AD203B41FA5}">
                      <a16:colId xmlns:a16="http://schemas.microsoft.com/office/drawing/2014/main" xmlns="" val="20001"/>
                    </a:ext>
                  </a:extLst>
                </a:gridCol>
                <a:gridCol w="6929855">
                  <a:extLst>
                    <a:ext uri="{9D8B030D-6E8A-4147-A177-3AD203B41FA5}">
                      <a16:colId xmlns:a16="http://schemas.microsoft.com/office/drawing/2014/main" xmlns="" val="20002"/>
                    </a:ext>
                  </a:extLst>
                </a:gridCol>
              </a:tblGrid>
              <a:tr h="384940">
                <a:tc rowSpan="4">
                  <a:txBody>
                    <a:bodyPr/>
                    <a:lstStyle/>
                    <a:p>
                      <a:r>
                        <a:rPr lang="fr-BE" b="1" dirty="0" smtClean="0"/>
                        <a:t>    </a:t>
                      </a:r>
                      <a:r>
                        <a:rPr lang="fr-BE" b="1" dirty="0" smtClean="0">
                          <a:latin typeface="Arial" panose="020B0604020202020204" pitchFamily="34" charset="0"/>
                          <a:cs typeface="Arial" panose="020B0604020202020204" pitchFamily="34" charset="0"/>
                        </a:rPr>
                        <a:t>DU</a:t>
                      </a:r>
                      <a:r>
                        <a:rPr lang="fr-BE" b="1" baseline="0" dirty="0" smtClean="0">
                          <a:latin typeface="Arial" panose="020B0604020202020204" pitchFamily="34" charset="0"/>
                          <a:cs typeface="Arial" panose="020B0604020202020204" pitchFamily="34" charset="0"/>
                        </a:rPr>
                        <a:t> DOAC</a:t>
                      </a:r>
                      <a:endParaRPr lang="fr-BE" b="1" dirty="0">
                        <a:latin typeface="Arial" panose="020B0604020202020204" pitchFamily="34" charset="0"/>
                        <a:cs typeface="Arial" panose="020B0604020202020204" pitchFamily="34" charset="0"/>
                      </a:endParaRPr>
                    </a:p>
                  </a:txBody>
                  <a:tcPr vert="vert270">
                    <a:solidFill>
                      <a:schemeClr val="bg1">
                        <a:lumMod val="75000"/>
                      </a:schemeClr>
                    </a:solidFill>
                  </a:tcPr>
                </a:tc>
                <a:tc gridSpan="2">
                  <a:txBody>
                    <a:bodyPr/>
                    <a:lstStyle/>
                    <a:p>
                      <a:pPr algn="ctr"/>
                      <a:r>
                        <a:rPr lang="fr-BE" b="1" dirty="0" smtClean="0">
                          <a:latin typeface="Arial" panose="020B0604020202020204" pitchFamily="34" charset="0"/>
                          <a:cs typeface="Arial" panose="020B0604020202020204" pitchFamily="34" charset="0"/>
                        </a:rPr>
                        <a:t>AU</a:t>
                      </a:r>
                      <a:endParaRPr lang="fr-BE" b="1" dirty="0">
                        <a:latin typeface="Arial" panose="020B0604020202020204" pitchFamily="34" charset="0"/>
                        <a:cs typeface="Arial" panose="020B0604020202020204" pitchFamily="34" charset="0"/>
                      </a:endParaRPr>
                    </a:p>
                  </a:txBody>
                  <a:tcPr>
                    <a:solidFill>
                      <a:schemeClr val="bg1">
                        <a:lumMod val="75000"/>
                      </a:schemeClr>
                    </a:solidFill>
                  </a:tcPr>
                </a:tc>
                <a:tc hMerge="1">
                  <a:txBody>
                    <a:bodyPr/>
                    <a:lstStyle/>
                    <a:p>
                      <a:endParaRPr lang="fr-BE" dirty="0"/>
                    </a:p>
                  </a:txBody>
                  <a:tcPr/>
                </a:tc>
                <a:extLst>
                  <a:ext uri="{0D108BD9-81ED-4DB2-BD59-A6C34878D82A}">
                    <a16:rowId xmlns:a16="http://schemas.microsoft.com/office/drawing/2014/main" xmlns="" val="10000"/>
                  </a:ext>
                </a:extLst>
              </a:tr>
              <a:tr h="594199">
                <a:tc vMerge="1">
                  <a:txBody>
                    <a:bodyPr/>
                    <a:lstStyle/>
                    <a:p>
                      <a:endParaRPr lang="fr-BE" dirty="0"/>
                    </a:p>
                  </a:txBody>
                  <a:tcPr/>
                </a:tc>
                <a:tc>
                  <a:txBody>
                    <a:bodyPr/>
                    <a:lstStyle/>
                    <a:p>
                      <a:r>
                        <a:rPr lang="fr-BE" b="1" dirty="0" smtClean="0">
                          <a:latin typeface="Arial" panose="020B0604020202020204" pitchFamily="34" charset="0"/>
                          <a:cs typeface="Arial" panose="020B0604020202020204" pitchFamily="34" charset="0"/>
                        </a:rPr>
                        <a:t>AVK</a:t>
                      </a:r>
                      <a:endParaRPr lang="fr-BE" b="1" dirty="0">
                        <a:latin typeface="Arial" panose="020B0604020202020204" pitchFamily="34" charset="0"/>
                        <a:cs typeface="Arial" panose="020B0604020202020204" pitchFamily="34" charset="0"/>
                      </a:endParaRPr>
                    </a:p>
                  </a:txBody>
                  <a:tcPr/>
                </a:tc>
                <a:tc>
                  <a:txBody>
                    <a:bodyPr/>
                    <a:lstStyle/>
                    <a:p>
                      <a:r>
                        <a:rPr lang="fr-BE" sz="1600" dirty="0" smtClean="0">
                          <a:latin typeface="+mn-lt"/>
                          <a:cs typeface="Arial" panose="020B0604020202020204" pitchFamily="34" charset="0"/>
                        </a:rPr>
                        <a:t>Administration</a:t>
                      </a:r>
                      <a:r>
                        <a:rPr lang="fr-BE" sz="1600" baseline="0" dirty="0" smtClean="0">
                          <a:latin typeface="+mn-lt"/>
                          <a:cs typeface="Arial" panose="020B0604020202020204" pitchFamily="34" charset="0"/>
                        </a:rPr>
                        <a:t> concomitante jusqu’à ce que l’INR soit &gt; 2</a:t>
                      </a:r>
                    </a:p>
                    <a:p>
                      <a:r>
                        <a:rPr lang="fr-BE" sz="1400" dirty="0" smtClean="0">
                          <a:latin typeface="+mn-lt"/>
                          <a:cs typeface="Arial" panose="020B0604020202020204" pitchFamily="34" charset="0"/>
                        </a:rPr>
                        <a:t>Le</a:t>
                      </a:r>
                      <a:r>
                        <a:rPr lang="fr-BE" sz="1400" baseline="0" dirty="0" smtClean="0">
                          <a:latin typeface="+mn-lt"/>
                          <a:cs typeface="Arial" panose="020B0604020202020204" pitchFamily="34" charset="0"/>
                        </a:rPr>
                        <a:t> DOAC peut influencer l’INR (mesure </a:t>
                      </a:r>
                      <a:r>
                        <a:rPr lang="fr-BE" sz="1400" baseline="0" dirty="0" smtClean="0">
                          <a:latin typeface="+mn-lt"/>
                          <a:cs typeface="Arial" panose="020B0604020202020204" pitchFamily="34" charset="0"/>
                          <a:sym typeface="Wingdings" pitchFamily="2" charset="2"/>
                        </a:rPr>
                        <a:t>juste avant la prise suivante de DOAC).</a:t>
                      </a:r>
                    </a:p>
                    <a:p>
                      <a:r>
                        <a:rPr lang="fr-BE" sz="1400" baseline="0" dirty="0" err="1" smtClean="0">
                          <a:latin typeface="+mn-lt"/>
                          <a:sym typeface="Wingdings" pitchFamily="2" charset="2"/>
                        </a:rPr>
                        <a:t>Dabigatran</a:t>
                      </a:r>
                      <a:r>
                        <a:rPr lang="fr-BE" sz="1400" baseline="0" dirty="0" smtClean="0">
                          <a:latin typeface="+mn-lt"/>
                          <a:sym typeface="Wingdings" pitchFamily="2" charset="2"/>
                        </a:rPr>
                        <a:t>: adapter le switch à la fonction rénale; </a:t>
                      </a:r>
                      <a:r>
                        <a:rPr lang="fr-BE" sz="1400" baseline="0" dirty="0" err="1" smtClean="0">
                          <a:latin typeface="+mn-lt"/>
                          <a:sym typeface="Wingdings" pitchFamily="2" charset="2"/>
                        </a:rPr>
                        <a:t>edoxaban</a:t>
                      </a:r>
                      <a:r>
                        <a:rPr lang="fr-BE" sz="1400" baseline="0" dirty="0" smtClean="0">
                          <a:latin typeface="+mn-lt"/>
                          <a:sym typeface="Wingdings" pitchFamily="2" charset="2"/>
                        </a:rPr>
                        <a:t> ½ dose</a:t>
                      </a:r>
                      <a:endParaRPr lang="fr-BE" sz="1400" baseline="0" dirty="0" smtClean="0">
                        <a:latin typeface="+mn-lt"/>
                        <a:cs typeface="Arial" panose="020B0604020202020204" pitchFamily="34" charset="0"/>
                        <a:sym typeface="Wingdings" pitchFamily="2" charset="2"/>
                      </a:endParaRPr>
                    </a:p>
                  </a:txBody>
                  <a:tcPr/>
                </a:tc>
                <a:extLst>
                  <a:ext uri="{0D108BD9-81ED-4DB2-BD59-A6C34878D82A}">
                    <a16:rowId xmlns:a16="http://schemas.microsoft.com/office/drawing/2014/main" xmlns="" val="10001"/>
                  </a:ext>
                </a:extLst>
              </a:tr>
              <a:tr h="383950">
                <a:tc vMerge="1">
                  <a:txBody>
                    <a:bodyPr/>
                    <a:lstStyle/>
                    <a:p>
                      <a:endParaRPr lang="fr-BE" dirty="0"/>
                    </a:p>
                  </a:txBody>
                  <a:tcPr/>
                </a:tc>
                <a:tc>
                  <a:txBody>
                    <a:bodyPr/>
                    <a:lstStyle/>
                    <a:p>
                      <a:r>
                        <a:rPr lang="fr-BE" b="1" dirty="0" smtClean="0">
                          <a:latin typeface="Arial" panose="020B0604020202020204" pitchFamily="34" charset="0"/>
                          <a:cs typeface="Arial" panose="020B0604020202020204" pitchFamily="34" charset="0"/>
                        </a:rPr>
                        <a:t>HBPM</a:t>
                      </a:r>
                      <a:endParaRPr lang="fr-BE" b="1" dirty="0">
                        <a:latin typeface="Arial" panose="020B0604020202020204" pitchFamily="34" charset="0"/>
                        <a:cs typeface="Arial" panose="020B0604020202020204" pitchFamily="34" charset="0"/>
                      </a:endParaRPr>
                    </a:p>
                  </a:txBody>
                  <a:tcPr/>
                </a:tc>
                <a:tc>
                  <a:txBody>
                    <a:bodyPr/>
                    <a:lstStyle/>
                    <a:p>
                      <a:r>
                        <a:rPr lang="fr-BE" sz="1600" dirty="0" smtClean="0">
                          <a:latin typeface="+mn-lt"/>
                          <a:cs typeface="Arial" panose="020B0604020202020204" pitchFamily="34" charset="0"/>
                        </a:rPr>
                        <a:t>Débuter l’HBPM à la prochaine dose</a:t>
                      </a:r>
                      <a:r>
                        <a:rPr lang="fr-BE" sz="1600" baseline="0" dirty="0" smtClean="0">
                          <a:latin typeface="+mn-lt"/>
                          <a:cs typeface="Arial" panose="020B0604020202020204" pitchFamily="34" charset="0"/>
                        </a:rPr>
                        <a:t> planifiée de DOAC </a:t>
                      </a:r>
                    </a:p>
                    <a:p>
                      <a:r>
                        <a:rPr lang="fr-BE" sz="1400" baseline="0" dirty="0" smtClean="0">
                          <a:latin typeface="+mn-lt"/>
                          <a:cs typeface="Arial" panose="020B0604020202020204" pitchFamily="34" charset="0"/>
                        </a:rPr>
                        <a:t>(</a:t>
                      </a:r>
                      <a:r>
                        <a:rPr lang="fr-BE" sz="1400" dirty="0" smtClean="0">
                          <a:latin typeface="+mn-lt"/>
                          <a:cs typeface="Arial" panose="020B0604020202020204" pitchFamily="34" charset="0"/>
                        </a:rPr>
                        <a:t>12h après dernière prise si BID, 24h après dernière prise si</a:t>
                      </a:r>
                      <a:r>
                        <a:rPr lang="fr-BE" sz="1400" baseline="0" dirty="0" smtClean="0">
                          <a:latin typeface="+mn-lt"/>
                          <a:cs typeface="Arial" panose="020B0604020202020204" pitchFamily="34" charset="0"/>
                        </a:rPr>
                        <a:t> OD)</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baseline="0" dirty="0" err="1" smtClean="0">
                          <a:latin typeface="+mn-lt"/>
                          <a:sym typeface="Wingdings" pitchFamily="2" charset="2"/>
                        </a:rPr>
                        <a:t>Dabigatran</a:t>
                      </a:r>
                      <a:r>
                        <a:rPr lang="fr-BE" sz="1400" baseline="0" dirty="0" smtClean="0">
                          <a:latin typeface="+mn-lt"/>
                          <a:sym typeface="Wingdings" pitchFamily="2" charset="2"/>
                        </a:rPr>
                        <a:t>: adapter le switch à la fonction rénale</a:t>
                      </a:r>
                      <a:endParaRPr lang="fr-BE" sz="1400" baseline="0" dirty="0" smtClean="0">
                        <a:latin typeface="+mn-lt"/>
                        <a:cs typeface="Arial" panose="020B0604020202020204" pitchFamily="34" charset="0"/>
                        <a:sym typeface="Wingdings" pitchFamily="2" charset="2"/>
                      </a:endParaRPr>
                    </a:p>
                  </a:txBody>
                  <a:tcPr/>
                </a:tc>
                <a:extLst>
                  <a:ext uri="{0D108BD9-81ED-4DB2-BD59-A6C34878D82A}">
                    <a16:rowId xmlns:a16="http://schemas.microsoft.com/office/drawing/2014/main" xmlns="" val="10002"/>
                  </a:ext>
                </a:extLst>
              </a:tr>
              <a:tr h="427350">
                <a:tc vMerge="1">
                  <a:txBody>
                    <a:bodyPr/>
                    <a:lstStyle/>
                    <a:p>
                      <a:endParaRPr lang="fr-BE" dirty="0"/>
                    </a:p>
                  </a:txBody>
                  <a:tcPr/>
                </a:tc>
                <a:tc>
                  <a:txBody>
                    <a:bodyPr/>
                    <a:lstStyle/>
                    <a:p>
                      <a:r>
                        <a:rPr lang="fr-BE" b="1" dirty="0" smtClean="0">
                          <a:latin typeface="Arial" panose="020B0604020202020204" pitchFamily="34" charset="0"/>
                          <a:cs typeface="Arial" panose="020B0604020202020204" pitchFamily="34" charset="0"/>
                        </a:rPr>
                        <a:t>HNF</a:t>
                      </a:r>
                      <a:endParaRPr lang="fr-BE"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600" dirty="0" smtClean="0">
                          <a:latin typeface="+mn-lt"/>
                          <a:cs typeface="Arial" panose="020B0604020202020204" pitchFamily="34" charset="0"/>
                        </a:rPr>
                        <a:t>Débuter l’HNF à la prochaine dose</a:t>
                      </a:r>
                      <a:r>
                        <a:rPr lang="fr-BE" sz="1600" baseline="0" dirty="0" smtClean="0">
                          <a:latin typeface="+mn-lt"/>
                          <a:cs typeface="Arial" panose="020B0604020202020204" pitchFamily="34" charset="0"/>
                        </a:rPr>
                        <a:t> planifiée de DOAC </a:t>
                      </a:r>
                    </a:p>
                    <a:p>
                      <a:pPr marL="0" marR="0" indent="0" algn="l" defTabSz="914400" rtl="0" eaLnBrk="1" fontAlgn="auto" latinLnBrk="0" hangingPunct="1">
                        <a:lnSpc>
                          <a:spcPct val="100000"/>
                        </a:lnSpc>
                        <a:spcBef>
                          <a:spcPts val="0"/>
                        </a:spcBef>
                        <a:spcAft>
                          <a:spcPts val="0"/>
                        </a:spcAft>
                        <a:buClrTx/>
                        <a:buSzTx/>
                        <a:buFontTx/>
                        <a:buNone/>
                        <a:tabLst/>
                        <a:defRPr/>
                      </a:pPr>
                      <a:r>
                        <a:rPr lang="fr-BE" sz="1400" baseline="0" dirty="0" smtClean="0">
                          <a:latin typeface="+mn-lt"/>
                          <a:cs typeface="Arial" panose="020B0604020202020204" pitchFamily="34" charset="0"/>
                        </a:rPr>
                        <a:t>(</a:t>
                      </a:r>
                      <a:r>
                        <a:rPr lang="fr-BE" sz="1400" dirty="0" smtClean="0">
                          <a:latin typeface="+mn-lt"/>
                          <a:cs typeface="Arial" panose="020B0604020202020204" pitchFamily="34" charset="0"/>
                        </a:rPr>
                        <a:t>12h après dernière prise si BID, 24h après dernière prise si</a:t>
                      </a:r>
                      <a:r>
                        <a:rPr lang="fr-BE" sz="1400" baseline="0" dirty="0" smtClean="0">
                          <a:latin typeface="+mn-lt"/>
                          <a:cs typeface="Arial" panose="020B0604020202020204" pitchFamily="34" charset="0"/>
                        </a:rPr>
                        <a:t> OD)</a:t>
                      </a:r>
                      <a:endParaRPr lang="fr-BE" sz="1400" dirty="0" smtClean="0">
                        <a:latin typeface="+mn-lt"/>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cxnSp>
        <p:nvCxnSpPr>
          <p:cNvPr id="14" name="Connecteur droit avec flèche 13"/>
          <p:cNvCxnSpPr/>
          <p:nvPr/>
        </p:nvCxnSpPr>
        <p:spPr>
          <a:xfrm>
            <a:off x="871263" y="3530750"/>
            <a:ext cx="3800475" cy="0"/>
          </a:xfrm>
          <a:prstGeom prst="straightConnector1">
            <a:avLst/>
          </a:prstGeom>
          <a:ln w="158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Relais entre anticoagulants</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38870445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17800"/>
            <a:ext cx="8856984" cy="4824536"/>
          </a:xfrm>
        </p:spPr>
        <p:txBody>
          <a:bodyPr>
            <a:noAutofit/>
          </a:bodyPr>
          <a:lstStyle/>
          <a:p>
            <a:pPr marL="800100" lvl="1" indent="-342900">
              <a:buFont typeface="Wingdings" pitchFamily="2" charset="2"/>
              <a:buChar char="§"/>
            </a:pPr>
            <a:r>
              <a:rPr lang="fr-BE" sz="2000" dirty="0" smtClean="0"/>
              <a:t>NE </a:t>
            </a:r>
            <a:r>
              <a:rPr lang="fr-BE" sz="2000" dirty="0"/>
              <a:t>JAMAIS PRENDRE UNE DOUBLE DOSE pour compenser la dose </a:t>
            </a:r>
            <a:r>
              <a:rPr lang="fr-BE" sz="2000" dirty="0" smtClean="0"/>
              <a:t>oubliée</a:t>
            </a:r>
          </a:p>
          <a:p>
            <a:pPr marL="800100" lvl="1" indent="-342900">
              <a:buFont typeface="Wingdings" pitchFamily="2" charset="2"/>
              <a:buChar char="§"/>
            </a:pPr>
            <a:r>
              <a:rPr lang="fr-BE" sz="2000" dirty="0" smtClean="0"/>
              <a:t>Si OUBLI de &gt; 1 dose </a:t>
            </a:r>
            <a:r>
              <a:rPr lang="fr-BE" sz="2000" dirty="0" smtClean="0">
                <a:sym typeface="Wingdings" pitchFamily="2" charset="2"/>
              </a:rPr>
              <a:t> contacter le médecin!</a:t>
            </a:r>
            <a:endParaRPr lang="fr-BE" sz="2000" dirty="0" smtClean="0"/>
          </a:p>
          <a:p>
            <a:pPr marL="800100" lvl="1" indent="-342900">
              <a:buFont typeface="Wingdings" pitchFamily="2" charset="2"/>
              <a:buChar char="§"/>
            </a:pPr>
            <a:r>
              <a:rPr lang="fr-BE" sz="2000" dirty="0" smtClean="0"/>
              <a:t>AVK</a:t>
            </a:r>
          </a:p>
          <a:p>
            <a:pPr marL="1485900" lvl="2" indent="-342900"/>
            <a:r>
              <a:rPr lang="fr-BE" sz="1800" dirty="0" smtClean="0"/>
              <a:t>Délai de 8h max pour reprendre la dose oubliée</a:t>
            </a:r>
          </a:p>
          <a:p>
            <a:pPr marL="1485900" lvl="2" indent="-342900">
              <a:spcAft>
                <a:spcPts val="600"/>
              </a:spcAft>
            </a:pPr>
            <a:r>
              <a:rPr lang="fr-BE" sz="1800" dirty="0"/>
              <a:t>Si &gt; </a:t>
            </a:r>
            <a:r>
              <a:rPr lang="fr-BE" sz="1800" dirty="0" smtClean="0"/>
              <a:t>8h </a:t>
            </a:r>
            <a:r>
              <a:rPr lang="fr-BE" sz="1800" dirty="0"/>
              <a:t>: passer la dose </a:t>
            </a:r>
            <a:r>
              <a:rPr lang="fr-BE" sz="1800" dirty="0" smtClean="0"/>
              <a:t>oubliée</a:t>
            </a:r>
          </a:p>
          <a:p>
            <a:pPr marL="800100" lvl="1" indent="-342900">
              <a:buFont typeface="Wingdings" pitchFamily="2" charset="2"/>
              <a:buChar char="§"/>
            </a:pPr>
            <a:r>
              <a:rPr lang="fr-BE" sz="2000" dirty="0" smtClean="0"/>
              <a:t>Si </a:t>
            </a:r>
            <a:r>
              <a:rPr lang="fr-BE" sz="2000" dirty="0"/>
              <a:t>prise </a:t>
            </a:r>
            <a:r>
              <a:rPr lang="fr-BE" sz="2000" dirty="0" smtClean="0"/>
              <a:t>de l’AOD </a:t>
            </a:r>
            <a:r>
              <a:rPr lang="fr-BE" sz="2000" dirty="0"/>
              <a:t>2x/jour (</a:t>
            </a:r>
            <a:r>
              <a:rPr lang="fr-BE" sz="2000" dirty="0" err="1"/>
              <a:t>dabigatran</a:t>
            </a:r>
            <a:r>
              <a:rPr lang="fr-BE" sz="2000" dirty="0"/>
              <a:t>, </a:t>
            </a:r>
            <a:r>
              <a:rPr lang="fr-BE" sz="2000" dirty="0" err="1" smtClean="0"/>
              <a:t>apixaban</a:t>
            </a:r>
            <a:r>
              <a:rPr lang="fr-BE" sz="2000" dirty="0" smtClean="0"/>
              <a:t>)</a:t>
            </a:r>
          </a:p>
          <a:p>
            <a:pPr marL="1485900" lvl="2" indent="-342900"/>
            <a:r>
              <a:rPr lang="fr-BE" sz="1800" dirty="0"/>
              <a:t>Délai de 6h max pour reprendre la dose oubliée</a:t>
            </a:r>
          </a:p>
          <a:p>
            <a:pPr marL="1485900" lvl="2" indent="-342900">
              <a:spcAft>
                <a:spcPts val="600"/>
              </a:spcAft>
            </a:pPr>
            <a:r>
              <a:rPr lang="fr-BE" sz="1800" dirty="0"/>
              <a:t>Si &gt; 6h : passer la dose </a:t>
            </a:r>
            <a:r>
              <a:rPr lang="fr-BE" sz="1800" dirty="0" smtClean="0"/>
              <a:t>oubliée</a:t>
            </a:r>
          </a:p>
          <a:p>
            <a:pPr marL="800100" lvl="1" indent="-342900">
              <a:buFont typeface="Wingdings" pitchFamily="2" charset="2"/>
              <a:buChar char="§"/>
            </a:pPr>
            <a:r>
              <a:rPr lang="fr-BE" sz="2000" dirty="0"/>
              <a:t>Si prise </a:t>
            </a:r>
            <a:r>
              <a:rPr lang="fr-BE" sz="2000" dirty="0" smtClean="0"/>
              <a:t>de l’AOD </a:t>
            </a:r>
            <a:r>
              <a:rPr lang="fr-BE" sz="2000" dirty="0"/>
              <a:t>1x/jour (</a:t>
            </a:r>
            <a:r>
              <a:rPr lang="fr-BE" sz="2000" dirty="0" err="1" smtClean="0"/>
              <a:t>rivaroxaban</a:t>
            </a:r>
            <a:r>
              <a:rPr lang="fr-BE" sz="2000" dirty="0" smtClean="0"/>
              <a:t>, </a:t>
            </a:r>
            <a:r>
              <a:rPr lang="fr-BE" sz="2000" dirty="0" err="1" smtClean="0"/>
              <a:t>edoxaban</a:t>
            </a:r>
            <a:r>
              <a:rPr lang="fr-BE" sz="2000" dirty="0" smtClean="0"/>
              <a:t>)</a:t>
            </a:r>
          </a:p>
          <a:p>
            <a:pPr marL="1485900" lvl="2" indent="-342900"/>
            <a:r>
              <a:rPr lang="fr-BE" sz="1800" dirty="0" smtClean="0"/>
              <a:t>délai </a:t>
            </a:r>
            <a:r>
              <a:rPr lang="fr-BE" sz="1800" dirty="0"/>
              <a:t>de 12h max pour reprendre la dose </a:t>
            </a:r>
            <a:r>
              <a:rPr lang="fr-BE" sz="1800" dirty="0" smtClean="0"/>
              <a:t>oubliée</a:t>
            </a:r>
          </a:p>
          <a:p>
            <a:pPr marL="1485900" lvl="2" indent="-342900"/>
            <a:r>
              <a:rPr lang="fr-BE" sz="1800" dirty="0" smtClean="0"/>
              <a:t>Si </a:t>
            </a:r>
            <a:r>
              <a:rPr lang="fr-BE" sz="1800" dirty="0"/>
              <a:t>&gt; 12h: passer la dose oubliée</a:t>
            </a:r>
          </a:p>
          <a:p>
            <a:pPr lvl="2"/>
            <a:r>
              <a:rPr lang="fr-BE" sz="1800" dirty="0" smtClean="0"/>
              <a:t>EXCEPTION: </a:t>
            </a:r>
            <a:r>
              <a:rPr lang="fr-BE" sz="1800" dirty="0" err="1" smtClean="0"/>
              <a:t>Rivaroxaban</a:t>
            </a:r>
            <a:r>
              <a:rPr lang="fr-BE" sz="1800" dirty="0" smtClean="0"/>
              <a:t> </a:t>
            </a:r>
            <a:r>
              <a:rPr lang="fr-BE" sz="1800" dirty="0"/>
              <a:t>dans la phase de traitement TEV</a:t>
            </a:r>
          </a:p>
          <a:p>
            <a:pPr marL="800100" lvl="1" indent="-342900"/>
            <a:endParaRPr lang="fr-BE" sz="2000" dirty="0"/>
          </a:p>
        </p:txBody>
      </p:sp>
      <p:sp>
        <p:nvSpPr>
          <p:cNvPr id="4" name="Espace réservé du numéro de diapositive 3"/>
          <p:cNvSpPr>
            <a:spLocks noGrp="1"/>
          </p:cNvSpPr>
          <p:nvPr>
            <p:ph type="sldNum" sz="quarter" idx="12"/>
          </p:nvPr>
        </p:nvSpPr>
        <p:spPr/>
        <p:txBody>
          <a:bodyPr/>
          <a:lstStyle/>
          <a:p>
            <a:fld id="{84854086-EDB3-4A32-9E14-6B1617A59526}" type="slidenum">
              <a:rPr lang="fr-BE" smtClean="0"/>
              <a:t>58</a:t>
            </a:fld>
            <a:endParaRPr lang="fr-BE"/>
          </a:p>
        </p:txBody>
      </p:sp>
      <p:pic>
        <p:nvPicPr>
          <p:cNvPr id="6" name="Picture 2" descr="http://www.pharmaciedelepoulle.com/reveil2.jpg"/>
          <p:cNvPicPr>
            <a:picLocks noChangeAspect="1" noChangeArrowheads="1"/>
          </p:cNvPicPr>
          <p:nvPr/>
        </p:nvPicPr>
        <p:blipFill>
          <a:blip r:embed="rId2" cstate="print"/>
          <a:srcRect/>
          <a:stretch>
            <a:fillRect/>
          </a:stretch>
        </p:blipFill>
        <p:spPr bwMode="auto">
          <a:xfrm>
            <a:off x="7236296" y="4493151"/>
            <a:ext cx="1152128" cy="1176161"/>
          </a:xfrm>
          <a:prstGeom prst="rect">
            <a:avLst/>
          </a:prstGeom>
          <a:noFill/>
          <a:ln w="9525">
            <a:noFill/>
            <a:miter lim="800000"/>
            <a:headEnd/>
            <a:tailEnd/>
          </a:ln>
        </p:spPr>
      </p:pic>
      <p:sp>
        <p:nvSpPr>
          <p:cNvPr id="8" name="ZoneTexte 7"/>
          <p:cNvSpPr txBox="1"/>
          <p:nvPr/>
        </p:nvSpPr>
        <p:spPr>
          <a:xfrm>
            <a:off x="462915"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Que faire en cas d’oubli?</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9594987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solidFill>
                  <a:schemeClr val="tx2"/>
                </a:solidFill>
              </a:rPr>
              <a:t>Sites de référence</a:t>
            </a:r>
            <a:endParaRPr lang="fr-BE" sz="3600" dirty="0">
              <a:solidFill>
                <a:schemeClr val="tx2"/>
              </a:solidFill>
            </a:endParaRPr>
          </a:p>
        </p:txBody>
      </p:sp>
      <p:sp>
        <p:nvSpPr>
          <p:cNvPr id="3" name="Espace réservé du contenu 2"/>
          <p:cNvSpPr>
            <a:spLocks noGrp="1"/>
          </p:cNvSpPr>
          <p:nvPr>
            <p:ph idx="1"/>
          </p:nvPr>
        </p:nvSpPr>
        <p:spPr>
          <a:xfrm>
            <a:off x="395536" y="1484785"/>
            <a:ext cx="8229600" cy="4032448"/>
          </a:xfrm>
        </p:spPr>
        <p:txBody>
          <a:bodyPr>
            <a:noAutofit/>
          </a:bodyPr>
          <a:lstStyle/>
          <a:p>
            <a:pPr>
              <a:spcAft>
                <a:spcPts val="600"/>
              </a:spcAft>
            </a:pPr>
            <a:r>
              <a:rPr lang="fr-BE" sz="2000" dirty="0" smtClean="0">
                <a:hlinkClick r:id="rId2"/>
              </a:rPr>
              <a:t>http</a:t>
            </a:r>
            <a:r>
              <a:rPr lang="fr-BE" sz="2000" dirty="0">
                <a:hlinkClick r:id="rId2"/>
              </a:rPr>
              <a:t>://www.bsth.be/</a:t>
            </a:r>
            <a:r>
              <a:rPr lang="fr-BE" sz="2000" dirty="0"/>
              <a:t> </a:t>
            </a:r>
            <a:r>
              <a:rPr lang="fr-BE" sz="2000" dirty="0" smtClean="0"/>
              <a:t>(carte patient)</a:t>
            </a:r>
          </a:p>
          <a:p>
            <a:pPr>
              <a:spcAft>
                <a:spcPts val="600"/>
              </a:spcAft>
            </a:pPr>
            <a:r>
              <a:rPr lang="fr-BE" sz="2000" dirty="0" smtClean="0">
                <a:hlinkClick r:id="rId3"/>
              </a:rPr>
              <a:t>http</a:t>
            </a:r>
            <a:r>
              <a:rPr lang="fr-BE" sz="2000" dirty="0">
                <a:hlinkClick r:id="rId3"/>
              </a:rPr>
              <a:t>://www.uclmontgodinne.be/gorganimedical.php?action=servicedetail&amp;serviceid=143</a:t>
            </a:r>
            <a:r>
              <a:rPr lang="fr-BE" sz="2000" dirty="0"/>
              <a:t> (</a:t>
            </a:r>
            <a:r>
              <a:rPr lang="fr-BE" sz="2000" dirty="0" smtClean="0"/>
              <a:t>NTHC – fiches patient)</a:t>
            </a:r>
            <a:endParaRPr lang="fr-BE" sz="2000" dirty="0"/>
          </a:p>
          <a:p>
            <a:pPr>
              <a:spcAft>
                <a:spcPts val="600"/>
              </a:spcAft>
            </a:pPr>
            <a:r>
              <a:rPr lang="nl-BE" sz="2000" dirty="0">
                <a:hlinkClick r:id="rId4"/>
              </a:rPr>
              <a:t>http://</a:t>
            </a:r>
            <a:r>
              <a:rPr lang="nl-BE" sz="2000" dirty="0" smtClean="0">
                <a:hlinkClick r:id="rId4"/>
              </a:rPr>
              <a:t>thrombosiscanada.ca</a:t>
            </a:r>
            <a:endParaRPr lang="nl-BE" sz="2000" dirty="0" smtClean="0"/>
          </a:p>
          <a:p>
            <a:pPr>
              <a:spcAft>
                <a:spcPts val="600"/>
              </a:spcAft>
            </a:pPr>
            <a:r>
              <a:rPr lang="nl-BE" sz="2000" dirty="0">
                <a:hlinkClick r:id="rId5"/>
              </a:rPr>
              <a:t>https://www.thrombosisadviser.com/en/professionals</a:t>
            </a:r>
            <a:r>
              <a:rPr lang="nl-BE" sz="2000" dirty="0" smtClean="0">
                <a:hlinkClick r:id="rId5"/>
              </a:rPr>
              <a:t>/</a:t>
            </a:r>
            <a:endParaRPr lang="nl-BE" sz="2000" dirty="0" smtClean="0"/>
          </a:p>
          <a:p>
            <a:pPr>
              <a:spcAft>
                <a:spcPts val="600"/>
              </a:spcAft>
            </a:pPr>
            <a:r>
              <a:rPr lang="nl-BE" sz="2000" dirty="0">
                <a:hlinkClick r:id="rId6"/>
              </a:rPr>
              <a:t>http://ansm.sante.fr/Dossiers/Les-anticoagulants/Les-anticoagulants-en-France-Etudes-et-surveillance/(offset)/</a:t>
            </a:r>
            <a:r>
              <a:rPr lang="nl-BE" sz="2000" dirty="0" smtClean="0">
                <a:hlinkClick r:id="rId6"/>
              </a:rPr>
              <a:t>0</a:t>
            </a:r>
            <a:r>
              <a:rPr lang="nl-BE" sz="2000" dirty="0"/>
              <a:t> </a:t>
            </a:r>
            <a:r>
              <a:rPr lang="nl-BE" sz="2000" dirty="0" smtClean="0"/>
              <a:t>(rapport anticoagulation ANSM)</a:t>
            </a:r>
            <a:endParaRPr lang="nl-BE" sz="2000" dirty="0"/>
          </a:p>
          <a:p>
            <a:pPr>
              <a:spcAft>
                <a:spcPts val="600"/>
              </a:spcAft>
            </a:pPr>
            <a:r>
              <a:rPr lang="fr-BE" sz="2000" dirty="0" smtClean="0">
                <a:hlinkClick r:id="rId7"/>
              </a:rPr>
              <a:t>http</a:t>
            </a:r>
            <a:r>
              <a:rPr lang="fr-BE" sz="2000" dirty="0">
                <a:hlinkClick r:id="rId7"/>
              </a:rPr>
              <a:t>://www.escardio.org</a:t>
            </a:r>
            <a:r>
              <a:rPr lang="fr-BE" sz="2000" dirty="0" smtClean="0">
                <a:hlinkClick r:id="rId7"/>
              </a:rPr>
              <a:t>/</a:t>
            </a:r>
            <a:r>
              <a:rPr lang="fr-BE" sz="2000" dirty="0" smtClean="0"/>
              <a:t> (guidances européennes)</a:t>
            </a:r>
            <a:endParaRPr lang="fr-BE" sz="2000" dirty="0"/>
          </a:p>
          <a:p>
            <a:pPr>
              <a:spcAft>
                <a:spcPts val="600"/>
              </a:spcAft>
            </a:pPr>
            <a:r>
              <a:rPr lang="fr-BE" sz="2000" dirty="0" smtClean="0">
                <a:hlinkClick r:id="rId8"/>
              </a:rPr>
              <a:t>http</a:t>
            </a:r>
            <a:r>
              <a:rPr lang="fr-BE" sz="2000" dirty="0">
                <a:hlinkClick r:id="rId8"/>
              </a:rPr>
              <a:t>://</a:t>
            </a:r>
            <a:r>
              <a:rPr lang="fr-BE" sz="2000" dirty="0" smtClean="0">
                <a:hlinkClick r:id="rId8"/>
              </a:rPr>
              <a:t>journal.publications.chestnet.org/ss/guidelines.aspx</a:t>
            </a:r>
            <a:r>
              <a:rPr lang="fr-BE" sz="2000" dirty="0" smtClean="0"/>
              <a:t> (guidances TVP/EP)</a:t>
            </a:r>
            <a:endParaRPr lang="fr-BE" sz="2000" dirty="0"/>
          </a:p>
        </p:txBody>
      </p:sp>
      <p:sp>
        <p:nvSpPr>
          <p:cNvPr id="4" name="Espace réservé du numéro de diapositive 3"/>
          <p:cNvSpPr>
            <a:spLocks noGrp="1"/>
          </p:cNvSpPr>
          <p:nvPr>
            <p:ph type="sldNum" sz="quarter" idx="12"/>
          </p:nvPr>
        </p:nvSpPr>
        <p:spPr/>
        <p:txBody>
          <a:bodyPr/>
          <a:lstStyle/>
          <a:p>
            <a:fld id="{84854086-EDB3-4A32-9E14-6B1617A59526}" type="slidenum">
              <a:rPr lang="fr-BE" smtClean="0"/>
              <a:t>59</a:t>
            </a:fld>
            <a:endParaRPr lang="fr-BE"/>
          </a:p>
        </p:txBody>
      </p:sp>
    </p:spTree>
    <p:extLst>
      <p:ext uri="{BB962C8B-B14F-4D97-AF65-F5344CB8AC3E}">
        <p14:creationId xmlns:p14="http://schemas.microsoft.com/office/powerpoint/2010/main" val="756966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Documents and Settings\00234884\Mes documents\Mes images\Ep et TV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24" t="8044" r="9374" b="3876"/>
          <a:stretch/>
        </p:blipFill>
        <p:spPr bwMode="auto">
          <a:xfrm>
            <a:off x="525453" y="1946857"/>
            <a:ext cx="1312257" cy="1440000"/>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2835450" y="1936018"/>
            <a:ext cx="1260000" cy="144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33845" y="1947017"/>
            <a:ext cx="1260000" cy="144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v</a:t>
            </a:r>
            <a:endParaRPr lang="en-US" dirty="0"/>
          </a:p>
        </p:txBody>
      </p:sp>
      <p:sp>
        <p:nvSpPr>
          <p:cNvPr id="26" name="Rectangle 25"/>
          <p:cNvSpPr/>
          <p:nvPr/>
        </p:nvSpPr>
        <p:spPr>
          <a:xfrm>
            <a:off x="6202390" y="1947015"/>
            <a:ext cx="1260000" cy="144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ZoneTexte 26"/>
          <p:cNvSpPr txBox="1"/>
          <p:nvPr/>
        </p:nvSpPr>
        <p:spPr>
          <a:xfrm>
            <a:off x="2829709" y="1983732"/>
            <a:ext cx="1261454" cy="323165"/>
          </a:xfrm>
          <a:prstGeom prst="rect">
            <a:avLst/>
          </a:prstGeom>
          <a:noFill/>
        </p:spPr>
        <p:txBody>
          <a:bodyPr wrap="square" rtlCol="0">
            <a:spAutoFit/>
          </a:bodyPr>
          <a:lstStyle/>
          <a:p>
            <a:pPr algn="ctr"/>
            <a:r>
              <a:rPr lang="en-US" sz="1500" b="1" cap="small" dirty="0">
                <a:solidFill>
                  <a:srgbClr val="ED7D31"/>
                </a:solidFill>
              </a:rPr>
              <a:t>r</a:t>
            </a:r>
            <a:r>
              <a:rPr lang="en-US" sz="1500" b="1" cap="small" dirty="0" smtClean="0">
                <a:solidFill>
                  <a:srgbClr val="ED7D31"/>
                </a:solidFill>
              </a:rPr>
              <a:t>ecurrent </a:t>
            </a:r>
            <a:r>
              <a:rPr lang="en-US" sz="1500" b="1" cap="small" dirty="0" err="1" smtClean="0">
                <a:solidFill>
                  <a:srgbClr val="ED7D31"/>
                </a:solidFill>
              </a:rPr>
              <a:t>vte</a:t>
            </a:r>
            <a:endParaRPr lang="en-US" sz="1500" b="1" cap="small" dirty="0">
              <a:solidFill>
                <a:srgbClr val="ED7D31"/>
              </a:solidFill>
            </a:endParaRPr>
          </a:p>
        </p:txBody>
      </p:sp>
      <p:sp>
        <p:nvSpPr>
          <p:cNvPr id="28" name="ZoneTexte 27"/>
          <p:cNvSpPr txBox="1"/>
          <p:nvPr/>
        </p:nvSpPr>
        <p:spPr>
          <a:xfrm>
            <a:off x="4485893" y="1983732"/>
            <a:ext cx="1368152" cy="323165"/>
          </a:xfrm>
          <a:prstGeom prst="rect">
            <a:avLst/>
          </a:prstGeom>
          <a:noFill/>
        </p:spPr>
        <p:txBody>
          <a:bodyPr wrap="square" rtlCol="0">
            <a:spAutoFit/>
          </a:bodyPr>
          <a:lstStyle/>
          <a:p>
            <a:pPr algn="ctr"/>
            <a:r>
              <a:rPr lang="en-US" sz="1500" b="1" cap="small" dirty="0">
                <a:solidFill>
                  <a:srgbClr val="ED7D31"/>
                </a:solidFill>
              </a:rPr>
              <a:t>m</a:t>
            </a:r>
            <a:r>
              <a:rPr lang="en-US" sz="1500" b="1" cap="small" dirty="0" smtClean="0">
                <a:solidFill>
                  <a:srgbClr val="ED7D31"/>
                </a:solidFill>
              </a:rPr>
              <a:t>ajor bleeding</a:t>
            </a:r>
            <a:endParaRPr lang="en-US" sz="1500" b="1" cap="small" dirty="0">
              <a:solidFill>
                <a:srgbClr val="ED7D31"/>
              </a:solidFill>
            </a:endParaRPr>
          </a:p>
        </p:txBody>
      </p:sp>
      <p:sp>
        <p:nvSpPr>
          <p:cNvPr id="29" name="ZoneTexte 28"/>
          <p:cNvSpPr txBox="1"/>
          <p:nvPr/>
        </p:nvSpPr>
        <p:spPr>
          <a:xfrm>
            <a:off x="6283044" y="1983732"/>
            <a:ext cx="1227185" cy="323165"/>
          </a:xfrm>
          <a:prstGeom prst="rect">
            <a:avLst/>
          </a:prstGeom>
          <a:noFill/>
        </p:spPr>
        <p:txBody>
          <a:bodyPr wrap="square" rtlCol="0">
            <a:spAutoFit/>
          </a:bodyPr>
          <a:lstStyle/>
          <a:p>
            <a:pPr algn="ctr"/>
            <a:r>
              <a:rPr lang="en-US" sz="1500" b="1" cap="small" dirty="0" err="1" smtClean="0">
                <a:solidFill>
                  <a:srgbClr val="ED7D31"/>
                </a:solidFill>
              </a:rPr>
              <a:t>ic</a:t>
            </a:r>
            <a:r>
              <a:rPr lang="en-US" sz="1500" b="1" cap="small" dirty="0" smtClean="0">
                <a:solidFill>
                  <a:srgbClr val="ED7D31"/>
                </a:solidFill>
              </a:rPr>
              <a:t> bleeding</a:t>
            </a:r>
            <a:endParaRPr lang="en-US" sz="1500" b="1" cap="small" dirty="0">
              <a:solidFill>
                <a:srgbClr val="ED7D31"/>
              </a:solidFill>
            </a:endParaRPr>
          </a:p>
        </p:txBody>
      </p:sp>
      <p:sp>
        <p:nvSpPr>
          <p:cNvPr id="33" name="ZoneTexte 32"/>
          <p:cNvSpPr txBox="1"/>
          <p:nvPr/>
        </p:nvSpPr>
        <p:spPr>
          <a:xfrm>
            <a:off x="160255" y="6495068"/>
            <a:ext cx="5693790" cy="276999"/>
          </a:xfrm>
          <a:prstGeom prst="rect">
            <a:avLst/>
          </a:prstGeom>
          <a:noFill/>
        </p:spPr>
        <p:txBody>
          <a:bodyPr wrap="square" rtlCol="0">
            <a:spAutoFit/>
          </a:bodyPr>
          <a:lstStyle/>
          <a:p>
            <a:r>
              <a:rPr lang="en-US" sz="1200" dirty="0" smtClean="0"/>
              <a:t>Ruff et </a:t>
            </a:r>
            <a:r>
              <a:rPr lang="en-US" sz="1200" dirty="0"/>
              <a:t>al. </a:t>
            </a:r>
            <a:r>
              <a:rPr lang="en-US" sz="1200" dirty="0" smtClean="0"/>
              <a:t>Lancet</a:t>
            </a:r>
            <a:r>
              <a:rPr lang="en-US" sz="1200" dirty="0"/>
              <a:t>. </a:t>
            </a:r>
            <a:r>
              <a:rPr lang="en-US" sz="1200" dirty="0" smtClean="0"/>
              <a:t>2014;383:955-62</a:t>
            </a:r>
            <a:r>
              <a:rPr lang="en-US" sz="1200" dirty="0"/>
              <a:t>;</a:t>
            </a:r>
            <a:r>
              <a:rPr lang="en-US" sz="1200" dirty="0" smtClean="0"/>
              <a:t> </a:t>
            </a:r>
            <a:r>
              <a:rPr lang="en-US" sz="1200" dirty="0"/>
              <a:t>van </a:t>
            </a:r>
            <a:r>
              <a:rPr lang="en-US" sz="1200" dirty="0" err="1"/>
              <a:t>Es</a:t>
            </a:r>
            <a:r>
              <a:rPr lang="en-US" sz="1200" dirty="0"/>
              <a:t> </a:t>
            </a:r>
            <a:r>
              <a:rPr lang="en-US" sz="1200" dirty="0" smtClean="0"/>
              <a:t>et al. </a:t>
            </a:r>
            <a:r>
              <a:rPr lang="en-US" sz="1200" dirty="0"/>
              <a:t>Blood. 2014;124:1968-75.</a:t>
            </a:r>
          </a:p>
        </p:txBody>
      </p:sp>
      <p:sp>
        <p:nvSpPr>
          <p:cNvPr id="34" name="Égal 33"/>
          <p:cNvSpPr/>
          <p:nvPr/>
        </p:nvSpPr>
        <p:spPr>
          <a:xfrm>
            <a:off x="3165388" y="2566818"/>
            <a:ext cx="584462" cy="452487"/>
          </a:xfrm>
          <a:prstGeom prst="mathEqual">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lèche vers le bas 35"/>
          <p:cNvSpPr/>
          <p:nvPr/>
        </p:nvSpPr>
        <p:spPr>
          <a:xfrm>
            <a:off x="4956480" y="2538539"/>
            <a:ext cx="405352" cy="58446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èche vers le bas 36"/>
          <p:cNvSpPr/>
          <p:nvPr/>
        </p:nvSpPr>
        <p:spPr>
          <a:xfrm>
            <a:off x="6626593" y="2511833"/>
            <a:ext cx="405352" cy="58446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Résultat de recherche d'images pour &quot;chest, accp&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268760"/>
            <a:ext cx="1187574" cy="482060"/>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indications</a:t>
            </a:r>
            <a:endParaRPr lang="en-US" sz="2000" cap="all" dirty="0" smtClean="0">
              <a:ea typeface="Tahoma" pitchFamily="34" charset="0"/>
              <a:cs typeface="Tahoma" pitchFamily="34" charset="0"/>
            </a:endParaRPr>
          </a:p>
        </p:txBody>
      </p:sp>
      <p:sp>
        <p:nvSpPr>
          <p:cNvPr id="38" name="ZoneTexte 37"/>
          <p:cNvSpPr txBox="1"/>
          <p:nvPr/>
        </p:nvSpPr>
        <p:spPr>
          <a:xfrm>
            <a:off x="390065" y="1268760"/>
            <a:ext cx="5328592" cy="369332"/>
          </a:xfrm>
          <a:prstGeom prst="rect">
            <a:avLst/>
          </a:prstGeom>
          <a:noFill/>
        </p:spPr>
        <p:txBody>
          <a:bodyPr wrap="square" rtlCol="0">
            <a:spAutoFit/>
          </a:bodyPr>
          <a:lstStyle/>
          <a:p>
            <a:r>
              <a:rPr lang="fr-BE" b="1" dirty="0" smtClean="0">
                <a:solidFill>
                  <a:schemeClr val="tx2"/>
                </a:solidFill>
              </a:rPr>
              <a:t>Traitement et prévention secondaire des TVP/EP</a:t>
            </a:r>
          </a:p>
        </p:txBody>
      </p:sp>
      <p:sp>
        <p:nvSpPr>
          <p:cNvPr id="4" name="ZoneTexte 3"/>
          <p:cNvSpPr txBox="1"/>
          <p:nvPr/>
        </p:nvSpPr>
        <p:spPr>
          <a:xfrm>
            <a:off x="776923" y="4409388"/>
            <a:ext cx="8208912" cy="1162113"/>
          </a:xfrm>
          <a:prstGeom prst="rect">
            <a:avLst/>
          </a:prstGeom>
          <a:noFill/>
        </p:spPr>
        <p:txBody>
          <a:bodyPr wrap="square" rtlCol="0">
            <a:spAutoFit/>
          </a:bodyPr>
          <a:lstStyle/>
          <a:p>
            <a:pPr marL="285750" indent="-285750">
              <a:lnSpc>
                <a:spcPct val="150000"/>
              </a:lnSpc>
              <a:buFontTx/>
              <a:buChar char="-"/>
            </a:pPr>
            <a:r>
              <a:rPr lang="fr-BE" sz="1600" dirty="0"/>
              <a:t>P</a:t>
            </a:r>
            <a:r>
              <a:rPr lang="fr-BE" sz="1600" dirty="0" smtClean="0"/>
              <a:t>révention TVP/EP après chirurgie orthopédique (prothèse hanche/genou)</a:t>
            </a:r>
          </a:p>
          <a:p>
            <a:pPr marL="285750" indent="-285750">
              <a:lnSpc>
                <a:spcPct val="150000"/>
              </a:lnSpc>
              <a:buFontTx/>
              <a:buChar char="-"/>
            </a:pPr>
            <a:r>
              <a:rPr lang="fr-BE" sz="1600" dirty="0"/>
              <a:t>S</a:t>
            </a:r>
            <a:r>
              <a:rPr lang="fr-BE" sz="1600" dirty="0" smtClean="0"/>
              <a:t>yndrome coronarien aigu (</a:t>
            </a:r>
            <a:r>
              <a:rPr lang="fr-BE" sz="1600" dirty="0" err="1" smtClean="0"/>
              <a:t>rivaroxaban</a:t>
            </a:r>
            <a:r>
              <a:rPr lang="fr-BE" sz="1600" dirty="0" smtClean="0"/>
              <a:t>)</a:t>
            </a:r>
            <a:endParaRPr lang="fr-BE" sz="1600" dirty="0"/>
          </a:p>
          <a:p>
            <a:pPr marL="285750" indent="-285750">
              <a:lnSpc>
                <a:spcPct val="150000"/>
              </a:lnSpc>
              <a:buFontTx/>
              <a:buChar char="-"/>
            </a:pPr>
            <a:r>
              <a:rPr lang="fr-BE" sz="1600" dirty="0" smtClean="0"/>
              <a:t>Maladies artérielles coronariennes et périphériques stables (</a:t>
            </a:r>
            <a:r>
              <a:rPr lang="fr-BE" sz="1600" dirty="0" err="1" smtClean="0"/>
              <a:t>rivaroxaban</a:t>
            </a:r>
            <a:r>
              <a:rPr lang="fr-BE" sz="1600" dirty="0" smtClean="0"/>
              <a:t>)</a:t>
            </a:r>
          </a:p>
        </p:txBody>
      </p:sp>
      <p:sp>
        <p:nvSpPr>
          <p:cNvPr id="40" name="ZoneTexte 39"/>
          <p:cNvSpPr txBox="1"/>
          <p:nvPr/>
        </p:nvSpPr>
        <p:spPr>
          <a:xfrm>
            <a:off x="439556" y="3855320"/>
            <a:ext cx="5328592" cy="369332"/>
          </a:xfrm>
          <a:prstGeom prst="rect">
            <a:avLst/>
          </a:prstGeom>
          <a:noFill/>
        </p:spPr>
        <p:txBody>
          <a:bodyPr wrap="square" rtlCol="0">
            <a:spAutoFit/>
          </a:bodyPr>
          <a:lstStyle/>
          <a:p>
            <a:r>
              <a:rPr lang="fr-BE" b="1" dirty="0" smtClean="0">
                <a:solidFill>
                  <a:schemeClr val="tx2"/>
                </a:solidFill>
              </a:rPr>
              <a:t>Autres indications:</a:t>
            </a:r>
          </a:p>
        </p:txBody>
      </p:sp>
    </p:spTree>
    <p:extLst>
      <p:ext uri="{BB962C8B-B14F-4D97-AF65-F5344CB8AC3E}">
        <p14:creationId xmlns:p14="http://schemas.microsoft.com/office/powerpoint/2010/main" val="1790477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srcRect l="31923" t="31880" r="31154" b="22811"/>
          <a:stretch/>
        </p:blipFill>
        <p:spPr>
          <a:xfrm>
            <a:off x="1573817" y="1270510"/>
            <a:ext cx="6597913" cy="4554256"/>
          </a:xfrm>
          <a:prstGeom prst="rect">
            <a:avLst/>
          </a:prstGeom>
        </p:spPr>
      </p:pic>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162577" y="6466195"/>
            <a:ext cx="751494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Infospot</a:t>
            </a:r>
            <a:r>
              <a:rPr kumimoji="0" lang="fr-BE"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INAMI, octobre 2017</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a:off x="1786070" y="2854295"/>
            <a:ext cx="6144426" cy="144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784646" y="3271615"/>
            <a:ext cx="6144426" cy="144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1783222" y="5227178"/>
            <a:ext cx="6144426" cy="25067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lèche droite 16"/>
          <p:cNvSpPr/>
          <p:nvPr/>
        </p:nvSpPr>
        <p:spPr>
          <a:xfrm>
            <a:off x="1034436" y="2814778"/>
            <a:ext cx="504000" cy="2952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8" name="Flèche droite 17"/>
          <p:cNvSpPr/>
          <p:nvPr/>
        </p:nvSpPr>
        <p:spPr>
          <a:xfrm>
            <a:off x="1066408" y="5201586"/>
            <a:ext cx="504000" cy="2952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9" name="Flèche droite 18"/>
          <p:cNvSpPr/>
          <p:nvPr/>
        </p:nvSpPr>
        <p:spPr>
          <a:xfrm>
            <a:off x="1026506" y="3265179"/>
            <a:ext cx="504000" cy="2952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3" name="ZoneTexte 12"/>
          <p:cNvSpPr txBox="1"/>
          <p:nvPr/>
        </p:nvSpPr>
        <p:spPr>
          <a:xfrm>
            <a:off x="467544" y="260648"/>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Place importante en pratique</a:t>
            </a:r>
            <a:endParaRPr lang="en-US" sz="2000" cap="all" dirty="0" smtClean="0">
              <a:ea typeface="Tahoma" pitchFamily="34" charset="0"/>
              <a:cs typeface="Tahoma" pitchFamily="34" charset="0"/>
            </a:endParaRPr>
          </a:p>
        </p:txBody>
      </p:sp>
    </p:spTree>
    <p:extLst>
      <p:ext uri="{BB962C8B-B14F-4D97-AF65-F5344CB8AC3E}">
        <p14:creationId xmlns:p14="http://schemas.microsoft.com/office/powerpoint/2010/main" val="265714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9FBE7-B733-40D2-A1F5-CE265A152B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p:cNvSpPr txBox="1"/>
          <p:nvPr/>
        </p:nvSpPr>
        <p:spPr>
          <a:xfrm>
            <a:off x="107504" y="6529937"/>
            <a:ext cx="607294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Shehab</a:t>
            </a:r>
            <a:r>
              <a:rPr kumimoji="0" lang="fr-BE"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et al</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JAMA 2016; </a:t>
            </a:r>
            <a:r>
              <a:rPr lang="en-US" sz="1100" dirty="0" err="1" smtClean="0">
                <a:solidFill>
                  <a:prstClr val="black"/>
                </a:solidFill>
                <a:latin typeface="Calibri" panose="020F0502020204030204" pitchFamily="34" charset="0"/>
              </a:rPr>
              <a:t>Sennesael</a:t>
            </a:r>
            <a:r>
              <a:rPr lang="en-US" sz="1100" dirty="0" smtClean="0">
                <a:solidFill>
                  <a:prstClr val="black"/>
                </a:solidFill>
                <a:latin typeface="Calibri" panose="020F0502020204030204" pitchFamily="34" charset="0"/>
              </a:rPr>
              <a:t> et al. Br J </a:t>
            </a:r>
            <a:r>
              <a:rPr lang="en-US" sz="1100" dirty="0" err="1" smtClean="0">
                <a:solidFill>
                  <a:prstClr val="black"/>
                </a:solidFill>
                <a:latin typeface="Calibri" panose="020F0502020204030204" pitchFamily="34" charset="0"/>
              </a:rPr>
              <a:t>Clin</a:t>
            </a:r>
            <a:r>
              <a:rPr lang="en-US" sz="1100" dirty="0" smtClean="0">
                <a:solidFill>
                  <a:prstClr val="black"/>
                </a:solidFill>
                <a:latin typeface="Calibri" panose="020F0502020204030204" pitchFamily="34" charset="0"/>
              </a:rPr>
              <a:t> </a:t>
            </a:r>
            <a:r>
              <a:rPr lang="en-US" sz="1100" dirty="0" err="1" smtClean="0">
                <a:solidFill>
                  <a:prstClr val="black"/>
                </a:solidFill>
                <a:latin typeface="Calibri" panose="020F0502020204030204" pitchFamily="34" charset="0"/>
              </a:rPr>
              <a:t>Pharmacol</a:t>
            </a:r>
            <a:r>
              <a:rPr lang="en-US" sz="1100" dirty="0" smtClean="0">
                <a:solidFill>
                  <a:prstClr val="black"/>
                </a:solidFill>
                <a:latin typeface="Calibri" panose="020F0502020204030204" pitchFamily="34" charset="0"/>
              </a:rPr>
              <a:t>  2018.</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4" descr="RÃ©sultat de recherche d'images pour &quot;emergency depart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33366"/>
            <a:ext cx="2594029" cy="956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2" name="Groupe 1"/>
          <p:cNvGrpSpPr/>
          <p:nvPr/>
        </p:nvGrpSpPr>
        <p:grpSpPr>
          <a:xfrm>
            <a:off x="672224" y="3009900"/>
            <a:ext cx="4048770" cy="2905125"/>
            <a:chOff x="605549" y="1943100"/>
            <a:chExt cx="4048770" cy="2905125"/>
          </a:xfrm>
        </p:grpSpPr>
        <p:pic>
          <p:nvPicPr>
            <p:cNvPr id="5" name="Image 4"/>
            <p:cNvPicPr>
              <a:picLocks noChangeAspect="1"/>
            </p:cNvPicPr>
            <p:nvPr/>
          </p:nvPicPr>
          <p:blipFill rotWithShape="1">
            <a:blip r:embed="rId4"/>
            <a:srcRect l="50104" t="66389" r="31302" b="13787"/>
            <a:stretch/>
          </p:blipFill>
          <p:spPr>
            <a:xfrm>
              <a:off x="605549" y="2420567"/>
              <a:ext cx="4048126" cy="2427658"/>
            </a:xfrm>
            <a:prstGeom prst="rect">
              <a:avLst/>
            </a:prstGeom>
          </p:spPr>
        </p:pic>
        <p:pic>
          <p:nvPicPr>
            <p:cNvPr id="6" name="Image 5"/>
            <p:cNvPicPr>
              <a:picLocks noChangeAspect="1"/>
            </p:cNvPicPr>
            <p:nvPr/>
          </p:nvPicPr>
          <p:blipFill rotWithShape="1">
            <a:blip r:embed="rId4"/>
            <a:srcRect l="50104" t="17511" r="31302" b="78889"/>
            <a:stretch/>
          </p:blipFill>
          <p:spPr>
            <a:xfrm>
              <a:off x="606194" y="1943100"/>
              <a:ext cx="4048125" cy="440847"/>
            </a:xfrm>
            <a:prstGeom prst="rect">
              <a:avLst/>
            </a:prstGeom>
          </p:spPr>
        </p:pic>
        <p:sp>
          <p:nvSpPr>
            <p:cNvPr id="11" name="Rectangle 10"/>
            <p:cNvSpPr/>
            <p:nvPr/>
          </p:nvSpPr>
          <p:spPr>
            <a:xfrm>
              <a:off x="662120" y="3254345"/>
              <a:ext cx="3852730" cy="180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662120" y="4111595"/>
              <a:ext cx="3852730" cy="180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7" name="Picture 2" descr="Hommes, L'Homme, Bonhomme Allumette, Symbole"/>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0453" y="2830560"/>
            <a:ext cx="761209" cy="15224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ommes, L'Homme, Bonhomme Allumette, Symbole"/>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2928" y="2821035"/>
            <a:ext cx="761209" cy="152241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466074" y="1255043"/>
            <a:ext cx="2794570" cy="68326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fr-BE" sz="1600" b="1" i="0" u="none" strike="noStrike" kern="1200" cap="all" spc="0" normalizeH="0" baseline="0" dirty="0" smtClean="0">
                <a:ln>
                  <a:noFill/>
                </a:ln>
                <a:solidFill>
                  <a:srgbClr val="4472C4">
                    <a:lumMod val="50000"/>
                  </a:srgbClr>
                </a:solidFill>
                <a:effectLst/>
                <a:uLnTx/>
                <a:uFillTx/>
                <a:latin typeface="Calibri" panose="020F0502020204030204" pitchFamily="34" charset="0"/>
                <a:ea typeface="+mn-ea"/>
                <a:cs typeface="+mn-cs"/>
              </a:rPr>
              <a:t>Caractère évitable</a:t>
            </a:r>
            <a:r>
              <a:rPr kumimoji="0" lang="fr-BE" sz="1600" b="1" i="0" u="none" strike="noStrike" kern="1200" cap="all" spc="0" normalizeH="0" dirty="0" smtClean="0">
                <a:ln>
                  <a:noFill/>
                </a:ln>
                <a:solidFill>
                  <a:srgbClr val="4472C4">
                    <a:lumMod val="50000"/>
                  </a:srgbClr>
                </a:solidFill>
                <a:effectLst/>
                <a:uLnTx/>
                <a:uFillTx/>
                <a:latin typeface="Calibri" panose="020F0502020204030204" pitchFamily="34" charset="0"/>
                <a:ea typeface="+mn-ea"/>
                <a:cs typeface="+mn-cs"/>
              </a:rPr>
              <a:t> des </a:t>
            </a:r>
            <a:r>
              <a:rPr kumimoji="0" lang="fr-BE" sz="1600" b="1" i="0" u="none" strike="noStrike" kern="1200" cap="all" spc="0" normalizeH="0" dirty="0" err="1" smtClean="0">
                <a:ln>
                  <a:noFill/>
                </a:ln>
                <a:solidFill>
                  <a:srgbClr val="4472C4">
                    <a:lumMod val="50000"/>
                  </a:srgbClr>
                </a:solidFill>
                <a:effectLst/>
                <a:uLnTx/>
                <a:uFillTx/>
                <a:latin typeface="Calibri" panose="020F0502020204030204" pitchFamily="34" charset="0"/>
                <a:ea typeface="+mn-ea"/>
                <a:cs typeface="+mn-cs"/>
              </a:rPr>
              <a:t>eim</a:t>
            </a:r>
            <a:r>
              <a:rPr kumimoji="0" lang="fr-BE" sz="1600" b="1" i="0" u="none" strike="noStrike" kern="1200" cap="all" spc="0" normalizeH="0" dirty="0" smtClean="0">
                <a:ln>
                  <a:noFill/>
                </a:ln>
                <a:solidFill>
                  <a:srgbClr val="4472C4">
                    <a:lumMod val="50000"/>
                  </a:srgbClr>
                </a:solidFill>
                <a:effectLst/>
                <a:uLnTx/>
                <a:uFillTx/>
                <a:latin typeface="Calibri" panose="020F0502020204030204" pitchFamily="34" charset="0"/>
                <a:ea typeface="+mn-ea"/>
                <a:cs typeface="+mn-cs"/>
              </a:rPr>
              <a:t> graves sous AOD</a:t>
            </a:r>
            <a:endParaRPr kumimoji="0" lang="fr-BE" sz="1600" b="1" i="0" u="none" strike="noStrike" kern="1200" cap="all" spc="0" normalizeH="0" baseline="0" dirty="0" smtClean="0">
              <a:ln>
                <a:noFill/>
              </a:ln>
              <a:solidFill>
                <a:srgbClr val="4472C4">
                  <a:lumMod val="50000"/>
                </a:srgbClr>
              </a:solidFill>
              <a:effectLst/>
              <a:uLnTx/>
              <a:uFillTx/>
              <a:latin typeface="Calibri" panose="020F0502020204030204" pitchFamily="34" charset="0"/>
              <a:ea typeface="+mn-ea"/>
              <a:cs typeface="+mn-cs"/>
            </a:endParaRPr>
          </a:p>
        </p:txBody>
      </p:sp>
      <p:sp>
        <p:nvSpPr>
          <p:cNvPr id="3" name="ZoneTexte 2"/>
          <p:cNvSpPr txBox="1"/>
          <p:nvPr/>
        </p:nvSpPr>
        <p:spPr>
          <a:xfrm>
            <a:off x="647699" y="2628900"/>
            <a:ext cx="42386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all" spc="0" normalizeH="0" baseline="0" noProof="0" dirty="0" smtClean="0">
                <a:ln>
                  <a:noFill/>
                </a:ln>
                <a:solidFill>
                  <a:srgbClr val="002060"/>
                </a:solidFill>
                <a:effectLst/>
                <a:uLnTx/>
                <a:uFillTx/>
                <a:latin typeface="Calibri" panose="020F0502020204030204"/>
              </a:rPr>
              <a:t>Admissions aux</a:t>
            </a:r>
            <a:r>
              <a:rPr kumimoji="0" lang="fr-BE" sz="1400" b="1" i="0" u="none" strike="noStrike" kern="1200" cap="all" spc="0" normalizeH="0" noProof="0" dirty="0" smtClean="0">
                <a:ln>
                  <a:noFill/>
                </a:ln>
                <a:solidFill>
                  <a:srgbClr val="002060"/>
                </a:solidFill>
                <a:effectLst/>
                <a:uLnTx/>
                <a:uFillTx/>
                <a:latin typeface="Calibri" panose="020F0502020204030204"/>
              </a:rPr>
              <a:t> urgences pou</a:t>
            </a:r>
            <a:r>
              <a:rPr lang="fr-BE" sz="1400" b="1" cap="all" dirty="0" smtClean="0">
                <a:solidFill>
                  <a:srgbClr val="002060"/>
                </a:solidFill>
                <a:latin typeface="Calibri" panose="020F0502020204030204"/>
              </a:rPr>
              <a:t>r </a:t>
            </a:r>
            <a:r>
              <a:rPr lang="fr-BE" sz="1400" b="1" cap="all" dirty="0" err="1" smtClean="0">
                <a:solidFill>
                  <a:srgbClr val="002060"/>
                </a:solidFill>
                <a:latin typeface="Calibri" panose="020F0502020204030204"/>
              </a:rPr>
              <a:t>eiM</a:t>
            </a:r>
            <a:endParaRPr kumimoji="0" lang="fr-BE" sz="1400" b="1" i="0" u="none" strike="noStrike" kern="1200" cap="all" spc="0" normalizeH="0" baseline="0" noProof="0" dirty="0">
              <a:ln>
                <a:noFill/>
              </a:ln>
              <a:solidFill>
                <a:srgbClr val="002060"/>
              </a:solidFill>
              <a:effectLst/>
              <a:uLnTx/>
              <a:uFillTx/>
              <a:latin typeface="Calibri" panose="020F0502020204030204"/>
            </a:endParaRPr>
          </a:p>
        </p:txBody>
      </p:sp>
      <p:sp>
        <p:nvSpPr>
          <p:cNvPr id="20" name="ZoneTexte 19"/>
          <p:cNvSpPr txBox="1"/>
          <p:nvPr/>
        </p:nvSpPr>
        <p:spPr>
          <a:xfrm>
            <a:off x="467544" y="238123"/>
            <a:ext cx="8146161" cy="598589"/>
          </a:xfrm>
          <a:prstGeom prst="rect">
            <a:avLst/>
          </a:prstGeom>
          <a:noFill/>
          <a:ln w="19050">
            <a:solidFill>
              <a:schemeClr val="accent1"/>
            </a:solidFill>
          </a:ln>
        </p:spPr>
        <p:txBody>
          <a:bodyPr wrap="square" lIns="180000" tIns="144000" rIns="180000" bIns="144000" rtlCol="0">
            <a:spAutoFit/>
          </a:bodyPr>
          <a:lstStyle/>
          <a:p>
            <a:pPr algn="just">
              <a:spcAft>
                <a:spcPts val="400"/>
              </a:spcAft>
            </a:pPr>
            <a:r>
              <a:rPr lang="fr-BE" sz="2000" cap="all" dirty="0" smtClean="0">
                <a:ea typeface="Tahoma" pitchFamily="34" charset="0"/>
                <a:cs typeface="Tahoma" pitchFamily="34" charset="0"/>
              </a:rPr>
              <a:t>Evénements indésirables médicamenteux</a:t>
            </a:r>
            <a:endParaRPr lang="en-US" sz="2000" cap="all" dirty="0" smtClean="0">
              <a:ea typeface="Tahoma" pitchFamily="34" charset="0"/>
              <a:cs typeface="Tahoma" pitchFamily="34" charset="0"/>
            </a:endParaRPr>
          </a:p>
        </p:txBody>
      </p:sp>
      <p:sp>
        <p:nvSpPr>
          <p:cNvPr id="25" name="Rectangle 24"/>
          <p:cNvSpPr/>
          <p:nvPr/>
        </p:nvSpPr>
        <p:spPr>
          <a:xfrm>
            <a:off x="5908499" y="4799986"/>
            <a:ext cx="2175588" cy="1107996"/>
          </a:xfrm>
          <a:prstGeom prst="rect">
            <a:avLst/>
          </a:prstGeom>
          <a:ln w="19050">
            <a:solidFill>
              <a:srgbClr val="002060"/>
            </a:solidFill>
          </a:ln>
        </p:spPr>
        <p:txBody>
          <a:bodyPr wrap="square">
            <a:spAutoFit/>
          </a:bodyPr>
          <a:lstStyle/>
          <a:p>
            <a:pPr lvl="0">
              <a:lnSpc>
                <a:spcPct val="110000"/>
              </a:lnSpc>
              <a:defRPr/>
            </a:pPr>
            <a:r>
              <a:rPr lang="fr-BE" sz="1500" kern="0" dirty="0" smtClean="0">
                <a:solidFill>
                  <a:prstClr val="black"/>
                </a:solidFill>
              </a:rPr>
              <a:t>- Choix </a:t>
            </a:r>
            <a:r>
              <a:rPr lang="fr-BE" sz="1500" kern="0" dirty="0">
                <a:solidFill>
                  <a:prstClr val="black"/>
                </a:solidFill>
              </a:rPr>
              <a:t>du médicament</a:t>
            </a:r>
          </a:p>
          <a:p>
            <a:pPr lvl="0">
              <a:lnSpc>
                <a:spcPct val="110000"/>
              </a:lnSpc>
              <a:defRPr/>
            </a:pPr>
            <a:r>
              <a:rPr lang="fr-BE" sz="1500" kern="0" dirty="0" smtClean="0">
                <a:solidFill>
                  <a:prstClr val="black"/>
                </a:solidFill>
              </a:rPr>
              <a:t>- Non-adhérence</a:t>
            </a:r>
            <a:endParaRPr lang="fr-BE" sz="1500" kern="0" dirty="0">
              <a:solidFill>
                <a:prstClr val="black"/>
              </a:solidFill>
            </a:endParaRPr>
          </a:p>
          <a:p>
            <a:pPr lvl="0">
              <a:lnSpc>
                <a:spcPct val="110000"/>
              </a:lnSpc>
              <a:defRPr/>
            </a:pPr>
            <a:r>
              <a:rPr lang="fr-BE" sz="1500" kern="0" dirty="0" smtClean="0">
                <a:solidFill>
                  <a:prstClr val="black"/>
                </a:solidFill>
              </a:rPr>
              <a:t>- Dose </a:t>
            </a:r>
            <a:r>
              <a:rPr lang="fr-BE" sz="1500" kern="0" dirty="0">
                <a:solidFill>
                  <a:prstClr val="black"/>
                </a:solidFill>
              </a:rPr>
              <a:t>inappropriée</a:t>
            </a:r>
          </a:p>
          <a:p>
            <a:pPr lvl="0">
              <a:lnSpc>
                <a:spcPct val="110000"/>
              </a:lnSpc>
              <a:defRPr/>
            </a:pPr>
            <a:r>
              <a:rPr lang="fr-BE" sz="1500" kern="0" dirty="0" smtClean="0">
                <a:solidFill>
                  <a:prstClr val="black"/>
                </a:solidFill>
              </a:rPr>
              <a:t>- Interaction</a:t>
            </a:r>
            <a:endParaRPr lang="en-US" sz="1500" kern="0" dirty="0">
              <a:solidFill>
                <a:prstClr val="black"/>
              </a:solidFill>
            </a:endParaRPr>
          </a:p>
        </p:txBody>
      </p:sp>
      <p:sp>
        <p:nvSpPr>
          <p:cNvPr id="8" name="ZoneTexte 7"/>
          <p:cNvSpPr txBox="1"/>
          <p:nvPr/>
        </p:nvSpPr>
        <p:spPr>
          <a:xfrm>
            <a:off x="5292080" y="2037042"/>
            <a:ext cx="3142559" cy="523220"/>
          </a:xfrm>
          <a:prstGeom prst="rect">
            <a:avLst/>
          </a:prstGeom>
          <a:noFill/>
        </p:spPr>
        <p:txBody>
          <a:bodyPr wrap="square" rtlCol="0">
            <a:spAutoFit/>
          </a:bodyPr>
          <a:lstStyle/>
          <a:p>
            <a:pPr algn="ctr"/>
            <a:r>
              <a:rPr lang="fr-BE" sz="1400" dirty="0" smtClean="0"/>
              <a:t>Etude prospective dans 2 hôpitaux belges (durée 6 mois)</a:t>
            </a:r>
            <a:endParaRPr lang="en-US" sz="1400" dirty="0"/>
          </a:p>
        </p:txBody>
      </p:sp>
    </p:spTree>
    <p:extLst>
      <p:ext uri="{BB962C8B-B14F-4D97-AF65-F5344CB8AC3E}">
        <p14:creationId xmlns:p14="http://schemas.microsoft.com/office/powerpoint/2010/main" val="1152103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4854086-EDB3-4A32-9E14-6B1617A59526}" type="slidenum">
              <a:rPr lang="fr-BE" smtClean="0"/>
              <a:t>9</a:t>
            </a:fld>
            <a:endParaRPr lang="fr-BE"/>
          </a:p>
        </p:txBody>
      </p:sp>
      <p:sp>
        <p:nvSpPr>
          <p:cNvPr id="5" name="ZoneTexte 4"/>
          <p:cNvSpPr txBox="1"/>
          <p:nvPr/>
        </p:nvSpPr>
        <p:spPr>
          <a:xfrm>
            <a:off x="467544" y="2492896"/>
            <a:ext cx="8146161" cy="844810"/>
          </a:xfrm>
          <a:prstGeom prst="rect">
            <a:avLst/>
          </a:prstGeom>
          <a:noFill/>
          <a:ln w="19050">
            <a:solidFill>
              <a:schemeClr val="accent1"/>
            </a:solidFill>
          </a:ln>
        </p:spPr>
        <p:txBody>
          <a:bodyPr wrap="square" lIns="180000" tIns="144000" rIns="180000" bIns="144000" rtlCol="0">
            <a:spAutoFit/>
          </a:bodyPr>
          <a:lstStyle/>
          <a:p>
            <a:pPr algn="ctr">
              <a:spcAft>
                <a:spcPts val="400"/>
              </a:spcAft>
            </a:pPr>
            <a:r>
              <a:rPr lang="fr-BE" sz="3600" cap="all" dirty="0" smtClean="0">
                <a:ea typeface="Tahoma" pitchFamily="34" charset="0"/>
                <a:cs typeface="Tahoma" pitchFamily="34" charset="0"/>
              </a:rPr>
              <a:t>II. RAPPELS</a:t>
            </a:r>
            <a:endParaRPr lang="en-US" sz="3600" cap="all" dirty="0" smtClean="0">
              <a:ea typeface="Tahoma" pitchFamily="34" charset="0"/>
              <a:cs typeface="Tahoma" pitchFamily="34" charset="0"/>
            </a:endParaRPr>
          </a:p>
        </p:txBody>
      </p:sp>
    </p:spTree>
    <p:extLst>
      <p:ext uri="{BB962C8B-B14F-4D97-AF65-F5344CB8AC3E}">
        <p14:creationId xmlns:p14="http://schemas.microsoft.com/office/powerpoint/2010/main" val="3175501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9191</TotalTime>
  <Words>5500</Words>
  <Application>Microsoft Office PowerPoint</Application>
  <PresentationFormat>Affichage à l'écran (4:3)</PresentationFormat>
  <Paragraphs>1023</Paragraphs>
  <Slides>59</Slides>
  <Notes>21</Notes>
  <HiddenSlides>0</HiddenSlides>
  <MMClips>0</MMClips>
  <ScaleCrop>false</ScaleCrop>
  <HeadingPairs>
    <vt:vector size="4" baseType="variant">
      <vt:variant>
        <vt:lpstr>Thème</vt:lpstr>
      </vt:variant>
      <vt:variant>
        <vt:i4>4</vt:i4>
      </vt:variant>
      <vt:variant>
        <vt:lpstr>Titres des diapositives</vt:lpstr>
      </vt:variant>
      <vt:variant>
        <vt:i4>59</vt:i4>
      </vt:variant>
    </vt:vector>
  </HeadingPairs>
  <TitlesOfParts>
    <vt:vector size="63" baseType="lpstr">
      <vt:lpstr>Thème Office</vt:lpstr>
      <vt:lpstr>3_Thème Office</vt:lpstr>
      <vt:lpstr>4_Thème Office</vt:lpstr>
      <vt:lpstr>1_Thème Office</vt:lpstr>
      <vt:lpstr>GESTION DES ANTICOAGULANTS ORAUX DIRECTS EN PRATIQUE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Sites de référence</vt:lpstr>
    </vt:vector>
  </TitlesOfParts>
  <Company>CHU UCL Mont-Godinne - Dinant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Gestion des ANticoagulants</dc:title>
  <dc:creator>LAROCK Anne-Sophie</dc:creator>
  <cp:lastModifiedBy>Garnier-Sa</cp:lastModifiedBy>
  <cp:revision>593</cp:revision>
  <dcterms:created xsi:type="dcterms:W3CDTF">2016-05-10T07:52:45Z</dcterms:created>
  <dcterms:modified xsi:type="dcterms:W3CDTF">2018-11-22T19:03:11Z</dcterms:modified>
</cp:coreProperties>
</file>