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65" r:id="rId3"/>
    <p:sldId id="266" r:id="rId4"/>
    <p:sldId id="270" r:id="rId5"/>
    <p:sldId id="271" r:id="rId6"/>
    <p:sldId id="272" r:id="rId7"/>
    <p:sldId id="275" r:id="rId8"/>
    <p:sldId id="267" r:id="rId9"/>
    <p:sldId id="276" r:id="rId10"/>
    <p:sldId id="277" r:id="rId11"/>
    <p:sldId id="257" r:id="rId12"/>
    <p:sldId id="268" r:id="rId13"/>
    <p:sldId id="269" r:id="rId14"/>
    <p:sldId id="258" r:id="rId15"/>
    <p:sldId id="260" r:id="rId16"/>
    <p:sldId id="278" r:id="rId17"/>
    <p:sldId id="262" r:id="rId18"/>
    <p:sldId id="279" r:id="rId19"/>
    <p:sldId id="283" r:id="rId20"/>
    <p:sldId id="284" r:id="rId21"/>
    <p:sldId id="286" r:id="rId22"/>
    <p:sldId id="285" r:id="rId23"/>
    <p:sldId id="281" r:id="rId24"/>
    <p:sldId id="280" r:id="rId25"/>
    <p:sldId id="282" r:id="rId26"/>
    <p:sldId id="273" r:id="rId27"/>
    <p:sldId id="287" r:id="rId28"/>
    <p:sldId id="264" r:id="rId29"/>
    <p:sldId id="261" r:id="rId30"/>
    <p:sldId id="288" r:id="rId31"/>
    <p:sldId id="289" r:id="rId32"/>
    <p:sldId id="263" r:id="rId33"/>
    <p:sldId id="290" r:id="rId34"/>
    <p:sldId id="296" r:id="rId35"/>
    <p:sldId id="294" r:id="rId36"/>
    <p:sldId id="291" r:id="rId37"/>
    <p:sldId id="292" r:id="rId38"/>
    <p:sldId id="293" r:id="rId39"/>
    <p:sldId id="297" r:id="rId40"/>
    <p:sldId id="295" r:id="rId41"/>
    <p:sldId id="298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892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247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463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941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374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04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C52C72-DE31-F449-A4ED-4C594FD91407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6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1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5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8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3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7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662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ylelibre.l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3A2E0-4B21-47F4-93A4-E581843FC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533401"/>
            <a:ext cx="10572000" cy="3886798"/>
          </a:xfrm>
        </p:spPr>
        <p:txBody>
          <a:bodyPr/>
          <a:lstStyle/>
          <a:p>
            <a:r>
              <a:rPr lang="fr-FR" dirty="0"/>
              <a:t>DISPOSITIFS MEDICAUX</a:t>
            </a:r>
            <a:br>
              <a:rPr lang="fr-FR" dirty="0"/>
            </a:br>
            <a:r>
              <a:rPr lang="fr-FR" dirty="0"/>
              <a:t>ET </a:t>
            </a:r>
            <a:br>
              <a:rPr lang="fr-FR" dirty="0"/>
            </a:br>
            <a:r>
              <a:rPr lang="fr-FR" dirty="0"/>
              <a:t>INNOVATIONS</a:t>
            </a:r>
            <a:br>
              <a:rPr lang="fr-FR" dirty="0"/>
            </a:br>
            <a:r>
              <a:rPr lang="fr-FR" dirty="0"/>
              <a:t>EN DIABETOLOGIE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4D15A5-31E4-416E-9FEC-B2DB0E321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637" y="5000626"/>
            <a:ext cx="7278688" cy="2038350"/>
          </a:xfrm>
        </p:spPr>
        <p:txBody>
          <a:bodyPr/>
          <a:lstStyle/>
          <a:p>
            <a:r>
              <a:rPr lang="fr-FR" dirty="0"/>
              <a:t>DALSTEIN VALERIE – INFIRMIERE CLINIQUE DU DIABETE – </a:t>
            </a:r>
          </a:p>
          <a:p>
            <a:r>
              <a:rPr lang="fr-FR" dirty="0"/>
              <a:t>CENTRE HOSPITALIER DE LUXEMBOURG</a:t>
            </a:r>
          </a:p>
        </p:txBody>
      </p:sp>
    </p:spTree>
    <p:extLst>
      <p:ext uri="{BB962C8B-B14F-4D97-AF65-F5344CB8AC3E}">
        <p14:creationId xmlns:p14="http://schemas.microsoft.com/office/powerpoint/2010/main" val="360198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945CFE2-04BC-4E8B-8230-7EF3D7B290F0}"/>
              </a:ext>
            </a:extLst>
          </p:cNvPr>
          <p:cNvSpPr txBox="1"/>
          <p:nvPr/>
        </p:nvSpPr>
        <p:spPr>
          <a:xfrm>
            <a:off x="1876424" y="1033581"/>
            <a:ext cx="97440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>
              <a:ea typeface="Segoe UI Emoj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b="1" dirty="0">
                <a:ea typeface="Segoe UI Emoji" panose="020B0502040204020203" pitchFamily="34" charset="0"/>
              </a:rPr>
              <a:t>Plus d’options médicamenteuses: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>
              <a:ea typeface="Segoe UI Emoji" panose="020B0502040204020203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600" dirty="0">
                <a:ea typeface="Segoe UI Emoji" panose="020B0502040204020203" pitchFamily="34" charset="0"/>
              </a:rPr>
              <a:t>Mécanismes d’actions, effets différents,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600" dirty="0">
                <a:ea typeface="Segoe UI Emoji" panose="020B0502040204020203" pitchFamily="34" charset="0"/>
              </a:rPr>
              <a:t>Profils de tolérance / sécurité différents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>
              <a:ea typeface="Segoe UI Emoj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b="1" dirty="0">
                <a:ea typeface="Segoe UI Emoji" panose="020B0502040204020203" pitchFamily="34" charset="0"/>
              </a:rPr>
              <a:t>Personnalisation du traitement: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600" dirty="0">
              <a:ea typeface="Segoe UI Emoji" panose="020B0502040204020203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600" dirty="0">
                <a:ea typeface="Segoe UI Emoji" panose="020B0502040204020203" pitchFamily="34" charset="0"/>
              </a:rPr>
              <a:t>Selon le phénotype du patient:</a:t>
            </a:r>
          </a:p>
          <a:p>
            <a:pPr lvl="1"/>
            <a:r>
              <a:rPr lang="fr-FR" sz="1600" i="1" dirty="0">
                <a:ea typeface="Segoe UI Emoji" panose="020B0502040204020203" pitchFamily="34" charset="0"/>
              </a:rPr>
              <a:t>Poids, ancienneté du diabète, degré d’insulinopénie, d’insulinorésistance</a:t>
            </a:r>
          </a:p>
          <a:p>
            <a:pPr lvl="1"/>
            <a:endParaRPr lang="fr-FR" sz="1600" i="1" dirty="0">
              <a:ea typeface="Segoe UI Emoji" panose="020B0502040204020203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600" dirty="0">
                <a:ea typeface="Segoe UI Emoji" panose="020B0502040204020203" pitchFamily="34" charset="0"/>
              </a:rPr>
              <a:t>Selon le profil de risque:</a:t>
            </a:r>
          </a:p>
          <a:p>
            <a:pPr lvl="1"/>
            <a:r>
              <a:rPr lang="fr-FR" sz="1600" i="1" dirty="0">
                <a:ea typeface="Segoe UI Emoji" panose="020B0502040204020203" pitchFamily="34" charset="0"/>
              </a:rPr>
              <a:t>Risque d’hypoglycémie; risque cardiovasculaire</a:t>
            </a:r>
          </a:p>
          <a:p>
            <a:pPr lvl="1"/>
            <a:endParaRPr lang="fr-FR" sz="1600" i="1" dirty="0">
              <a:ea typeface="Segoe UI Emoji" panose="020B0502040204020203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fr-FR" sz="1600" dirty="0">
                <a:ea typeface="Segoe UI Emoji" panose="020B0502040204020203" pitchFamily="34" charset="0"/>
              </a:rPr>
              <a:t>Selon son profil psychosocial:</a:t>
            </a:r>
          </a:p>
          <a:p>
            <a:pPr lvl="1"/>
            <a:r>
              <a:rPr lang="fr-FR" sz="1600" i="1" dirty="0">
                <a:ea typeface="Segoe UI Emoji" panose="020B0502040204020203" pitchFamily="34" charset="0"/>
              </a:rPr>
              <a:t>Aptitudes à gérer un traitement +/- complexe, motivation, support social</a:t>
            </a:r>
          </a:p>
          <a:p>
            <a:pPr lvl="1"/>
            <a:endParaRPr lang="fr-FR" sz="1600" i="1" dirty="0">
              <a:ea typeface="Segoe UI Emoj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600" b="1" dirty="0">
                <a:ea typeface="Segoe UI Emoji" panose="020B0502040204020203" pitchFamily="34" charset="0"/>
              </a:rPr>
              <a:t>Participation du patient aux choix thérapeutiques</a:t>
            </a:r>
          </a:p>
        </p:txBody>
      </p:sp>
    </p:spTree>
    <p:extLst>
      <p:ext uri="{BB962C8B-B14F-4D97-AF65-F5344CB8AC3E}">
        <p14:creationId xmlns:p14="http://schemas.microsoft.com/office/powerpoint/2010/main" val="23156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CB5F85-AED1-44E1-8BC2-51454A3C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41" y="0"/>
            <a:ext cx="944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2F4133-7A7B-4966-9A63-D7A2CC1D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47" y="837370"/>
            <a:ext cx="6886683" cy="50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1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11ED-5314-4C9A-A717-DD5A041FA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CD0F23-A289-474D-AC8E-7B770AB4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5CE986-4A76-4B58-8796-1E505901C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F68FFE-C5CF-4091-A65B-2291BDB40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37" y="801544"/>
            <a:ext cx="7938687" cy="53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94F1A-F625-4643-9B6C-9234E0F6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L’AUTOSURVEILLANCE GLCEMIQUE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0E5B9F-EEE3-4255-A2E3-21081E3F4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Lecteurs de glycémie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Mesure du glucose en continu</a:t>
            </a:r>
          </a:p>
        </p:txBody>
      </p:sp>
    </p:spTree>
    <p:extLst>
      <p:ext uri="{BB962C8B-B14F-4D97-AF65-F5344CB8AC3E}">
        <p14:creationId xmlns:p14="http://schemas.microsoft.com/office/powerpoint/2010/main" val="217942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0AC8D-2225-4D9D-B7E3-F49C4B99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LECTEURS DE GLYCEMIE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646D37-FBF4-45AA-BA28-87850FFE85B2}"/>
              </a:ext>
            </a:extLst>
          </p:cNvPr>
          <p:cNvSpPr txBox="1"/>
          <p:nvPr/>
        </p:nvSpPr>
        <p:spPr>
          <a:xfrm>
            <a:off x="7191375" y="1066800"/>
            <a:ext cx="42005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dispositifs évoluent: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Plus petits,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Sans calibration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Moins de sang,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Connectés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r>
              <a:rPr lang="fr-FR" sz="2000" dirty="0"/>
              <a:t>Souvent mis à disposition par les laboratoires pour être donnés aux patients</a:t>
            </a:r>
          </a:p>
          <a:p>
            <a:endParaRPr lang="fr-FR" sz="2000" dirty="0"/>
          </a:p>
          <a:p>
            <a:r>
              <a:rPr lang="fr-FR" sz="2000" dirty="0"/>
              <a:t>Peuvent être obtenus en officine sur prescription médicale, dispositif inscrit au fichier B1à raison d’un remboursement par 60 mois</a:t>
            </a:r>
          </a:p>
        </p:txBody>
      </p:sp>
    </p:spTree>
    <p:extLst>
      <p:ext uri="{BB962C8B-B14F-4D97-AF65-F5344CB8AC3E}">
        <p14:creationId xmlns:p14="http://schemas.microsoft.com/office/powerpoint/2010/main" val="211775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4" name="Picture 12" descr="Freestyle Optium Neo Kit lecteur de glycémie">
            <a:extLst>
              <a:ext uri="{FF2B5EF4-FFF2-40B4-BE49-F238E27FC236}">
                <a16:creationId xmlns:a16="http://schemas.microsoft.com/office/drawing/2014/main" id="{197CC95E-14FA-445B-95A6-2D084576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 descr="Contour next ONE lecteur de glycémie - Espacepharma.com">
            <a:extLst>
              <a:ext uri="{FF2B5EF4-FFF2-40B4-BE49-F238E27FC236}">
                <a16:creationId xmlns:a16="http://schemas.microsoft.com/office/drawing/2014/main" id="{83A6ADBA-F919-4DF8-AB9A-7CE77D30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0" name="Picture 8" descr="GlucoMen Areo 2K Glucomètre 1ut | DocMorris France">
            <a:extLst>
              <a:ext uri="{FF2B5EF4-FFF2-40B4-BE49-F238E27FC236}">
                <a16:creationId xmlns:a16="http://schemas.microsoft.com/office/drawing/2014/main" id="{4F716590-4429-4C0E-B8A1-3C631206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Roche Accu-chek Guide - startkit - lecteur de glycémie - Cumerco">
            <a:extLst>
              <a:ext uri="{FF2B5EF4-FFF2-40B4-BE49-F238E27FC236}">
                <a16:creationId xmlns:a16="http://schemas.microsoft.com/office/drawing/2014/main" id="{4DAE4C9C-A2E3-4DE7-9374-167BBD9DA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665846"/>
            <a:ext cx="3252903" cy="35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6" name="Picture 14" descr="Lecteur de glycémie OneTouch Verio Reflect® | OneTouch®">
            <a:extLst>
              <a:ext uri="{FF2B5EF4-FFF2-40B4-BE49-F238E27FC236}">
                <a16:creationId xmlns:a16="http://schemas.microsoft.com/office/drawing/2014/main" id="{7DC1C269-4B28-49B6-B030-1B7AC24A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7257" y="3755224"/>
            <a:ext cx="2565425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1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0AC8D-2225-4D9D-B7E3-F49C4B99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 DU GLUCOSE EN CONTINU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7A53E8-B859-4DE4-9764-91C0B9769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1668" y="1461590"/>
            <a:ext cx="5470332" cy="454230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none" dirty="0">
                <a:solidFill>
                  <a:schemeClr val="tx1"/>
                </a:solidFill>
                <a:ea typeface="MS PGothic" pitchFamily="34" charset="-128"/>
              </a:rPr>
              <a:t>La mesure continue du glucose est un système qui permet de mesurer environ toutes les  5 minutes la concentration de glucose dans le tissu interstitiel  et non le taux de glucose dans le sang (glycémie).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cap="none" dirty="0">
              <a:solidFill>
                <a:schemeClr val="tx1"/>
              </a:solidFill>
              <a:ea typeface="MS PGothic" pitchFamily="34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de-DE" cap="none" dirty="0">
                <a:solidFill>
                  <a:schemeClr val="tx1"/>
                </a:solidFill>
                <a:ea typeface="MS PGothic" pitchFamily="34" charset="-128"/>
              </a:rPr>
              <a:t>Surveillance et auto-contrôle glycémique en continu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cap="none" dirty="0">
              <a:solidFill>
                <a:schemeClr val="tx1"/>
              </a:solidFill>
              <a:ea typeface="MS PGothic" pitchFamily="34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de-DE" cap="none" dirty="0">
                <a:solidFill>
                  <a:schemeClr val="tx1"/>
                </a:solidFill>
                <a:ea typeface="MS PGothic" pitchFamily="34" charset="-128"/>
              </a:rPr>
              <a:t> Assistance thérapeutique permanente.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cap="none" dirty="0">
              <a:solidFill>
                <a:schemeClr val="tx1"/>
              </a:solidFill>
              <a:ea typeface="MS PGothic" pitchFamily="34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de-DE" cap="none" dirty="0">
                <a:solidFill>
                  <a:schemeClr val="tx1"/>
                </a:solidFill>
                <a:ea typeface="MS PGothic" pitchFamily="34" charset="-128"/>
              </a:rPr>
              <a:t>D‘observer en temps réel le profil glycémique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49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NSOR GLUCOSE VS BLOOD GLUCOSE">
            <a:extLst>
              <a:ext uri="{FF2B5EF4-FFF2-40B4-BE49-F238E27FC236}">
                <a16:creationId xmlns:a16="http://schemas.microsoft.com/office/drawing/2014/main" id="{324685D6-E0CE-4F69-80EA-CE6D2577A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r="12271"/>
          <a:stretch/>
        </p:blipFill>
        <p:spPr bwMode="auto">
          <a:xfrm>
            <a:off x="1883850" y="2523471"/>
            <a:ext cx="90720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1F8509-E67A-4C2D-8161-69E98D55D4FF}"/>
              </a:ext>
            </a:extLst>
          </p:cNvPr>
          <p:cNvSpPr txBox="1"/>
          <p:nvPr/>
        </p:nvSpPr>
        <p:spPr>
          <a:xfrm>
            <a:off x="402815" y="309542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LU" b="1" dirty="0">
                <a:solidFill>
                  <a:prstClr val="black"/>
                </a:solidFill>
              </a:rPr>
              <a:t>Dosage semi-continu du glucose dans le tissu interstitiel</a:t>
            </a:r>
            <a:r>
              <a:rPr lang="fr-LU" dirty="0">
                <a:solidFill>
                  <a:prstClr val="black"/>
                </a:solidFill>
              </a:rPr>
              <a:t>. </a:t>
            </a:r>
          </a:p>
          <a:p>
            <a:pPr marL="285750" indent="-285750" algn="just">
              <a:buFontTx/>
              <a:buChar char="-"/>
            </a:pPr>
            <a:endParaRPr lang="fr-LU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LU" dirty="0">
                <a:solidFill>
                  <a:prstClr val="black"/>
                </a:solidFill>
              </a:rPr>
              <a:t>Ecart entre les valeurs interstitiel (GI) et capillaire liée au retard temporel de l’équilibration du GI par rapport à la glycémie et au délai de mesure par l’électrode sous-cutanée. </a:t>
            </a:r>
          </a:p>
          <a:p>
            <a:pPr marL="285750" indent="-285750" algn="just">
              <a:buFontTx/>
              <a:buChar char="-"/>
            </a:pPr>
            <a:endParaRPr lang="fr-LU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LU" b="1" dirty="0">
                <a:solidFill>
                  <a:prstClr val="black"/>
                </a:solidFill>
              </a:rPr>
              <a:t>La durée du décalage est d’environ 10-15 minutes</a:t>
            </a:r>
          </a:p>
        </p:txBody>
      </p:sp>
    </p:spTree>
    <p:extLst>
      <p:ext uri="{BB962C8B-B14F-4D97-AF65-F5344CB8AC3E}">
        <p14:creationId xmlns:p14="http://schemas.microsoft.com/office/powerpoint/2010/main" val="205445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27BB3C2-8AC4-42F5-8FAF-18E6242102CB}"/>
              </a:ext>
            </a:extLst>
          </p:cNvPr>
          <p:cNvSpPr txBox="1"/>
          <p:nvPr/>
        </p:nvSpPr>
        <p:spPr>
          <a:xfrm>
            <a:off x="942974" y="819149"/>
            <a:ext cx="101060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le patient: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Nouvelles compétences à acquérir: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Apprentissage technique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Mesure continue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Nouveaux indicateurs: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Flèches de tendance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Courbes des dernières heures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Alarmes, parfois même alarmes prédictives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fr-FR" dirty="0"/>
              <a:t>Nouveaux comportements:</a:t>
            </a:r>
          </a:p>
          <a:p>
            <a:pPr marL="0" lvl="2"/>
            <a:endParaRPr lang="fr-FR" dirty="0"/>
          </a:p>
          <a:p>
            <a:pPr marL="1162050" lvl="2" indent="-285750">
              <a:buFont typeface="Wingdings" panose="05000000000000000000" pitchFamily="2" charset="2"/>
              <a:buChar char="ü"/>
            </a:pPr>
            <a:r>
              <a:rPr lang="fr-FR" dirty="0"/>
              <a:t>Enregistrement des doses d’insuline injectées, des repas…</a:t>
            </a:r>
          </a:p>
          <a:p>
            <a:pPr marL="895350" lvl="2" indent="266700">
              <a:buFont typeface="Wingdings" panose="05000000000000000000" pitchFamily="2" charset="2"/>
              <a:buChar char="ü"/>
            </a:pPr>
            <a:r>
              <a:rPr lang="fr-FR" dirty="0"/>
              <a:t>Contrôle de la glycémie avant de prendre le volant, avant de faire du sport</a:t>
            </a:r>
          </a:p>
          <a:p>
            <a:pPr marL="895350" lvl="2" indent="266700">
              <a:buFont typeface="Wingdings" panose="05000000000000000000" pitchFamily="2" charset="2"/>
              <a:buChar char="ü"/>
            </a:pPr>
            <a:r>
              <a:rPr lang="fr-FR" dirty="0"/>
              <a:t>Resucrage avant hypo</a:t>
            </a:r>
          </a:p>
        </p:txBody>
      </p:sp>
    </p:spTree>
    <p:extLst>
      <p:ext uri="{BB962C8B-B14F-4D97-AF65-F5344CB8AC3E}">
        <p14:creationId xmlns:p14="http://schemas.microsoft.com/office/powerpoint/2010/main" val="283572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94F1A-F625-4643-9B6C-9234E0F6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DU DIABETE: </a:t>
            </a:r>
            <a:br>
              <a:rPr lang="fr-FR" dirty="0"/>
            </a:br>
            <a:r>
              <a:rPr lang="fr-FR" dirty="0"/>
              <a:t>PRINCIPES GENERAUX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0E5B9F-EEE3-4255-A2E3-21081E3F4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/>
              <a:t>Diabète de type 1: insulinothérapie basale prandiale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dirty="0"/>
              <a:t>Insulinothérapie fonctionnelle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/>
              <a:t>Diabète de type 2: quelle stratégie médicamenteuse?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dirty="0"/>
              <a:t>Une prise en charge globale et pas uniquement glycémique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sz="1600" dirty="0"/>
              <a:t>Personnalisée</a:t>
            </a:r>
          </a:p>
        </p:txBody>
      </p:sp>
    </p:spTree>
    <p:extLst>
      <p:ext uri="{BB962C8B-B14F-4D97-AF65-F5344CB8AC3E}">
        <p14:creationId xmlns:p14="http://schemas.microsoft.com/office/powerpoint/2010/main" val="3861389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23A800B-C5E4-4217-8355-7BC750E422DD}"/>
              </a:ext>
            </a:extLst>
          </p:cNvPr>
          <p:cNvSpPr txBox="1"/>
          <p:nvPr/>
        </p:nvSpPr>
        <p:spPr>
          <a:xfrm>
            <a:off x="914399" y="510414"/>
            <a:ext cx="10106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les soignants: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Une consultation modifiée au travers d’un écran:</a:t>
            </a:r>
          </a:p>
          <a:p>
            <a:endParaRPr lang="fr-FR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Comptes personnels et professionnel connectés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dirty="0"/>
              <a:t>Téléconsultation</a:t>
            </a:r>
            <a:endParaRPr lang="fr-LU" sz="1800" dirty="0"/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98BE67B-473B-4AB6-8601-7FC6839BF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15" y="2264740"/>
            <a:ext cx="7333369" cy="436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7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23A800B-C5E4-4217-8355-7BC750E422DD}"/>
              </a:ext>
            </a:extLst>
          </p:cNvPr>
          <p:cNvSpPr txBox="1"/>
          <p:nvPr/>
        </p:nvSpPr>
        <p:spPr>
          <a:xfrm>
            <a:off x="657224" y="238124"/>
            <a:ext cx="10106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les soignants: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LU" dirty="0"/>
              <a:t>d</a:t>
            </a:r>
            <a:r>
              <a:rPr lang="fr-LU" sz="1800" dirty="0"/>
              <a:t>e nouvelles notions:</a:t>
            </a:r>
          </a:p>
          <a:p>
            <a:endParaRPr lang="fr-LU" sz="1800" dirty="0"/>
          </a:p>
          <a:p>
            <a:pPr marL="1162050" indent="-285750">
              <a:buFont typeface="Wingdings" panose="05000000000000000000" pitchFamily="2" charset="2"/>
              <a:buChar char="ü"/>
            </a:pPr>
            <a:r>
              <a:rPr lang="fr-LU" sz="1800" dirty="0"/>
              <a:t>HbA1c estimée=Glucose management indicator  (GMI)</a:t>
            </a:r>
          </a:p>
          <a:p>
            <a:pPr marL="1162050" indent="-285750">
              <a:buFont typeface="Wingdings" panose="05000000000000000000" pitchFamily="2" charset="2"/>
              <a:buChar char="ü"/>
            </a:pPr>
            <a:r>
              <a:rPr lang="fr-LU" sz="1800" dirty="0"/>
              <a:t>Time in target : temps passé dans la cible</a:t>
            </a:r>
          </a:p>
          <a:p>
            <a:pPr marL="1162050" indent="-285750">
              <a:buFont typeface="Wingdings" panose="05000000000000000000" pitchFamily="2" charset="2"/>
              <a:buChar char="ü"/>
            </a:pPr>
            <a:endParaRPr lang="fr-LU" sz="1800" dirty="0"/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89835-DD2E-4334-9E05-0D4F23AB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107" y="2371109"/>
            <a:ext cx="7592485" cy="44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99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B3E647A-D91B-42EE-A5D5-1D17A8F7532D}"/>
              </a:ext>
            </a:extLst>
          </p:cNvPr>
          <p:cNvSpPr txBox="1"/>
          <p:nvPr/>
        </p:nvSpPr>
        <p:spPr>
          <a:xfrm>
            <a:off x="657224" y="238124"/>
            <a:ext cx="1010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les soignants: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LU" dirty="0"/>
              <a:t>Un outil d’éducation thérapeutique</a:t>
            </a:r>
            <a:endParaRPr lang="fr-LU" sz="1800" dirty="0"/>
          </a:p>
          <a:p>
            <a:pPr marL="1162050" indent="-285750">
              <a:buFont typeface="Wingdings" panose="05000000000000000000" pitchFamily="2" charset="2"/>
              <a:buChar char="ü"/>
            </a:pPr>
            <a:endParaRPr lang="fr-LU" sz="1800" dirty="0"/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D9C383B8-F3DB-43FF-98C7-E05D2F8D1E53}"/>
              </a:ext>
            </a:extLst>
          </p:cNvPr>
          <p:cNvSpPr txBox="1"/>
          <p:nvPr/>
        </p:nvSpPr>
        <p:spPr>
          <a:xfrm>
            <a:off x="2225552" y="1115287"/>
            <a:ext cx="732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LU" dirty="0"/>
              <a:t>Mr B né en 1961, IMC 40, Diabète de Type 2</a:t>
            </a:r>
          </a:p>
          <a:p>
            <a:r>
              <a:rPr lang="fr-LU" dirty="0"/>
              <a:t>Traitement Insulinothérapie + analogue GLP1+ Isglt2, metformine,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91B151-6860-46AE-AF6E-AD890455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2132234"/>
            <a:ext cx="3915322" cy="361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935E18C-1DA0-492D-9AAE-AA0E6B81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46" y="2132234"/>
            <a:ext cx="3896269" cy="390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74EFA01-30AA-4C12-81BF-E3BC1002B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59" y="2132234"/>
            <a:ext cx="3877217" cy="35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065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style Libre 2 : c'est officiel, le dispositif … | Fédération Française  des Diabétiques">
            <a:extLst>
              <a:ext uri="{FF2B5EF4-FFF2-40B4-BE49-F238E27FC236}">
                <a16:creationId xmlns:a16="http://schemas.microsoft.com/office/drawing/2014/main" id="{228647FF-EC8C-4974-A089-A2CA8968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2" y="2512992"/>
            <a:ext cx="5950877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2B4F57-FCE3-4B20-87BD-8E749EDD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Dispositifs présents au GDL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B9299F-4CFD-43C4-A85A-A6F7879F85BC}"/>
              </a:ext>
            </a:extLst>
          </p:cNvPr>
          <p:cNvSpPr txBox="1"/>
          <p:nvPr/>
        </p:nvSpPr>
        <p:spPr>
          <a:xfrm>
            <a:off x="352425" y="2552699"/>
            <a:ext cx="6791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FREESTYLE LIBRE 2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Changement du capteur/transmetteur tous les 14 jours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LU" dirty="0"/>
              <a:t>Dispositif  remboursé au GDL depuis 2016 sous conditions</a:t>
            </a:r>
          </a:p>
          <a:p>
            <a:pPr marL="285750" indent="-285750">
              <a:buFontTx/>
              <a:buChar char="-"/>
            </a:pPr>
            <a:endParaRPr lang="fr-L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LU" dirty="0"/>
              <a:t>	pour  les patients diabétiques traités par plusieurs injections quotidiennes d’insuline</a:t>
            </a:r>
          </a:p>
          <a:p>
            <a:pPr marL="0" indent="0">
              <a:buNone/>
            </a:pPr>
            <a:endParaRPr lang="fr-L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LU" dirty="0"/>
              <a:t>Première prescription par un spécialiste</a:t>
            </a:r>
          </a:p>
          <a:p>
            <a:pPr marL="285750" indent="-285750">
              <a:buFontTx/>
              <a:buChar char="-"/>
            </a:pPr>
            <a:endParaRPr lang="fr-L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LU" dirty="0"/>
              <a:t>Achat en ligne </a:t>
            </a:r>
            <a:r>
              <a:rPr lang="fr-LU" dirty="0">
                <a:hlinkClick r:id="rId3"/>
              </a:rPr>
              <a:t>www.freestylelibre.lu</a:t>
            </a:r>
            <a:r>
              <a:rPr lang="fr-LU" dirty="0"/>
              <a:t> à préférer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L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LU" dirty="0"/>
              <a:t>Tarifs: 60 euros environ par capteur</a:t>
            </a:r>
          </a:p>
        </p:txBody>
      </p:sp>
    </p:spTree>
    <p:extLst>
      <p:ext uri="{BB962C8B-B14F-4D97-AF65-F5344CB8AC3E}">
        <p14:creationId xmlns:p14="http://schemas.microsoft.com/office/powerpoint/2010/main" val="131261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B4F57-FCE3-4B20-87BD-8E749EDD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Dispositifs présents au GDL</a:t>
            </a:r>
          </a:p>
        </p:txBody>
      </p:sp>
      <p:pic>
        <p:nvPicPr>
          <p:cNvPr id="5122" name="Picture 2" descr="Dexcom G6 CGM System | Dexcom">
            <a:extLst>
              <a:ext uri="{FF2B5EF4-FFF2-40B4-BE49-F238E27FC236}">
                <a16:creationId xmlns:a16="http://schemas.microsoft.com/office/drawing/2014/main" id="{B610D25A-FD64-4537-AC52-BAFCFD51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58127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BB9299F-4CFD-43C4-A85A-A6F7879F85BC}"/>
              </a:ext>
            </a:extLst>
          </p:cNvPr>
          <p:cNvSpPr txBox="1"/>
          <p:nvPr/>
        </p:nvSpPr>
        <p:spPr>
          <a:xfrm>
            <a:off x="704849" y="2581275"/>
            <a:ext cx="5391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DEXCOM G6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Capteur à changer tous les 10 jours,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Transmetteur tous les 3 mois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Disponibles en pharmacie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Accord préalable de la CNS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Tarifs: 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Récepteur 583 euros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Transmetteur 228 euros / 3 mois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Capteur 295 euros /mois (3 pièces)</a:t>
            </a:r>
          </a:p>
        </p:txBody>
      </p:sp>
    </p:spTree>
    <p:extLst>
      <p:ext uri="{BB962C8B-B14F-4D97-AF65-F5344CB8AC3E}">
        <p14:creationId xmlns:p14="http://schemas.microsoft.com/office/powerpoint/2010/main" val="153403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B4F57-FCE3-4B20-87BD-8E749EDD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Dispositifs présents au GDL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B9299F-4CFD-43C4-A85A-A6F7879F85BC}"/>
              </a:ext>
            </a:extLst>
          </p:cNvPr>
          <p:cNvSpPr txBox="1"/>
          <p:nvPr/>
        </p:nvSpPr>
        <p:spPr>
          <a:xfrm>
            <a:off x="152399" y="2220695"/>
            <a:ext cx="48482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MEDTRONIC GUARDIAN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Capteur à changer tous les 7 jours,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Transmetteur d’une durée de vie d’un an environ, à recharger tous les 7 jours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Disponible en pharmacie et chez Actessa,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Accord préalable de la CNS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Tarifs: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Transmetteur 669 euros /an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Capteurs  334 euros les 5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8194" name="Picture 2" descr="CGM | Medtronic">
            <a:extLst>
              <a:ext uri="{FF2B5EF4-FFF2-40B4-BE49-F238E27FC236}">
                <a16:creationId xmlns:a16="http://schemas.microsoft.com/office/drawing/2014/main" id="{D8B215FF-58DF-4A78-AA6E-27E4F49F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4" y="1680632"/>
            <a:ext cx="6280151" cy="506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69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04014F-2C45-41AD-877F-36294282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671512"/>
            <a:ext cx="78962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25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C4726-DEC7-4F42-9EF4-A93B33CA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29" y="964143"/>
            <a:ext cx="10179796" cy="636057"/>
          </a:xfrm>
        </p:spPr>
        <p:txBody>
          <a:bodyPr/>
          <a:lstStyle/>
          <a:p>
            <a:r>
              <a:rPr lang="fr-FR" dirty="0"/>
              <a:t>Autres technologies non disponibles au GDL</a:t>
            </a:r>
          </a:p>
        </p:txBody>
      </p:sp>
      <p:pic>
        <p:nvPicPr>
          <p:cNvPr id="9218" name="Picture 2" descr="CGM Eversense">
            <a:extLst>
              <a:ext uri="{FF2B5EF4-FFF2-40B4-BE49-F238E27FC236}">
                <a16:creationId xmlns:a16="http://schemas.microsoft.com/office/drawing/2014/main" id="{FCE4686C-994D-49E9-8094-60D789B6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2298086"/>
            <a:ext cx="3485401" cy="35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1A50B41-8036-4EDF-B233-37D5AFADE38E}"/>
              </a:ext>
            </a:extLst>
          </p:cNvPr>
          <p:cNvSpPr txBox="1"/>
          <p:nvPr/>
        </p:nvSpPr>
        <p:spPr>
          <a:xfrm>
            <a:off x="3929062" y="4429661"/>
            <a:ext cx="3895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2C2A29"/>
                </a:solidFill>
                <a:effectLst/>
              </a:rPr>
              <a:t>Capteur implantable par un professionnel de santé et qui dure jusqu’à 180 jours,  </a:t>
            </a:r>
          </a:p>
          <a:p>
            <a:endParaRPr lang="fr-FR" b="0" i="0" dirty="0">
              <a:solidFill>
                <a:srgbClr val="2C2A29"/>
              </a:solidFill>
              <a:effectLst/>
            </a:endParaRPr>
          </a:p>
          <a:p>
            <a:r>
              <a:rPr lang="fr-FR" b="0" i="0" dirty="0">
                <a:solidFill>
                  <a:srgbClr val="2C2A29"/>
                </a:solidFill>
                <a:effectLst/>
              </a:rPr>
              <a:t>Transmetteur détachable et rechargeable et application smartphone.</a:t>
            </a:r>
            <a:endParaRPr lang="fr-FR" dirty="0"/>
          </a:p>
        </p:txBody>
      </p:sp>
      <p:pic>
        <p:nvPicPr>
          <p:cNvPr id="9220" name="Picture 4" descr="CAPTEUR EVERSENSE">
            <a:extLst>
              <a:ext uri="{FF2B5EF4-FFF2-40B4-BE49-F238E27FC236}">
                <a16:creationId xmlns:a16="http://schemas.microsoft.com/office/drawing/2014/main" id="{A2EBDE47-3326-4442-8052-49C1604F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886255"/>
            <a:ext cx="3895725" cy="27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: EVERSENSE SMALL">
            <a:extLst>
              <a:ext uri="{FF2B5EF4-FFF2-40B4-BE49-F238E27FC236}">
                <a16:creationId xmlns:a16="http://schemas.microsoft.com/office/drawing/2014/main" id="{D2BDE202-B363-4A56-97CD-EBCC370A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64" y="2688431"/>
            <a:ext cx="3009900" cy="9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81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F0214F10-B73B-44BD-ADDA-1684F6E4B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9CAF222-E4F2-40A9-B784-FEA6408B7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7FDBCBA2-AC51-4C14-B267-152AB09E4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AA68CF9D-0697-4A3E-8837-0C39FCCDC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945859F-6A37-47EF-A754-6C257334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685016" y="1712395"/>
            <a:ext cx="3007479" cy="440926"/>
          </a:xfrm>
          <a:custGeom>
            <a:avLst/>
            <a:gdLst>
              <a:gd name="connsiteX0" fmla="*/ 2993621 w 3007479"/>
              <a:gd name="connsiteY0" fmla="*/ 440924 h 440926"/>
              <a:gd name="connsiteX1" fmla="*/ 3007479 w 3007479"/>
              <a:gd name="connsiteY1" fmla="*/ 0 h 440926"/>
              <a:gd name="connsiteX2" fmla="*/ 2897609 w 3007479"/>
              <a:gd name="connsiteY2" fmla="*/ 17001 h 440926"/>
              <a:gd name="connsiteX3" fmla="*/ 2787738 w 3007479"/>
              <a:gd name="connsiteY3" fmla="*/ 33334 h 440926"/>
              <a:gd name="connsiteX4" fmla="*/ 2677868 w 3007479"/>
              <a:gd name="connsiteY4" fmla="*/ 49168 h 440926"/>
              <a:gd name="connsiteX5" fmla="*/ 2567668 w 3007479"/>
              <a:gd name="connsiteY5" fmla="*/ 62751 h 440926"/>
              <a:gd name="connsiteX6" fmla="*/ 2457468 w 3007479"/>
              <a:gd name="connsiteY6" fmla="*/ 76418 h 440926"/>
              <a:gd name="connsiteX7" fmla="*/ 2347268 w 3007479"/>
              <a:gd name="connsiteY7" fmla="*/ 89251 h 440926"/>
              <a:gd name="connsiteX8" fmla="*/ 2238387 w 3007479"/>
              <a:gd name="connsiteY8" fmla="*/ 100168 h 440926"/>
              <a:gd name="connsiteX9" fmla="*/ 2127527 w 3007479"/>
              <a:gd name="connsiteY9" fmla="*/ 110419 h 440926"/>
              <a:gd name="connsiteX10" fmla="*/ 2017657 w 3007479"/>
              <a:gd name="connsiteY10" fmla="*/ 120002 h 440926"/>
              <a:gd name="connsiteX11" fmla="*/ 1909766 w 3007479"/>
              <a:gd name="connsiteY11" fmla="*/ 128169 h 440926"/>
              <a:gd name="connsiteX12" fmla="*/ 1799896 w 3007479"/>
              <a:gd name="connsiteY12" fmla="*/ 136336 h 440926"/>
              <a:gd name="connsiteX13" fmla="*/ 1692005 w 3007479"/>
              <a:gd name="connsiteY13" fmla="*/ 143252 h 440926"/>
              <a:gd name="connsiteX14" fmla="*/ 1584115 w 3007479"/>
              <a:gd name="connsiteY14" fmla="*/ 148669 h 440926"/>
              <a:gd name="connsiteX15" fmla="*/ 1476224 w 3007479"/>
              <a:gd name="connsiteY15" fmla="*/ 154169 h 440926"/>
              <a:gd name="connsiteX16" fmla="*/ 1369653 w 3007479"/>
              <a:gd name="connsiteY16" fmla="*/ 158836 h 440926"/>
              <a:gd name="connsiteX17" fmla="*/ 1264402 w 3007479"/>
              <a:gd name="connsiteY17" fmla="*/ 162336 h 440926"/>
              <a:gd name="connsiteX18" fmla="*/ 1158491 w 3007479"/>
              <a:gd name="connsiteY18" fmla="*/ 165003 h 440926"/>
              <a:gd name="connsiteX19" fmla="*/ 1053900 w 3007479"/>
              <a:gd name="connsiteY19" fmla="*/ 167753 h 440926"/>
              <a:gd name="connsiteX20" fmla="*/ 950629 w 3007479"/>
              <a:gd name="connsiteY20" fmla="*/ 169086 h 440926"/>
              <a:gd name="connsiteX21" fmla="*/ 847687 w 3007479"/>
              <a:gd name="connsiteY21" fmla="*/ 170503 h 440926"/>
              <a:gd name="connsiteX22" fmla="*/ 745735 w 3007479"/>
              <a:gd name="connsiteY22" fmla="*/ 171086 h 440926"/>
              <a:gd name="connsiteX23" fmla="*/ 644774 w 3007479"/>
              <a:gd name="connsiteY23" fmla="*/ 170503 h 440926"/>
              <a:gd name="connsiteX24" fmla="*/ 545131 w 3007479"/>
              <a:gd name="connsiteY24" fmla="*/ 170503 h 440926"/>
              <a:gd name="connsiteX25" fmla="*/ 446479 w 3007479"/>
              <a:gd name="connsiteY25" fmla="*/ 169086 h 440926"/>
              <a:gd name="connsiteX26" fmla="*/ 349147 w 3007479"/>
              <a:gd name="connsiteY26" fmla="*/ 167003 h 440926"/>
              <a:gd name="connsiteX27" fmla="*/ 253464 w 3007479"/>
              <a:gd name="connsiteY27" fmla="*/ 165003 h 440926"/>
              <a:gd name="connsiteX28" fmla="*/ 159431 w 3007479"/>
              <a:gd name="connsiteY28" fmla="*/ 162919 h 440926"/>
              <a:gd name="connsiteX29" fmla="*/ 66058 w 3007479"/>
              <a:gd name="connsiteY29" fmla="*/ 159586 h 440926"/>
              <a:gd name="connsiteX30" fmla="*/ 7814 w 3007479"/>
              <a:gd name="connsiteY30" fmla="*/ 157372 h 440926"/>
              <a:gd name="connsiteX31" fmla="*/ 0 w 3007479"/>
              <a:gd name="connsiteY31" fmla="*/ 253957 h 440926"/>
              <a:gd name="connsiteX32" fmla="*/ 170198 w 3007479"/>
              <a:gd name="connsiteY32" fmla="*/ 274946 h 440926"/>
              <a:gd name="connsiteX33" fmla="*/ 2993621 w 3007479"/>
              <a:gd name="connsiteY33" fmla="*/ 440924 h 4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07479" h="440926">
                <a:moveTo>
                  <a:pt x="2993621" y="440924"/>
                </a:moveTo>
                <a:cubicBezTo>
                  <a:pt x="3003850" y="163169"/>
                  <a:pt x="2997251" y="277754"/>
                  <a:pt x="3007479" y="0"/>
                </a:cubicBezTo>
                <a:lnTo>
                  <a:pt x="2897609" y="17001"/>
                </a:lnTo>
                <a:lnTo>
                  <a:pt x="2787738" y="33334"/>
                </a:lnTo>
                <a:lnTo>
                  <a:pt x="2677868" y="49168"/>
                </a:lnTo>
                <a:lnTo>
                  <a:pt x="2567668" y="62751"/>
                </a:lnTo>
                <a:lnTo>
                  <a:pt x="2457468" y="76418"/>
                </a:lnTo>
                <a:lnTo>
                  <a:pt x="2347268" y="89251"/>
                </a:lnTo>
                <a:lnTo>
                  <a:pt x="2238387" y="100168"/>
                </a:lnTo>
                <a:lnTo>
                  <a:pt x="2127527" y="110419"/>
                </a:lnTo>
                <a:lnTo>
                  <a:pt x="2017657" y="120002"/>
                </a:lnTo>
                <a:lnTo>
                  <a:pt x="1909766" y="128169"/>
                </a:lnTo>
                <a:lnTo>
                  <a:pt x="1799896" y="136336"/>
                </a:lnTo>
                <a:lnTo>
                  <a:pt x="1692005" y="143252"/>
                </a:lnTo>
                <a:lnTo>
                  <a:pt x="1584115" y="148669"/>
                </a:lnTo>
                <a:lnTo>
                  <a:pt x="1476224" y="154169"/>
                </a:lnTo>
                <a:lnTo>
                  <a:pt x="1369653" y="158836"/>
                </a:lnTo>
                <a:lnTo>
                  <a:pt x="1264402" y="162336"/>
                </a:lnTo>
                <a:lnTo>
                  <a:pt x="1158491" y="165003"/>
                </a:lnTo>
                <a:lnTo>
                  <a:pt x="1053900" y="167753"/>
                </a:lnTo>
                <a:lnTo>
                  <a:pt x="950629" y="169086"/>
                </a:lnTo>
                <a:lnTo>
                  <a:pt x="847687" y="170503"/>
                </a:lnTo>
                <a:lnTo>
                  <a:pt x="745735" y="171086"/>
                </a:lnTo>
                <a:lnTo>
                  <a:pt x="644774" y="170503"/>
                </a:lnTo>
                <a:lnTo>
                  <a:pt x="545131" y="170503"/>
                </a:lnTo>
                <a:lnTo>
                  <a:pt x="446479" y="169086"/>
                </a:lnTo>
                <a:lnTo>
                  <a:pt x="349147" y="167003"/>
                </a:lnTo>
                <a:lnTo>
                  <a:pt x="253464" y="165003"/>
                </a:lnTo>
                <a:lnTo>
                  <a:pt x="159431" y="162919"/>
                </a:lnTo>
                <a:lnTo>
                  <a:pt x="66058" y="159586"/>
                </a:lnTo>
                <a:lnTo>
                  <a:pt x="7814" y="157372"/>
                </a:lnTo>
                <a:lnTo>
                  <a:pt x="0" y="253957"/>
                </a:lnTo>
                <a:lnTo>
                  <a:pt x="170198" y="274946"/>
                </a:lnTo>
                <a:cubicBezTo>
                  <a:pt x="958081" y="365183"/>
                  <a:pt x="2341122" y="441398"/>
                  <a:pt x="2993621" y="440924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11268" name="Picture 4" descr="Mon quotidien avec la pompe à insuline | Fédération Française des  Diabétiques">
            <a:extLst>
              <a:ext uri="{FF2B5EF4-FFF2-40B4-BE49-F238E27FC236}">
                <a16:creationId xmlns:a16="http://schemas.microsoft.com/office/drawing/2014/main" id="{29255CB2-A085-44BF-A5F7-C3F00B5B4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0" r="10514" b="-1"/>
          <a:stretch/>
        </p:blipFill>
        <p:spPr bwMode="auto">
          <a:xfrm>
            <a:off x="2897312" y="402165"/>
            <a:ext cx="2458976" cy="3026834"/>
          </a:xfrm>
          <a:custGeom>
            <a:avLst/>
            <a:gdLst/>
            <a:ahLst/>
            <a:cxnLst/>
            <a:rect l="l" t="t" r="r" b="b"/>
            <a:pathLst>
              <a:path w="2458976" h="3026834">
                <a:moveTo>
                  <a:pt x="0" y="0"/>
                </a:moveTo>
                <a:lnTo>
                  <a:pt x="1205516" y="0"/>
                </a:lnTo>
                <a:lnTo>
                  <a:pt x="2005988" y="0"/>
                </a:lnTo>
                <a:lnTo>
                  <a:pt x="2458976" y="0"/>
                </a:lnTo>
                <a:lnTo>
                  <a:pt x="2435610" y="137419"/>
                </a:lnTo>
                <a:lnTo>
                  <a:pt x="2413341" y="274232"/>
                </a:lnTo>
                <a:lnTo>
                  <a:pt x="2391544" y="411650"/>
                </a:lnTo>
                <a:lnTo>
                  <a:pt x="2372882" y="549673"/>
                </a:lnTo>
                <a:lnTo>
                  <a:pt x="2354064" y="687092"/>
                </a:lnTo>
                <a:lnTo>
                  <a:pt x="2336500" y="825115"/>
                </a:lnTo>
                <a:lnTo>
                  <a:pt x="2321445" y="961323"/>
                </a:lnTo>
                <a:lnTo>
                  <a:pt x="2307175" y="1099347"/>
                </a:lnTo>
                <a:lnTo>
                  <a:pt x="2294158" y="1236765"/>
                </a:lnTo>
                <a:lnTo>
                  <a:pt x="2282867" y="1371761"/>
                </a:lnTo>
                <a:lnTo>
                  <a:pt x="2271576" y="1508574"/>
                </a:lnTo>
                <a:lnTo>
                  <a:pt x="2262167" y="1643572"/>
                </a:lnTo>
                <a:lnTo>
                  <a:pt x="2254797" y="1778568"/>
                </a:lnTo>
                <a:lnTo>
                  <a:pt x="2247113" y="1912960"/>
                </a:lnTo>
                <a:lnTo>
                  <a:pt x="2240683" y="2046141"/>
                </a:lnTo>
                <a:lnTo>
                  <a:pt x="2236135" y="2178111"/>
                </a:lnTo>
                <a:lnTo>
                  <a:pt x="2232215" y="2310081"/>
                </a:lnTo>
                <a:lnTo>
                  <a:pt x="2228451" y="2440840"/>
                </a:lnTo>
                <a:lnTo>
                  <a:pt x="2226726" y="2569783"/>
                </a:lnTo>
                <a:lnTo>
                  <a:pt x="2224844" y="2698726"/>
                </a:lnTo>
                <a:lnTo>
                  <a:pt x="2223903" y="2825853"/>
                </a:lnTo>
                <a:lnTo>
                  <a:pt x="2224844" y="2951770"/>
                </a:lnTo>
                <a:lnTo>
                  <a:pt x="2224844" y="3026834"/>
                </a:lnTo>
                <a:lnTo>
                  <a:pt x="0" y="3026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FA3A2E4-3893-42F7-BC41-0557B1BD1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70" r="-2" b="-2"/>
          <a:stretch/>
        </p:blipFill>
        <p:spPr>
          <a:xfrm>
            <a:off x="423337" y="3496514"/>
            <a:ext cx="4932951" cy="2959321"/>
          </a:xfrm>
          <a:custGeom>
            <a:avLst/>
            <a:gdLst/>
            <a:ahLst/>
            <a:cxnLst/>
            <a:rect l="l" t="t" r="r" b="b"/>
            <a:pathLst>
              <a:path w="4932951" h="3026836">
                <a:moveTo>
                  <a:pt x="0" y="0"/>
                </a:moveTo>
                <a:lnTo>
                  <a:pt x="4697721" y="0"/>
                </a:lnTo>
                <a:lnTo>
                  <a:pt x="4697721" y="49641"/>
                </a:lnTo>
                <a:lnTo>
                  <a:pt x="4699603" y="173136"/>
                </a:lnTo>
                <a:lnTo>
                  <a:pt x="4702426" y="294209"/>
                </a:lnTo>
                <a:lnTo>
                  <a:pt x="4705092" y="414072"/>
                </a:lnTo>
                <a:lnTo>
                  <a:pt x="4708071" y="531513"/>
                </a:lnTo>
                <a:lnTo>
                  <a:pt x="4712619" y="648349"/>
                </a:lnTo>
                <a:lnTo>
                  <a:pt x="4717480" y="763369"/>
                </a:lnTo>
                <a:lnTo>
                  <a:pt x="4721871" y="875967"/>
                </a:lnTo>
                <a:lnTo>
                  <a:pt x="4734260" y="1095715"/>
                </a:lnTo>
                <a:lnTo>
                  <a:pt x="4747433" y="1306383"/>
                </a:lnTo>
                <a:lnTo>
                  <a:pt x="4761233" y="1508575"/>
                </a:lnTo>
                <a:lnTo>
                  <a:pt x="4776445" y="1699871"/>
                </a:lnTo>
                <a:lnTo>
                  <a:pt x="4792283" y="1882692"/>
                </a:lnTo>
                <a:lnTo>
                  <a:pt x="4809377" y="2052195"/>
                </a:lnTo>
                <a:lnTo>
                  <a:pt x="4826157" y="2211406"/>
                </a:lnTo>
                <a:lnTo>
                  <a:pt x="4842936" y="2357905"/>
                </a:lnTo>
                <a:lnTo>
                  <a:pt x="4858775" y="2492297"/>
                </a:lnTo>
                <a:lnTo>
                  <a:pt x="4873830" y="2611554"/>
                </a:lnTo>
                <a:lnTo>
                  <a:pt x="4888100" y="2719309"/>
                </a:lnTo>
                <a:lnTo>
                  <a:pt x="4900019" y="2810114"/>
                </a:lnTo>
                <a:lnTo>
                  <a:pt x="4911310" y="2886391"/>
                </a:lnTo>
                <a:lnTo>
                  <a:pt x="4927462" y="2991119"/>
                </a:lnTo>
                <a:lnTo>
                  <a:pt x="4932951" y="3026836"/>
                </a:lnTo>
                <a:lnTo>
                  <a:pt x="4478865" y="3026836"/>
                </a:lnTo>
                <a:lnTo>
                  <a:pt x="3683097" y="3026836"/>
                </a:lnTo>
                <a:lnTo>
                  <a:pt x="0" y="3026836"/>
                </a:lnTo>
                <a:close/>
              </a:path>
            </a:pathLst>
          </a:custGeom>
        </p:spPr>
      </p:pic>
      <p:sp>
        <p:nvSpPr>
          <p:cNvPr id="81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E94F1A-F625-4643-9B6C-9234E0F6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L’INSULINOTHERAPIE</a:t>
            </a:r>
          </a:p>
        </p:txBody>
      </p:sp>
      <p:pic>
        <p:nvPicPr>
          <p:cNvPr id="11266" name="Picture 2" descr="Insulinothérapie par pompe">
            <a:extLst>
              <a:ext uri="{FF2B5EF4-FFF2-40B4-BE49-F238E27FC236}">
                <a16:creationId xmlns:a16="http://schemas.microsoft.com/office/drawing/2014/main" id="{13333EAB-60C4-4296-B26D-364B8CCD2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r="15522" b="-1"/>
          <a:stretch/>
        </p:blipFill>
        <p:spPr bwMode="auto">
          <a:xfrm>
            <a:off x="474990" y="469682"/>
            <a:ext cx="2365028" cy="29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873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80AC8D-2225-4D9D-B7E3-F49C4B99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STYLOS A INSULINE RECHARGEABLES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E2E16F-8913-4078-8C91-FD61049ED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709"/>
          <a:stretch/>
        </p:blipFill>
        <p:spPr>
          <a:xfrm>
            <a:off x="1393078" y="246475"/>
            <a:ext cx="8825659" cy="4100058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96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5FE24-F9D9-47FF-8F62-9A45CF23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677644"/>
            <a:ext cx="4720552" cy="2283825"/>
          </a:xfrm>
        </p:spPr>
        <p:txBody>
          <a:bodyPr/>
          <a:lstStyle/>
          <a:p>
            <a:r>
              <a:rPr lang="fr-FR" dirty="0"/>
              <a:t>Diabète de Type1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E635D8-333E-492B-B073-B7C1800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754" y="388266"/>
            <a:ext cx="3166000" cy="28315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348FBD9-1271-4A67-A9DD-9B3F6D00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581" y="3819556"/>
            <a:ext cx="2619375" cy="17430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933A0B3-2FA1-49F6-BB9F-56FB3F6D8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22" y="449661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02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5A596-D3FD-43E7-9A92-256EE6E7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Dernière innovation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710EB8-36D0-4A20-A869-6C1AD9259766}"/>
              </a:ext>
            </a:extLst>
          </p:cNvPr>
          <p:cNvSpPr txBox="1"/>
          <p:nvPr/>
        </p:nvSpPr>
        <p:spPr>
          <a:xfrm>
            <a:off x="409575" y="2390776"/>
            <a:ext cx="11391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 err="1">
                <a:effectLst/>
              </a:rPr>
              <a:t>NovoPen</a:t>
            </a:r>
            <a:r>
              <a:rPr lang="fr-FR" b="0" i="0" dirty="0">
                <a:effectLst/>
              </a:rPr>
              <a:t> 6 et </a:t>
            </a:r>
            <a:r>
              <a:rPr lang="fr-FR" b="0" i="0" dirty="0" err="1">
                <a:effectLst/>
              </a:rPr>
              <a:t>NovoPen</a:t>
            </a:r>
            <a:r>
              <a:rPr lang="fr-FR" b="0" i="0" dirty="0">
                <a:effectLst/>
              </a:rPr>
              <a:t> Echo Plus sont les premiers stylos connectés réutilisables à arriver sur le marché. </a:t>
            </a:r>
          </a:p>
          <a:p>
            <a:endParaRPr lang="fr-FR" b="0" i="0" dirty="0">
              <a:effectLst/>
            </a:endParaRPr>
          </a:p>
          <a:p>
            <a:r>
              <a:rPr lang="fr-FR" b="0" i="0" dirty="0">
                <a:effectLst/>
              </a:rPr>
              <a:t>Ils bénéficient de la même prise en charge que les stylos à insuline classique ( 90 euros un peu</a:t>
            </a:r>
            <a:r>
              <a:rPr lang="fr-FR" dirty="0"/>
              <a:t> / type d'insuline/24 mois)</a:t>
            </a:r>
          </a:p>
          <a:p>
            <a:endParaRPr lang="fr-FR" dirty="0"/>
          </a:p>
          <a:p>
            <a:r>
              <a:rPr lang="fr-FR" b="0" i="0" dirty="0">
                <a:effectLst/>
              </a:rPr>
              <a:t>Ils enregistrent automatiquement la dernière dose visible sur l’écran avec le temps écoulé et gardent en mémoire 3 mois d’injection (800 doses). </a:t>
            </a:r>
          </a:p>
          <a:p>
            <a:endParaRPr lang="fr-FR" b="0" i="0" dirty="0">
              <a:effectLst/>
            </a:endParaRPr>
          </a:p>
          <a:p>
            <a:r>
              <a:rPr lang="fr-FR" b="0" i="0" dirty="0">
                <a:effectLst/>
              </a:rPr>
              <a:t>Les données sont transférées vers une application de suivi du diabète par technologie NFC (Near </a:t>
            </a:r>
            <a:r>
              <a:rPr lang="fr-FR" b="0" i="0" dirty="0" err="1">
                <a:effectLst/>
              </a:rPr>
              <a:t>field</a:t>
            </a:r>
            <a:r>
              <a:rPr lang="fr-FR" b="0" i="0" dirty="0">
                <a:effectLst/>
              </a:rPr>
              <a:t> communication) où les appareils sont placés à deux cm l’un de l’autre pendant 3 à 10 secondes.</a:t>
            </a:r>
          </a:p>
          <a:p>
            <a:br>
              <a:rPr lang="fr-FR" dirty="0"/>
            </a:br>
            <a:r>
              <a:rPr lang="fr-FR" b="0" i="0" dirty="0">
                <a:effectLst/>
              </a:rPr>
              <a:t>Ils font ainsi offices de carnet. Mais rendent surtout possibles une analyse précise des doses injectées et leur rapprochement avec les données de glycémie provenant de dispositifs de mesure.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623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voPen® 6 and NovoPen Echo® Plus">
            <a:extLst>
              <a:ext uri="{FF2B5EF4-FFF2-40B4-BE49-F238E27FC236}">
                <a16:creationId xmlns:a16="http://schemas.microsoft.com/office/drawing/2014/main" id="{4B67938C-BCCA-4951-8516-A8855D18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4" y="466725"/>
            <a:ext cx="7795975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7321C61-FE78-4C38-9825-E2936FDF7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937" y="2005012"/>
            <a:ext cx="1685925" cy="1685925"/>
          </a:xfrm>
          <a:prstGeom prst="rect">
            <a:avLst/>
          </a:prstGeom>
        </p:spPr>
      </p:pic>
      <p:pic>
        <p:nvPicPr>
          <p:cNvPr id="10244" name="Picture 4" descr="Roche's mySugr app to integrate with Novo Nordisk's smart insulin pens |  MobiHealthNews">
            <a:extLst>
              <a:ext uri="{FF2B5EF4-FFF2-40B4-BE49-F238E27FC236}">
                <a16:creationId xmlns:a16="http://schemas.microsoft.com/office/drawing/2014/main" id="{2D439629-646F-4510-90B7-939A5056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24313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716C9BF-22F0-4F7F-B92B-6BBFAD10CDED}"/>
              </a:ext>
            </a:extLst>
          </p:cNvPr>
          <p:cNvSpPr txBox="1"/>
          <p:nvPr/>
        </p:nvSpPr>
        <p:spPr>
          <a:xfrm>
            <a:off x="7434261" y="4662488"/>
            <a:ext cx="4105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Mis à disposition par les laboratoires gratuitement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Disponibles en pharmacie</a:t>
            </a:r>
          </a:p>
        </p:txBody>
      </p:sp>
    </p:spTree>
    <p:extLst>
      <p:ext uri="{BB962C8B-B14F-4D97-AF65-F5344CB8AC3E}">
        <p14:creationId xmlns:p14="http://schemas.microsoft.com/office/powerpoint/2010/main" val="497371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290" name="Picture 2" descr="Revue de l'année 2018 : les nouvelles technologies pour le traitement du  diabète – BETTER">
            <a:extLst>
              <a:ext uri="{FF2B5EF4-FFF2-40B4-BE49-F238E27FC236}">
                <a16:creationId xmlns:a16="http://schemas.microsoft.com/office/drawing/2014/main" id="{7D8D5958-10DF-41AE-945F-574267C70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3" r="-1" b="19467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80AC8D-2225-4D9D-B7E3-F49C4B99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rgbClr val="EBEBEB"/>
                </a:solidFill>
              </a:rPr>
              <a:t>POMPES A INSULINE</a:t>
            </a:r>
          </a:p>
        </p:txBody>
      </p:sp>
      <p:sp>
        <p:nvSpPr>
          <p:cNvPr id="8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66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USSE SERINGUE FRESENIUS PILOTE A2">
            <a:extLst>
              <a:ext uri="{FF2B5EF4-FFF2-40B4-BE49-F238E27FC236}">
                <a16:creationId xmlns:a16="http://schemas.microsoft.com/office/drawing/2014/main" id="{A37248ED-CE22-493D-966B-DB4898A5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00063"/>
            <a:ext cx="3414712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BAEB5AD-DAB3-493F-8C6A-FE1965590989}"/>
              </a:ext>
            </a:extLst>
          </p:cNvPr>
          <p:cNvSpPr txBox="1"/>
          <p:nvPr/>
        </p:nvSpPr>
        <p:spPr>
          <a:xfrm>
            <a:off x="4943475" y="3095625"/>
            <a:ext cx="6115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pompe à insuline est un pousse seringue à pile connecté au patient via un cathéter sous cutané.</a:t>
            </a:r>
          </a:p>
          <a:p>
            <a:endParaRPr lang="fr-FR" dirty="0"/>
          </a:p>
          <a:p>
            <a:r>
              <a:rPr lang="fr-FR" dirty="0"/>
              <a:t>Elle fonctionne sur le mode basal/bolus.</a:t>
            </a:r>
          </a:p>
          <a:p>
            <a:endParaRPr lang="fr-FR" dirty="0"/>
          </a:p>
          <a:p>
            <a:r>
              <a:rPr lang="fr-FR" dirty="0"/>
              <a:t>Elle permet une meilleure flexibilité, peut améliorer l’équilibre glycémique tout en diminuant la charge mentale.</a:t>
            </a:r>
          </a:p>
          <a:p>
            <a:endParaRPr lang="fr-FR" dirty="0"/>
          </a:p>
          <a:p>
            <a:r>
              <a:rPr lang="fr-FR" dirty="0"/>
              <a:t>Elle peut cependant être vécue comme un signe extérieur de la maladie.</a:t>
            </a:r>
          </a:p>
        </p:txBody>
      </p:sp>
    </p:spTree>
    <p:extLst>
      <p:ext uri="{BB962C8B-B14F-4D97-AF65-F5344CB8AC3E}">
        <p14:creationId xmlns:p14="http://schemas.microsoft.com/office/powerpoint/2010/main" val="3155119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F2F6A-85EA-4F46-8AC3-9B5ACDCA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70221" cy="664632"/>
          </a:xfrm>
        </p:spPr>
        <p:txBody>
          <a:bodyPr/>
          <a:lstStyle/>
          <a:p>
            <a:r>
              <a:rPr lang="fr-FR" dirty="0"/>
              <a:t>Traitement par pompe principes généraux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735CF2-5CEA-4903-86D4-5AA423C5A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167" y="2421605"/>
            <a:ext cx="7633200" cy="42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8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74C9C-1115-4336-8B38-1E90131A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Boucle fermée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43BF04-C332-4B8A-9DE9-D75F9602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33" y="2297851"/>
            <a:ext cx="7829733" cy="44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92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8DEB1-A604-467C-B9EB-06A37E99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Pompes disponibles au GDL</a:t>
            </a:r>
          </a:p>
        </p:txBody>
      </p:sp>
      <p:pic>
        <p:nvPicPr>
          <p:cNvPr id="14338" name="Picture 2" descr="Pompe à insuline Medtronic MiniMed™ 780G BE | Medtronic Diabete Belgique">
            <a:extLst>
              <a:ext uri="{FF2B5EF4-FFF2-40B4-BE49-F238E27FC236}">
                <a16:creationId xmlns:a16="http://schemas.microsoft.com/office/drawing/2014/main" id="{3FCCED95-C21F-4F7A-B58C-7A5F3049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588581"/>
            <a:ext cx="3681412" cy="275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Boucle fermée hybride et qualité de vie avec la t:slim X2, l'algorithme  Control-IQ et le Dexcom G6 - Diabète LAB">
            <a:extLst>
              <a:ext uri="{FF2B5EF4-FFF2-40B4-BE49-F238E27FC236}">
                <a16:creationId xmlns:a16="http://schemas.microsoft.com/office/drawing/2014/main" id="{8D127A95-C14B-46D8-9434-F20A4C12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945093"/>
            <a:ext cx="3562350" cy="23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4A8F0E-8BBF-44F0-B55E-FBC75F365252}"/>
              </a:ext>
            </a:extLst>
          </p:cNvPr>
          <p:cNvSpPr txBox="1"/>
          <p:nvPr/>
        </p:nvSpPr>
        <p:spPr>
          <a:xfrm>
            <a:off x="295275" y="4383236"/>
            <a:ext cx="11334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Medtronic</a:t>
            </a:r>
            <a:r>
              <a:rPr lang="fr-FR" dirty="0"/>
              <a:t> et T-slim tandem couplée avec CGM </a:t>
            </a:r>
            <a:r>
              <a:rPr lang="fr-FR" dirty="0" err="1"/>
              <a:t>Dexcom</a:t>
            </a:r>
            <a:r>
              <a:rPr lang="fr-FR" dirty="0"/>
              <a:t> qui fonctionnent en boucle </a:t>
            </a:r>
            <a:r>
              <a:rPr lang="fr-FR" dirty="0" err="1"/>
              <a:t>semie</a:t>
            </a:r>
            <a:r>
              <a:rPr lang="fr-FR" dirty="0"/>
              <a:t> fermée</a:t>
            </a:r>
          </a:p>
          <a:p>
            <a:endParaRPr lang="fr-FR" dirty="0"/>
          </a:p>
          <a:p>
            <a:r>
              <a:rPr lang="fr-FR" dirty="0"/>
              <a:t>Un algorithme pilote la pompe qui est connecté au CGM via Bluetooth,</a:t>
            </a:r>
          </a:p>
          <a:p>
            <a:endParaRPr lang="fr-FR" dirty="0"/>
          </a:p>
          <a:p>
            <a:r>
              <a:rPr lang="fr-FR" dirty="0"/>
              <a:t>Le patient gère le matériel (cathéter et capteur) et doit indiquer au dispositif la quantité de glucides qu’il va ingérer</a:t>
            </a:r>
          </a:p>
          <a:p>
            <a:endParaRPr lang="fr-FR" dirty="0"/>
          </a:p>
          <a:p>
            <a:r>
              <a:rPr lang="fr-FR" dirty="0"/>
              <a:t>L’algorithme travaille à garder sa glycémie entre 100 et 120mg/dl</a:t>
            </a:r>
          </a:p>
        </p:txBody>
      </p:sp>
    </p:spTree>
    <p:extLst>
      <p:ext uri="{BB962C8B-B14F-4D97-AF65-F5344CB8AC3E}">
        <p14:creationId xmlns:p14="http://schemas.microsoft.com/office/powerpoint/2010/main" val="3039688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mpe à insuline YpsoPump - Ypsomed Diabetescare - Canada">
            <a:extLst>
              <a:ext uri="{FF2B5EF4-FFF2-40B4-BE49-F238E27FC236}">
                <a16:creationId xmlns:a16="http://schemas.microsoft.com/office/drawing/2014/main" id="{98312C99-CAE9-40D7-A095-A9D52198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476976"/>
            <a:ext cx="3700462" cy="195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68A981C-A609-4D83-84D0-F455AEC334D4}"/>
              </a:ext>
            </a:extLst>
          </p:cNvPr>
          <p:cNvSpPr txBox="1"/>
          <p:nvPr/>
        </p:nvSpPr>
        <p:spPr>
          <a:xfrm>
            <a:off x="7096125" y="723218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YPSOPUMP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7378BA8-CDAD-4424-BBC5-2E9A507BFE5E}"/>
              </a:ext>
            </a:extLst>
          </p:cNvPr>
          <p:cNvSpPr txBox="1"/>
          <p:nvPr/>
        </p:nvSpPr>
        <p:spPr>
          <a:xfrm>
            <a:off x="714375" y="723218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DANA</a:t>
            </a:r>
          </a:p>
        </p:txBody>
      </p:sp>
      <p:pic>
        <p:nvPicPr>
          <p:cNvPr id="15364" name="Picture 4" descr="DANA Diabecare R une pompe à insuline et Télécommande">
            <a:extLst>
              <a:ext uri="{FF2B5EF4-FFF2-40B4-BE49-F238E27FC236}">
                <a16:creationId xmlns:a16="http://schemas.microsoft.com/office/drawing/2014/main" id="{AB90D0AC-BDE5-4CF0-9775-F60BC0AE5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0" y="948602"/>
            <a:ext cx="3052762" cy="21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accu-chek insight pompes a insuline">
            <a:extLst>
              <a:ext uri="{FF2B5EF4-FFF2-40B4-BE49-F238E27FC236}">
                <a16:creationId xmlns:a16="http://schemas.microsoft.com/office/drawing/2014/main" id="{5335B530-8992-4443-A625-C5D80F642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9" y="3490819"/>
            <a:ext cx="2505075" cy="33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D82ED5-B2E6-414E-8F58-55B620023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212" y="4091459"/>
            <a:ext cx="2143125" cy="21431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30004CE-9DBA-411C-AC2E-3E1BA8D6EC69}"/>
              </a:ext>
            </a:extLst>
          </p:cNvPr>
          <p:cNvSpPr txBox="1"/>
          <p:nvPr/>
        </p:nvSpPr>
        <p:spPr>
          <a:xfrm>
            <a:off x="285747" y="3490819"/>
            <a:ext cx="4429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Avec accord préalable de la CNS , soumis à la condition d’avoir suivi un parcours d’apprentissage.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Prise en charge tous les 4/6 ans en fonction des modèles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Garanties mais le patient ne peut pas changer de modèle pour la dernière technologie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B510F5-8713-425C-8E8B-7641BB32B7CA}"/>
              </a:ext>
            </a:extLst>
          </p:cNvPr>
          <p:cNvSpPr txBox="1"/>
          <p:nvPr/>
        </p:nvSpPr>
        <p:spPr>
          <a:xfrm>
            <a:off x="5162550" y="3828081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ACCUCHEK INSIGHT</a:t>
            </a:r>
          </a:p>
        </p:txBody>
      </p:sp>
    </p:spTree>
    <p:extLst>
      <p:ext uri="{BB962C8B-B14F-4D97-AF65-F5344CB8AC3E}">
        <p14:creationId xmlns:p14="http://schemas.microsoft.com/office/powerpoint/2010/main" val="1936764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BF93A2-E75E-4950-AA46-EEAAEA6D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Pompe patch </a:t>
            </a:r>
            <a:r>
              <a:rPr lang="fr-FR" dirty="0" err="1"/>
              <a:t>Omnipod</a:t>
            </a:r>
            <a:r>
              <a:rPr lang="fr-FR" dirty="0"/>
              <a:t> (INSULET)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AB3A0-E619-430E-97BA-8734F5A7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06" y="2700909"/>
            <a:ext cx="6691993" cy="374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163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FB5C0-E9C4-462A-B8A3-F19A4A2B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finir…</a:t>
            </a:r>
          </a:p>
        </p:txBody>
      </p:sp>
    </p:spTree>
    <p:extLst>
      <p:ext uri="{BB962C8B-B14F-4D97-AF65-F5344CB8AC3E}">
        <p14:creationId xmlns:p14="http://schemas.microsoft.com/office/powerpoint/2010/main" val="288290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11ED-5314-4C9A-A717-DD5A041FA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CD0F23-A289-474D-AC8E-7B770AB4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5CE986-4A76-4B58-8796-1E505901C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D81FAD-65BC-4071-B7B8-40B664747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276" y="1284394"/>
            <a:ext cx="7079447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34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04F2E-AD8E-40EB-8100-37445B50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BAQSIMI</a:t>
            </a:r>
          </a:p>
        </p:txBody>
      </p:sp>
      <p:pic>
        <p:nvPicPr>
          <p:cNvPr id="1026" name="Picture 2" descr="Comment utiliser BAQSIMI | BAQSIMI® poudre nasale de glucagon 3mg">
            <a:extLst>
              <a:ext uri="{FF2B5EF4-FFF2-40B4-BE49-F238E27FC236}">
                <a16:creationId xmlns:a16="http://schemas.microsoft.com/office/drawing/2014/main" id="{493CFCEF-9692-48D6-B91A-06D70E6B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3624108"/>
            <a:ext cx="3195429" cy="28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E053B8-56D1-43BA-9FC3-52AB7DB2CB78}"/>
              </a:ext>
            </a:extLst>
          </p:cNvPr>
          <p:cNvSpPr txBox="1"/>
          <p:nvPr/>
        </p:nvSpPr>
        <p:spPr>
          <a:xfrm>
            <a:off x="342901" y="2301056"/>
            <a:ext cx="6086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dirty="0">
                <a:solidFill>
                  <a:srgbClr val="212121"/>
                </a:solidFill>
                <a:effectLst/>
              </a:rPr>
              <a:t>BAQSIMI est un traitement qui peut être administré lors d’une urgence liée à une baisse du taux de sucre dans le sang (hypoglycémie sévère). </a:t>
            </a:r>
          </a:p>
          <a:p>
            <a:pPr algn="l" fontAlgn="base"/>
            <a:endParaRPr lang="fr-FR" dirty="0">
              <a:solidFill>
                <a:srgbClr val="212121"/>
              </a:solidFill>
              <a:effectLst/>
            </a:endParaRPr>
          </a:p>
          <a:p>
            <a:pPr algn="l" fontAlgn="base"/>
            <a:r>
              <a:rPr lang="fr-FR" dirty="0">
                <a:solidFill>
                  <a:srgbClr val="212121"/>
                </a:solidFill>
                <a:effectLst/>
              </a:rPr>
              <a:t>Il s’agit d’une poudre de glucagon à vaporiser dans le nez lorsque la personne ne peut ni boire ni manger.</a:t>
            </a:r>
          </a:p>
          <a:p>
            <a:pPr algn="l" fontAlgn="base"/>
            <a:endParaRPr lang="fr-FR" dirty="0">
              <a:solidFill>
                <a:srgbClr val="212121"/>
              </a:solidFill>
              <a:effectLst/>
            </a:endParaRPr>
          </a:p>
          <a:p>
            <a:pPr algn="l" fontAlgn="base"/>
            <a:r>
              <a:rPr lang="fr-FR" dirty="0">
                <a:solidFill>
                  <a:srgbClr val="212121"/>
                </a:solidFill>
                <a:effectLst/>
              </a:rPr>
              <a:t>Il peut être administré même si la personne est inconsciente, car il n’a pas besoin d’être inhalé.</a:t>
            </a:r>
          </a:p>
          <a:p>
            <a:pPr algn="l" fontAlgn="base"/>
            <a:endParaRPr lang="fr-FR" dirty="0">
              <a:solidFill>
                <a:srgbClr val="212121"/>
              </a:solidFill>
              <a:effectLst/>
            </a:endParaRPr>
          </a:p>
          <a:p>
            <a:pPr algn="l" fontAlgn="base"/>
            <a:r>
              <a:rPr lang="fr-FR" dirty="0">
                <a:solidFill>
                  <a:srgbClr val="212121"/>
                </a:solidFill>
                <a:effectLst/>
              </a:rPr>
              <a:t>Contrairement au glucagon injectable, BAQSIMI est prêt à l’emploi; il n’est pas nécessaire de mesurer le médicament ni de le mélanger.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8F619E-99A6-4A1B-86B7-28110DC97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191" y="2301056"/>
            <a:ext cx="2022680" cy="20226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5A8C55C-4A2B-4432-A0F2-A0C1C1064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191" y="4635448"/>
            <a:ext cx="2022680" cy="20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4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F43EAE-8B10-4B5E-BBCD-F83B7040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591704" cy="1720371"/>
          </a:xfrm>
        </p:spPr>
        <p:txBody>
          <a:bodyPr/>
          <a:lstStyle/>
          <a:p>
            <a:r>
              <a:rPr lang="fr-FR" b="0" i="0" dirty="0">
                <a:solidFill>
                  <a:srgbClr val="FFFFFF"/>
                </a:solidFill>
                <a:effectLst/>
                <a:latin typeface="FS Albert Pro Light"/>
              </a:rPr>
              <a:t>Aiguilles à stylo sécurisées BD </a:t>
            </a:r>
            <a:r>
              <a:rPr lang="fr-FR" b="0" i="0" dirty="0" err="1">
                <a:solidFill>
                  <a:srgbClr val="FFFFFF"/>
                </a:solidFill>
                <a:effectLst/>
                <a:latin typeface="FS Albert Pro Light"/>
              </a:rPr>
              <a:t>AutoShield</a:t>
            </a:r>
            <a:r>
              <a:rPr lang="fr-FR" b="0" i="0" dirty="0">
                <a:solidFill>
                  <a:srgbClr val="FFFFFF"/>
                </a:solidFill>
                <a:effectLst/>
                <a:latin typeface="FS Albert Pro Light"/>
              </a:rPr>
              <a:t>™ Duo</a:t>
            </a:r>
            <a:br>
              <a:rPr lang="fr-FR" b="0" i="0" dirty="0">
                <a:solidFill>
                  <a:srgbClr val="FFFFFF"/>
                </a:solidFill>
                <a:effectLst/>
                <a:latin typeface="FS Albert Pro Light"/>
              </a:rPr>
            </a:br>
            <a:br>
              <a:rPr lang="fr-FR" dirty="0"/>
            </a:br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B61395-57BB-4C16-BF24-8D518FB0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85" y="2254690"/>
            <a:ext cx="3570339" cy="19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46B58D-6BE1-478C-B54C-3F1A7D6310D1}"/>
              </a:ext>
            </a:extLst>
          </p:cNvPr>
          <p:cNvSpPr txBox="1"/>
          <p:nvPr/>
        </p:nvSpPr>
        <p:spPr>
          <a:xfrm>
            <a:off x="6912077" y="2694039"/>
            <a:ext cx="38345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6F6C6C"/>
                </a:solidFill>
                <a:effectLst/>
                <a:latin typeface="FS Albert Pro Bold"/>
              </a:rPr>
              <a:t> </a:t>
            </a:r>
            <a:r>
              <a:rPr lang="fr-FR" b="0" i="0" dirty="0">
                <a:solidFill>
                  <a:srgbClr val="6F6C6C"/>
                </a:solidFill>
                <a:effectLst/>
              </a:rPr>
              <a:t>Double protection automatique avec indicateurs visuels de sécurité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dirty="0">
              <a:solidFill>
                <a:srgbClr val="6F6C6C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6F6C6C"/>
                </a:solidFill>
              </a:rPr>
              <a:t> prévention des AES</a:t>
            </a:r>
            <a:endParaRPr lang="fr-FR" b="0" i="0" dirty="0">
              <a:solidFill>
                <a:srgbClr val="6F6C6C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6F6C6C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6F6C6C"/>
                </a:solidFill>
                <a:effectLst/>
              </a:rPr>
              <a:t> Disponible en deux longueurs : 5mm et 8mm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6F6C6C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6F6C6C"/>
                </a:solidFill>
                <a:effectLst/>
              </a:rPr>
              <a:t> Compatible avec tous les stylos injecteurs dans le traitement du diabète </a:t>
            </a:r>
            <a:r>
              <a:rPr lang="fr-FR" b="0" i="0" baseline="30000" dirty="0">
                <a:solidFill>
                  <a:srgbClr val="6F6C6C"/>
                </a:solidFill>
                <a:effectLst/>
              </a:rPr>
              <a:t>(1)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baseline="30000" dirty="0">
              <a:solidFill>
                <a:srgbClr val="6F6C6C"/>
              </a:solidFill>
              <a:latin typeface="FS Albert Pro"/>
            </a:endParaRPr>
          </a:p>
        </p:txBody>
      </p:sp>
      <p:pic>
        <p:nvPicPr>
          <p:cNvPr id="2052" name="Picture 4" descr="Aiguille à stylo sécurisée BD AutoShield Duo - BD">
            <a:extLst>
              <a:ext uri="{FF2B5EF4-FFF2-40B4-BE49-F238E27FC236}">
                <a16:creationId xmlns:a16="http://schemas.microsoft.com/office/drawing/2014/main" id="{F21C009A-D29E-405B-AD40-54274186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28067"/>
            <a:ext cx="3440742" cy="17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4DD14AA-1C33-42F1-8012-B17B19938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61" y="3909211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6411ED-5314-4C9A-A717-DD5A041FA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CD0F23-A289-474D-AC8E-7B770AB4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5CE986-4A76-4B58-8796-1E505901C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4EB10C-28FF-461C-9C8A-CD9305ABE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3" y="1646572"/>
            <a:ext cx="9618133" cy="35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6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B8E7D15-1A7E-4ABE-9F92-17804606FDC3}"/>
              </a:ext>
            </a:extLst>
          </p:cNvPr>
          <p:cNvSpPr txBox="1"/>
          <p:nvPr/>
        </p:nvSpPr>
        <p:spPr>
          <a:xfrm>
            <a:off x="741680" y="2278947"/>
            <a:ext cx="107086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b="1" dirty="0"/>
              <a:t>Insuline pour vivre </a:t>
            </a:r>
            <a:r>
              <a:rPr lang="fr-LU" dirty="0"/>
              <a:t>= insuline basale ou débit basal de la pompe à insuline</a:t>
            </a:r>
          </a:p>
          <a:p>
            <a:endParaRPr lang="fr-LU" dirty="0"/>
          </a:p>
          <a:p>
            <a:endParaRPr lang="fr-LU" dirty="0"/>
          </a:p>
          <a:p>
            <a:r>
              <a:rPr lang="fr-LU" b="1" dirty="0">
                <a:sym typeface="Wingdings" panose="05000000000000000000" pitchFamily="2" charset="2"/>
              </a:rPr>
              <a:t>Insuline pour corriger: une unité d’insuline fait descendre la glycémie de …</a:t>
            </a:r>
          </a:p>
          <a:p>
            <a:pPr marL="342900" indent="-342900">
              <a:buFontTx/>
              <a:buChar char="-"/>
            </a:pPr>
            <a:r>
              <a:rPr lang="fr-LU" dirty="0">
                <a:sym typeface="Wingdings" panose="05000000000000000000" pitchFamily="2" charset="2"/>
              </a:rPr>
              <a:t>Définition de la sensibilité à l’insuline</a:t>
            </a:r>
          </a:p>
          <a:p>
            <a:pPr lvl="1"/>
            <a:r>
              <a:rPr lang="fr-LU" dirty="0">
                <a:sym typeface="Wingdings" panose="05000000000000000000" pitchFamily="2" charset="2"/>
              </a:rPr>
              <a:t>	= diminution de la glycémie engendrée par 1U d’insuline</a:t>
            </a:r>
          </a:p>
          <a:p>
            <a:pPr marL="342900" indent="-342900">
              <a:buFontTx/>
              <a:buChar char="-"/>
            </a:pPr>
            <a:r>
              <a:rPr lang="fr-LU" dirty="0">
                <a:sym typeface="Wingdings" panose="05000000000000000000" pitchFamily="2" charset="2"/>
              </a:rPr>
              <a:t>Définition du seuil de correction </a:t>
            </a:r>
          </a:p>
          <a:p>
            <a:pPr lvl="1"/>
            <a:r>
              <a:rPr lang="fr-LU" dirty="0">
                <a:sym typeface="Wingdings" panose="05000000000000000000" pitchFamily="2" charset="2"/>
              </a:rPr>
              <a:t>	= glycémie à partir de laquelle le patient effectue une correction</a:t>
            </a:r>
          </a:p>
          <a:p>
            <a:pPr marL="342900" indent="-342900">
              <a:buFontTx/>
              <a:buChar char="-"/>
            </a:pPr>
            <a:endParaRPr lang="fr-LU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fr-LU" dirty="0">
              <a:sym typeface="Wingdings" panose="05000000000000000000" pitchFamily="2" charset="2"/>
            </a:endParaRPr>
          </a:p>
          <a:p>
            <a:r>
              <a:rPr lang="fr-LU" b="1" dirty="0"/>
              <a:t>Insuline pour manger </a:t>
            </a:r>
            <a:r>
              <a:rPr lang="fr-LU" dirty="0"/>
              <a:t>en fonction des glucides:</a:t>
            </a:r>
          </a:p>
          <a:p>
            <a:pPr marL="342900" indent="-342900">
              <a:buFontTx/>
              <a:buChar char="-"/>
            </a:pPr>
            <a:r>
              <a:rPr lang="fr-LU" dirty="0"/>
              <a:t>Ratio insuline / glucides= dose d’insuline pour 10g de glucides ou:</a:t>
            </a:r>
          </a:p>
          <a:p>
            <a:pPr marL="342900" indent="-342900">
              <a:buFontTx/>
              <a:buChar char="-"/>
            </a:pPr>
            <a:r>
              <a:rPr lang="fr-LU" b="1" dirty="0"/>
              <a:t>quand je mange 10g de glucides j’ai besoin de X unités d’insuline</a:t>
            </a:r>
          </a:p>
          <a:p>
            <a:r>
              <a:rPr lang="fr-LU" dirty="0"/>
              <a:t> </a:t>
            </a:r>
            <a:r>
              <a:rPr lang="fr-LU" dirty="0">
                <a:solidFill>
                  <a:schemeClr val="tx1"/>
                </a:solidFill>
                <a:sym typeface="Wingdings" panose="05000000000000000000" pitchFamily="2" charset="2"/>
              </a:rPr>
              <a:t> Nécessité de savoir compter les glucides</a:t>
            </a:r>
          </a:p>
          <a:p>
            <a:endParaRPr lang="fr-LU" dirty="0">
              <a:sym typeface="Wingdings" panose="05000000000000000000" pitchFamily="2" charset="2"/>
            </a:endParaRPr>
          </a:p>
          <a:p>
            <a:endParaRPr lang="fr-LU" b="1" dirty="0">
              <a:sym typeface="Wingdings" panose="05000000000000000000" pitchFamily="2" charset="2"/>
            </a:endParaRPr>
          </a:p>
          <a:p>
            <a:endParaRPr lang="fr-LU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5296662-D02C-4349-BCCD-64717CC6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994" y="836508"/>
            <a:ext cx="9116806" cy="672252"/>
          </a:xfrm>
        </p:spPr>
        <p:txBody>
          <a:bodyPr/>
          <a:lstStyle/>
          <a:p>
            <a:r>
              <a:rPr lang="fr-FR" dirty="0"/>
              <a:t>Les grands principes de l’insulinothérapie fonctionnelle</a:t>
            </a:r>
          </a:p>
        </p:txBody>
      </p:sp>
    </p:spTree>
    <p:extLst>
      <p:ext uri="{BB962C8B-B14F-4D97-AF65-F5344CB8AC3E}">
        <p14:creationId xmlns:p14="http://schemas.microsoft.com/office/powerpoint/2010/main" val="201164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B8E7D15-1A7E-4ABE-9F92-17804606FDC3}"/>
              </a:ext>
            </a:extLst>
          </p:cNvPr>
          <p:cNvSpPr txBox="1"/>
          <p:nvPr/>
        </p:nvSpPr>
        <p:spPr>
          <a:xfrm>
            <a:off x="741680" y="2278947"/>
            <a:ext cx="107086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LU" dirty="0">
              <a:sym typeface="Wingdings" panose="05000000000000000000" pitchFamily="2" charset="2"/>
            </a:endParaRPr>
          </a:p>
          <a:p>
            <a:endParaRPr lang="fr-LU" dirty="0">
              <a:sym typeface="Wingdings" panose="05000000000000000000" pitchFamily="2" charset="2"/>
            </a:endParaRPr>
          </a:p>
          <a:p>
            <a:r>
              <a:rPr lang="fr-LU" b="1" dirty="0">
                <a:sym typeface="Wingdings" panose="05000000000000000000" pitchFamily="2" charset="2"/>
              </a:rPr>
              <a:t>Correction des hypoglycémies: </a:t>
            </a:r>
          </a:p>
          <a:p>
            <a:pPr marL="342900" indent="-342900">
              <a:buFontTx/>
              <a:buChar char="-"/>
            </a:pPr>
            <a:r>
              <a:rPr lang="fr-LU" dirty="0">
                <a:sym typeface="Wingdings" panose="05000000000000000000" pitchFamily="2" charset="2"/>
              </a:rPr>
              <a:t>Définition de l’effet d’un resucrage de X g de glucides sur la glycémie</a:t>
            </a:r>
          </a:p>
          <a:p>
            <a:pPr marL="342900" indent="-342900">
              <a:buFontTx/>
              <a:buChar char="-"/>
            </a:pPr>
            <a:endParaRPr lang="fr-LU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fr-LU" dirty="0">
              <a:sym typeface="Wingdings" panose="05000000000000000000" pitchFamily="2" charset="2"/>
            </a:endParaRPr>
          </a:p>
          <a:p>
            <a:r>
              <a:rPr lang="fr-LU" b="1" dirty="0">
                <a:sym typeface="Wingdings" panose="05000000000000000000" pitchFamily="2" charset="2"/>
              </a:rPr>
              <a:t>Adaptation de ces doses aux différentes situations de la vie courante</a:t>
            </a:r>
          </a:p>
          <a:p>
            <a:pPr marL="285750" indent="-285750">
              <a:buFontTx/>
              <a:buChar char="-"/>
            </a:pPr>
            <a:r>
              <a:rPr lang="fr-LU" dirty="0">
                <a:sym typeface="Wingdings" panose="05000000000000000000" pitchFamily="2" charset="2"/>
              </a:rPr>
              <a:t>Activité physique,</a:t>
            </a:r>
          </a:p>
          <a:p>
            <a:pPr marL="285750" indent="-285750">
              <a:buFontTx/>
              <a:buChar char="-"/>
            </a:pPr>
            <a:r>
              <a:rPr lang="fr-LU" dirty="0">
                <a:sym typeface="Wingdings" panose="05000000000000000000" pitchFamily="2" charset="2"/>
              </a:rPr>
              <a:t>Maladies,</a:t>
            </a:r>
          </a:p>
          <a:p>
            <a:pPr marL="285750" indent="-285750">
              <a:buFontTx/>
              <a:buChar char="-"/>
            </a:pPr>
            <a:r>
              <a:rPr lang="fr-LU" dirty="0">
                <a:sym typeface="Wingdings" panose="05000000000000000000" pitchFamily="2" charset="2"/>
              </a:rPr>
              <a:t>Repas gras / long</a:t>
            </a:r>
          </a:p>
          <a:p>
            <a:pPr marL="285750" indent="-285750">
              <a:buFontTx/>
              <a:buChar char="-"/>
            </a:pPr>
            <a:r>
              <a:rPr lang="fr-LU" dirty="0">
                <a:sym typeface="Wingdings" panose="05000000000000000000" pitchFamily="2" charset="2"/>
              </a:rPr>
              <a:t>Alcool.</a:t>
            </a:r>
          </a:p>
          <a:p>
            <a:pPr marL="285750" indent="-285750">
              <a:buFontTx/>
              <a:buChar char="-"/>
            </a:pPr>
            <a:endParaRPr lang="fr-LU" dirty="0">
              <a:sym typeface="Wingdings" panose="05000000000000000000" pitchFamily="2" charset="2"/>
            </a:endParaRPr>
          </a:p>
          <a:p>
            <a:endParaRPr lang="fr-LU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5296662-D02C-4349-BCCD-64717CC6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994" y="836508"/>
            <a:ext cx="9116806" cy="672252"/>
          </a:xfrm>
        </p:spPr>
        <p:txBody>
          <a:bodyPr/>
          <a:lstStyle/>
          <a:p>
            <a:r>
              <a:rPr lang="fr-FR" dirty="0"/>
              <a:t>Les grands principes de l’insulinothérapie fonctionnelle</a:t>
            </a:r>
          </a:p>
        </p:txBody>
      </p:sp>
    </p:spTree>
    <p:extLst>
      <p:ext uri="{BB962C8B-B14F-4D97-AF65-F5344CB8AC3E}">
        <p14:creationId xmlns:p14="http://schemas.microsoft.com/office/powerpoint/2010/main" val="102760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5FE24-F9D9-47FF-8F62-9A45CF23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1313665"/>
            <a:ext cx="4995439" cy="972335"/>
          </a:xfrm>
        </p:spPr>
        <p:txBody>
          <a:bodyPr/>
          <a:lstStyle/>
          <a:p>
            <a:r>
              <a:rPr lang="fr-FR" dirty="0"/>
              <a:t>Diabète de Type  2</a:t>
            </a:r>
          </a:p>
        </p:txBody>
      </p:sp>
      <p:pic>
        <p:nvPicPr>
          <p:cNvPr id="1026" name="Picture 2" descr="Traitement du diabète de type 2 - Retour vers la santé">
            <a:extLst>
              <a:ext uri="{FF2B5EF4-FFF2-40B4-BE49-F238E27FC236}">
                <a16:creationId xmlns:a16="http://schemas.microsoft.com/office/drawing/2014/main" id="{8291FD10-73EB-4C08-9BDE-794B3AFD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79" y="839011"/>
            <a:ext cx="3747754" cy="20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ent bien prendre mes médicaments contre … | Fédération Française des  Diabétiques">
            <a:extLst>
              <a:ext uri="{FF2B5EF4-FFF2-40B4-BE49-F238E27FC236}">
                <a16:creationId xmlns:a16="http://schemas.microsoft.com/office/drawing/2014/main" id="{903FEAC0-EACA-482D-B27F-32CAA825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72" y="325582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2F73351-A60A-41F3-9A90-FE1767142B92}"/>
              </a:ext>
            </a:extLst>
          </p:cNvPr>
          <p:cNvSpPr txBox="1"/>
          <p:nvPr/>
        </p:nvSpPr>
        <p:spPr>
          <a:xfrm>
            <a:off x="0" y="978490"/>
            <a:ext cx="123841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fr-FR" b="1" dirty="0"/>
              <a:t>Education et Empowerment</a:t>
            </a:r>
            <a:r>
              <a:rPr lang="fr-FR" i="1" dirty="0"/>
              <a:t>:</a:t>
            </a:r>
          </a:p>
          <a:p>
            <a:pPr lvl="2"/>
            <a:endParaRPr lang="fr-FR" i="1" dirty="0"/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dirty="0"/>
              <a:t>changement des habitudes alimentaires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dirty="0"/>
              <a:t>lutte contre la sédentarité, 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dirty="0"/>
              <a:t>activité physique adaptée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fr-FR" dirty="0"/>
              <a:t>Prise en charge psychosociale</a:t>
            </a:r>
          </a:p>
          <a:p>
            <a:pPr lvl="2"/>
            <a:endParaRPr lang="fr-FR" dirty="0"/>
          </a:p>
          <a:p>
            <a:pPr marL="1257300" lvl="2" indent="-342900">
              <a:buAutoNum type="arabicPeriod" startAt="2"/>
            </a:pPr>
            <a:r>
              <a:rPr lang="fr-FR" b="1" dirty="0"/>
              <a:t>Prise en charge globale du risque cardio vasculaire</a:t>
            </a:r>
          </a:p>
          <a:p>
            <a:pPr lvl="2"/>
            <a:endParaRPr lang="fr-FR" b="1" dirty="0"/>
          </a:p>
          <a:p>
            <a:pPr marL="1919723" lvl="4" indent="-285750">
              <a:buSzPct val="125000"/>
              <a:buFont typeface="Wingdings" panose="05000000000000000000" pitchFamily="2" charset="2"/>
              <a:buChar char="ü"/>
              <a:defRPr/>
            </a:pPr>
            <a:r>
              <a:rPr lang="fr-FR" kern="0" dirty="0">
                <a:solidFill>
                  <a:srgbClr val="000000"/>
                </a:solidFill>
                <a:sym typeface="Wingdings"/>
              </a:rPr>
              <a:t>Mode de vie: tabac / nutrition / activité physique</a:t>
            </a:r>
          </a:p>
          <a:p>
            <a:pPr marL="1919723" lvl="4" indent="-285750">
              <a:buSzPct val="125000"/>
              <a:buFont typeface="Wingdings" panose="05000000000000000000" pitchFamily="2" charset="2"/>
              <a:buChar char="ü"/>
              <a:defRPr/>
            </a:pPr>
            <a:r>
              <a:rPr lang="fr-FR" kern="0" dirty="0">
                <a:solidFill>
                  <a:srgbClr val="000000"/>
                </a:solidFill>
                <a:sym typeface="Wingdings"/>
              </a:rPr>
              <a:t>Pression artérielle: </a:t>
            </a:r>
            <a:r>
              <a:rPr lang="fr-LU" kern="0" dirty="0">
                <a:solidFill>
                  <a:srgbClr val="000000"/>
                </a:solidFill>
                <a:sym typeface="Wingdings"/>
              </a:rPr>
              <a:t>Objectif général: TAs &lt;140 </a:t>
            </a:r>
            <a:r>
              <a:rPr lang="fr-LU" u="sng" kern="0" dirty="0">
                <a:solidFill>
                  <a:srgbClr val="000000"/>
                </a:solidFill>
                <a:sym typeface="Wingdings"/>
              </a:rPr>
              <a:t>et</a:t>
            </a:r>
            <a:r>
              <a:rPr lang="fr-LU" kern="0" dirty="0">
                <a:solidFill>
                  <a:srgbClr val="000000"/>
                </a:solidFill>
                <a:sym typeface="Wingdings"/>
              </a:rPr>
              <a:t> TAd &lt;90 - si risque CV élevé: TA ≤130/80</a:t>
            </a:r>
          </a:p>
          <a:p>
            <a:pPr marL="1919723" lvl="4" indent="-285750">
              <a:buSzPct val="125000"/>
              <a:buFont typeface="Wingdings" panose="05000000000000000000" pitchFamily="2" charset="2"/>
              <a:buChar char="ü"/>
              <a:defRPr/>
            </a:pPr>
            <a:r>
              <a:rPr lang="fr-LU" kern="0" dirty="0">
                <a:solidFill>
                  <a:srgbClr val="000000"/>
                </a:solidFill>
                <a:sym typeface="Wingdings"/>
              </a:rPr>
              <a:t>Lipides</a:t>
            </a:r>
          </a:p>
          <a:p>
            <a:pPr marL="1001053" lvl="2" indent="-281480">
              <a:buSzPct val="125000"/>
              <a:buFont typeface="Wingdings" pitchFamily="2" charset="2"/>
              <a:buChar char="§"/>
              <a:defRPr/>
            </a:pPr>
            <a:endParaRPr lang="fr-LU" i="1" kern="0" dirty="0">
              <a:solidFill>
                <a:srgbClr val="000000"/>
              </a:solidFill>
              <a:sym typeface="Wingdings"/>
            </a:endParaRPr>
          </a:p>
          <a:p>
            <a:pPr marL="719573" lvl="2">
              <a:buSzPct val="125000"/>
              <a:defRPr/>
            </a:pPr>
            <a:r>
              <a:rPr lang="fr-LU" b="1" kern="0" dirty="0">
                <a:solidFill>
                  <a:srgbClr val="000000"/>
                </a:solidFill>
                <a:sym typeface="Wingdings"/>
              </a:rPr>
              <a:t>   </a:t>
            </a:r>
            <a:r>
              <a:rPr lang="fr-FR" b="1" dirty="0"/>
              <a:t>3. Traitement de l’hyperglycémie.</a:t>
            </a:r>
          </a:p>
          <a:p>
            <a:pPr marL="719573" lvl="2">
              <a:buSzPct val="125000"/>
              <a:defRPr/>
            </a:pPr>
            <a:endParaRPr lang="fr-FR" b="1" dirty="0"/>
          </a:p>
          <a:p>
            <a:pPr marL="1919723" lvl="4" indent="-285750">
              <a:buSzPct val="125000"/>
              <a:buFont typeface="Wingdings" panose="05000000000000000000" pitchFamily="2" charset="2"/>
              <a:buChar char="ü"/>
              <a:defRPr/>
            </a:pPr>
            <a:r>
              <a:rPr lang="fr-FR" dirty="0"/>
              <a:t>Pour éviter les complications avec des objectifs personnalisés</a:t>
            </a:r>
          </a:p>
          <a:p>
            <a:pPr marL="1176773" lvl="3">
              <a:buSzPct val="125000"/>
              <a:defRPr/>
            </a:pPr>
            <a:endParaRPr lang="fr-FR" sz="1600" b="1" dirty="0"/>
          </a:p>
          <a:p>
            <a:pPr marL="1176773" lvl="3">
              <a:buSzPct val="125000"/>
              <a:defRPr/>
            </a:pPr>
            <a:endParaRPr lang="fr-LU" sz="1600" kern="0" dirty="0">
              <a:solidFill>
                <a:srgbClr val="000000"/>
              </a:solidFill>
              <a:sym typeface="Wingdings"/>
            </a:endParaRPr>
          </a:p>
          <a:p>
            <a:pPr lvl="2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7331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4623</TotalTime>
  <Words>1330</Words>
  <Application>Microsoft Office PowerPoint</Application>
  <PresentationFormat>Grand écran</PresentationFormat>
  <Paragraphs>237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Gothic</vt:lpstr>
      <vt:lpstr>FS Albert Pro</vt:lpstr>
      <vt:lpstr>FS Albert Pro Bold</vt:lpstr>
      <vt:lpstr>FS Albert Pro Light</vt:lpstr>
      <vt:lpstr>Wingdings</vt:lpstr>
      <vt:lpstr>Wingdings 3</vt:lpstr>
      <vt:lpstr>Salle d’ions</vt:lpstr>
      <vt:lpstr>DISPOSITIFS MEDICAUX ET  INNOVATIONS EN DIABETOLOGIE</vt:lpstr>
      <vt:lpstr>TRAITEMENT DU DIABETE:  PRINCIPES GENERAUX</vt:lpstr>
      <vt:lpstr>Diabète de Type1</vt:lpstr>
      <vt:lpstr>Présentation PowerPoint</vt:lpstr>
      <vt:lpstr>Présentation PowerPoint</vt:lpstr>
      <vt:lpstr>Les grands principes de l’insulinothérapie fonctionnelle</vt:lpstr>
      <vt:lpstr>Les grands principes de l’insulinothérapie fonctionnelle</vt:lpstr>
      <vt:lpstr>Diabète de Type 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L’AUTOSURVEILLANCE GLCEMIQUE</vt:lpstr>
      <vt:lpstr>LECTEURS DE GLYCEMIE</vt:lpstr>
      <vt:lpstr>Présentation PowerPoint</vt:lpstr>
      <vt:lpstr>MESURE DU GLUCOSE EN CONTINU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Dispositifs présents au GDL</vt:lpstr>
      <vt:lpstr>Dispositifs présents au GDL</vt:lpstr>
      <vt:lpstr>Dispositifs présents au GDL</vt:lpstr>
      <vt:lpstr>Présentation PowerPoint</vt:lpstr>
      <vt:lpstr>Autres technologies non disponibles au GDL</vt:lpstr>
      <vt:lpstr>L’INSULINOTHERAPIE</vt:lpstr>
      <vt:lpstr>STYLOS A INSULINE RECHARGEABLES</vt:lpstr>
      <vt:lpstr>Dernière innovation</vt:lpstr>
      <vt:lpstr>Présentation PowerPoint</vt:lpstr>
      <vt:lpstr>POMPES A INSULINE</vt:lpstr>
      <vt:lpstr>Présentation PowerPoint</vt:lpstr>
      <vt:lpstr>Traitement par pompe principes généraux</vt:lpstr>
      <vt:lpstr>Boucle fermée</vt:lpstr>
      <vt:lpstr>Pompes disponibles au GDL</vt:lpstr>
      <vt:lpstr>Présentation PowerPoint</vt:lpstr>
      <vt:lpstr>Pompe patch Omnipod (INSULET)</vt:lpstr>
      <vt:lpstr>Pour finir…</vt:lpstr>
      <vt:lpstr>BAQSIMI</vt:lpstr>
      <vt:lpstr>Aiguilles à stylo sécurisées BD AutoShield™ Duo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DISPOSITIFS MEDICAUX ET  INNOVATIONS EN DIABETOLOGIE</dc:title>
  <dc:creator>valerie colle</dc:creator>
  <cp:lastModifiedBy>valerie colle</cp:lastModifiedBy>
  <cp:revision>8</cp:revision>
  <dcterms:created xsi:type="dcterms:W3CDTF">2022-05-01T18:02:24Z</dcterms:created>
  <dcterms:modified xsi:type="dcterms:W3CDTF">2022-05-05T12:29:02Z</dcterms:modified>
</cp:coreProperties>
</file>