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3.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14.xml" ContentType="application/vnd.openxmlformats-officedocument.presentationml.notesSlide+xml"/>
  <Override PartName="/ppt/comments/comment6.xml" ContentType="application/vnd.openxmlformats-officedocument.presentationml.comments+xml"/>
  <Override PartName="/ppt/notesSlides/notesSlide15.xml" ContentType="application/vnd.openxmlformats-officedocument.presentationml.notesSlide+xml"/>
  <Override PartName="/ppt/comments/comment7.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8.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9.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61" r:id="rId3"/>
    <p:sldId id="298" r:id="rId4"/>
    <p:sldId id="281" r:id="rId5"/>
    <p:sldId id="291" r:id="rId6"/>
    <p:sldId id="360" r:id="rId7"/>
    <p:sldId id="374" r:id="rId8"/>
    <p:sldId id="279" r:id="rId9"/>
    <p:sldId id="288" r:id="rId10"/>
    <p:sldId id="290" r:id="rId11"/>
    <p:sldId id="289" r:id="rId12"/>
    <p:sldId id="292" r:id="rId13"/>
    <p:sldId id="286" r:id="rId14"/>
    <p:sldId id="358" r:id="rId15"/>
    <p:sldId id="370" r:id="rId16"/>
    <p:sldId id="371" r:id="rId17"/>
    <p:sldId id="375" r:id="rId18"/>
    <p:sldId id="373" r:id="rId19"/>
    <p:sldId id="362" r:id="rId20"/>
    <p:sldId id="372" r:id="rId21"/>
    <p:sldId id="276" r:id="rId22"/>
    <p:sldId id="321" r:id="rId23"/>
    <p:sldId id="317" r:id="rId24"/>
    <p:sldId id="330" r:id="rId25"/>
    <p:sldId id="335" r:id="rId26"/>
    <p:sldId id="319" r:id="rId27"/>
    <p:sldId id="331" r:id="rId28"/>
    <p:sldId id="332" r:id="rId29"/>
    <p:sldId id="325" r:id="rId30"/>
    <p:sldId id="364" r:id="rId31"/>
    <p:sldId id="363" r:id="rId32"/>
    <p:sldId id="323" r:id="rId33"/>
    <p:sldId id="333" r:id="rId34"/>
    <p:sldId id="326" r:id="rId35"/>
    <p:sldId id="334" r:id="rId36"/>
    <p:sldId id="327" r:id="rId37"/>
    <p:sldId id="336" r:id="rId38"/>
    <p:sldId id="337" r:id="rId39"/>
    <p:sldId id="361" r:id="rId40"/>
    <p:sldId id="339" r:id="rId41"/>
    <p:sldId id="342" r:id="rId42"/>
    <p:sldId id="340" r:id="rId43"/>
    <p:sldId id="338" r:id="rId44"/>
    <p:sldId id="328" r:id="rId45"/>
    <p:sldId id="316" r:id="rId46"/>
    <p:sldId id="295" r:id="rId47"/>
    <p:sldId id="365" r:id="rId48"/>
    <p:sldId id="366" r:id="rId49"/>
    <p:sldId id="299" r:id="rId50"/>
    <p:sldId id="296" r:id="rId51"/>
    <p:sldId id="302" r:id="rId52"/>
    <p:sldId id="309" r:id="rId53"/>
    <p:sldId id="312" r:id="rId54"/>
    <p:sldId id="356" r:id="rId55"/>
    <p:sldId id="301" r:id="rId56"/>
    <p:sldId id="310" r:id="rId57"/>
    <p:sldId id="300" r:id="rId58"/>
    <p:sldId id="313" r:id="rId59"/>
    <p:sldId id="315" r:id="rId60"/>
    <p:sldId id="367" r:id="rId61"/>
    <p:sldId id="303" r:id="rId62"/>
    <p:sldId id="304" r:id="rId63"/>
    <p:sldId id="311" r:id="rId64"/>
    <p:sldId id="314" r:id="rId65"/>
    <p:sldId id="368" r:id="rId66"/>
    <p:sldId id="343" r:id="rId67"/>
    <p:sldId id="347" r:id="rId68"/>
    <p:sldId id="369" r:id="rId69"/>
    <p:sldId id="351" r:id="rId70"/>
    <p:sldId id="307" r:id="rId71"/>
    <p:sldId id="262" r:id="rId72"/>
    <p:sldId id="263" r:id="rId73"/>
    <p:sldId id="264" r:id="rId74"/>
    <p:sldId id="267" r:id="rId75"/>
    <p:sldId id="265" r:id="rId76"/>
    <p:sldId id="266" r:id="rId77"/>
    <p:sldId id="268" r:id="rId78"/>
    <p:sldId id="353" r:id="rId79"/>
    <p:sldId id="329" r:id="rId80"/>
    <p:sldId id="357" r:id="rId8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Macchi" initials="SM" lastIdx="12" clrIdx="0">
    <p:extLst>
      <p:ext uri="{19B8F6BF-5375-455C-9EA6-DF929625EA0E}">
        <p15:presenceInfo xmlns:p15="http://schemas.microsoft.com/office/powerpoint/2012/main" userId="ddb1ec951cf6ee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D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434" autoAdjust="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15T17:56:55.288" idx="4">
    <p:pos x="10" y="10"/>
    <p:text>In che contesto ci troviamo</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5-15T17:57:08.602" idx="5">
    <p:pos x="10" y="10"/>
    <p:text>Quali sono le conseguenze con questo contesto</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5-15T17:57:23.379" idx="6">
    <p:pos x="10" y="10"/>
    <p:text>In questo contesto si inseriscono la farmacogenetica e la farmacogenomica</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5-15T17:58:00.666" idx="7">
    <p:pos x="10" y="10"/>
    <p:text/>
    <p:extLst>
      <p:ext uri="{C676402C-5697-4E1C-873F-D02D1690AC5C}">
        <p15:threadingInfo xmlns:p15="http://schemas.microsoft.com/office/powerpoint/2012/main" timeZoneBias="-120"/>
      </p:ext>
    </p:extLst>
  </p:cm>
  <p:cm authorId="1" dt="2019-05-15T17:58:37.327" idx="8">
    <p:pos x="10" y="146"/>
    <p:text>Come si è arrivati a pensare alla genetica.</p:text>
    <p:extLst>
      <p:ext uri="{C676402C-5697-4E1C-873F-D02D1690AC5C}">
        <p15:threadingInfo xmlns:p15="http://schemas.microsoft.com/office/powerpoint/2012/main" timeZoneBias="-120">
          <p15:parentCm authorId="1" idx="7"/>
        </p15:threadingInfo>
      </p:ext>
    </p:extLst>
  </p:cm>
  <p:cm authorId="1" dt="2019-05-15T17:59:03.446" idx="9">
    <p:pos x="10" y="282"/>
    <p:text>Nel passato si pensava soprattutto a fattori non genetici</p:text>
    <p:extLst>
      <p:ext uri="{C676402C-5697-4E1C-873F-D02D1690AC5C}">
        <p15:threadingInfo xmlns:p15="http://schemas.microsoft.com/office/powerpoint/2012/main" timeZoneBias="-120">
          <p15:parentCm authorId="1" idx="7"/>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5-15T17:59:05.856" idx="10">
    <p:pos x="10" y="10"/>
    <p:text>Ora si pensa soprattutto ai fattori genetici</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5-15T17:59:22.314" idx="11">
    <p:pos x="10" y="10"/>
    <p:text>Queste variazioni COSA colpiscono?</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5-15T17:55:34.999" idx="1">
    <p:pos x="10" y="10"/>
    <p:text>Queste variazioni COME colpiscono?</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5-15T17:55:34.999" idx="1">
    <p:pos x="10" y="10"/>
    <p:text>Gli esempi sono molto piu' vicini a noi di quello che possiamo pensare</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9-05-15T18:12:15.382" idx="12">
    <p:pos x="10" y="10"/>
    <p:text>Per la farmacogenetica: Parlaimo di più di 200 farmaci. Per la farmacogenomica: Un esempio chiave è per esempio l'epatite C.</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F7088A-304C-4D91-93B4-21850D89F8C2}" type="datetimeFigureOut">
              <a:rPr lang="fr-FR" smtClean="0"/>
              <a:t>17/05/2019</a:t>
            </a:fld>
            <a:endParaRPr lang="fr-FR"/>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70E8F-DA10-43D6-B7A5-A81EBA5EE2F2}" type="slidenum">
              <a:rPr lang="fr-FR" smtClean="0"/>
              <a:t>‹N›</a:t>
            </a:fld>
            <a:endParaRPr lang="fr-FR"/>
          </a:p>
        </p:txBody>
      </p:sp>
    </p:spTree>
    <p:extLst>
      <p:ext uri="{BB962C8B-B14F-4D97-AF65-F5344CB8AC3E}">
        <p14:creationId xmlns:p14="http://schemas.microsoft.com/office/powerpoint/2010/main" val="332357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t.wikipedia.org/wiki/Epatite_C"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it.wikipedia.org/wiki/Ribavirina" TargetMode="External"/><Relationship Id="rId5" Type="http://schemas.openxmlformats.org/officeDocument/2006/relationships/hyperlink" Target="https://it.wikipedia.org/wiki/Interferone" TargetMode="External"/><Relationship Id="rId4" Type="http://schemas.openxmlformats.org/officeDocument/2006/relationships/hyperlink" Target="https://it.wikipedia.org/wiki/Studio_di_associazione_genome-wide#cite_note-12"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t.wikipedia.org/wiki/Epatite_C"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it.wikipedia.org/wiki/Ribavirina" TargetMode="External"/><Relationship Id="rId5" Type="http://schemas.openxmlformats.org/officeDocument/2006/relationships/hyperlink" Target="https://it.wikipedia.org/wiki/Interferone" TargetMode="External"/><Relationship Id="rId4" Type="http://schemas.openxmlformats.org/officeDocument/2006/relationships/hyperlink" Target="https://it.wikipedia.org/wiki/Studio_di_associazione_genome-wide#cite_note-12"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it.wikipedia.org/wiki/Epatite_C"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it.wikipedia.org/wiki/Ribavirina" TargetMode="External"/><Relationship Id="rId5" Type="http://schemas.openxmlformats.org/officeDocument/2006/relationships/hyperlink" Target="https://it.wikipedia.org/wiki/Interferone" TargetMode="External"/><Relationship Id="rId4" Type="http://schemas.openxmlformats.org/officeDocument/2006/relationships/hyperlink" Target="https://it.wikipedia.org/wiki/Studio_di_associazione_genome-wide#cite_note-12"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t.wikipedia.org/wiki/Epatite_C"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it.wikipedia.org/wiki/Ribavirina" TargetMode="External"/><Relationship Id="rId5" Type="http://schemas.openxmlformats.org/officeDocument/2006/relationships/hyperlink" Target="https://it.wikipedia.org/wiki/Interferone" TargetMode="External"/><Relationship Id="rId4" Type="http://schemas.openxmlformats.org/officeDocument/2006/relationships/hyperlink" Target="https://it.wikipedia.org/wiki/Studio_di_associazione_genome-wide#cite_note-1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t.wikipedia.org/wiki/Epatite_C"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it.wikipedia.org/wiki/Ribavirina" TargetMode="External"/><Relationship Id="rId5" Type="http://schemas.openxmlformats.org/officeDocument/2006/relationships/hyperlink" Target="https://it.wikipedia.org/wiki/Interferone" TargetMode="External"/><Relationship Id="rId4" Type="http://schemas.openxmlformats.org/officeDocument/2006/relationships/hyperlink" Target="https://it.wikipedia.org/wiki/Studio_di_associazione_genome-wide#cite_note-1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Un esempio di tali applicazioni è dato dall'identificazione di varianti genetiche associate alla risposta dell'organismo nei confronti della cura contro il virus dell'</a:t>
            </a:r>
            <a:r>
              <a:rPr lang="it-IT" dirty="0" smtClean="0">
                <a:hlinkClick r:id="rId3" tooltip="Epatite C"/>
              </a:rPr>
              <a:t>epatite C</a:t>
            </a:r>
            <a:r>
              <a:rPr lang="it-IT" dirty="0" smtClean="0"/>
              <a:t> con genotipo 1. Lo studio di GWA</a:t>
            </a:r>
            <a:r>
              <a:rPr lang="it-IT" baseline="30000" dirty="0" smtClean="0">
                <a:hlinkClick r:id="rId4"/>
              </a:rPr>
              <a:t>[12]</a:t>
            </a:r>
            <a:r>
              <a:rPr lang="it-IT" dirty="0" smtClean="0"/>
              <a:t> ha dimostrato una correlazione tra un polimorfismo in prossimità del gene IL28B, codificante per l'</a:t>
            </a:r>
            <a:r>
              <a:rPr lang="it-IT" dirty="0" smtClean="0">
                <a:hlinkClick r:id="rId5" tooltip="Interferone"/>
              </a:rPr>
              <a:t>interferone</a:t>
            </a:r>
            <a:r>
              <a:rPr lang="it-IT" dirty="0" smtClean="0"/>
              <a:t> lambda 3, e la risposta al trattamento con </a:t>
            </a:r>
            <a:r>
              <a:rPr lang="it-IT" dirty="0" err="1" smtClean="0">
                <a:hlinkClick r:id="rId6" tooltip="Ribavirina"/>
              </a:rPr>
              <a:t>ribavirina</a:t>
            </a:r>
            <a:r>
              <a:rPr lang="it-IT" dirty="0" smtClean="0"/>
              <a:t>, </a:t>
            </a:r>
            <a:r>
              <a:rPr lang="it-IT" dirty="0" err="1" smtClean="0"/>
              <a:t>PEGinterferone</a:t>
            </a:r>
            <a:r>
              <a:rPr lang="it-IT" dirty="0" smtClean="0"/>
              <a:t> </a:t>
            </a:r>
            <a:r>
              <a:rPr lang="it-IT" dirty="0" err="1" smtClean="0"/>
              <a:t>alpha</a:t>
            </a:r>
            <a:r>
              <a:rPr lang="it-IT" dirty="0" smtClean="0"/>
              <a:t> 2a e </a:t>
            </a:r>
            <a:r>
              <a:rPr lang="it-IT" dirty="0" err="1" smtClean="0"/>
              <a:t>PEGinterferone</a:t>
            </a:r>
            <a:r>
              <a:rPr lang="it-IT" dirty="0" smtClean="0"/>
              <a:t> </a:t>
            </a:r>
            <a:r>
              <a:rPr lang="it-IT" dirty="0" err="1" smtClean="0"/>
              <a:t>alpha</a:t>
            </a:r>
            <a:r>
              <a:rPr lang="it-IT" dirty="0" smtClean="0"/>
              <a:t> 2b. </a:t>
            </a:r>
          </a:p>
          <a:p>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6</a:t>
            </a:fld>
            <a:endParaRPr lang="fr-FR"/>
          </a:p>
        </p:txBody>
      </p:sp>
    </p:spTree>
    <p:extLst>
      <p:ext uri="{BB962C8B-B14F-4D97-AF65-F5344CB8AC3E}">
        <p14:creationId xmlns:p14="http://schemas.microsoft.com/office/powerpoint/2010/main" val="1745002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19</a:t>
            </a:fld>
            <a:endParaRPr lang="fr-FR"/>
          </a:p>
        </p:txBody>
      </p:sp>
    </p:spTree>
    <p:extLst>
      <p:ext uri="{BB962C8B-B14F-4D97-AF65-F5344CB8AC3E}">
        <p14:creationId xmlns:p14="http://schemas.microsoft.com/office/powerpoint/2010/main" val="1896286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Pharmacists do it better ● knowledge of current prices ● supplier experience ● patent loss knowledge ● new pipelines and therapeutic trends ● overview on therapeutic alternatives ● aware of drugs that can not be missed</a:t>
            </a:r>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20</a:t>
            </a:fld>
            <a:endParaRPr lang="fr-FR"/>
          </a:p>
        </p:txBody>
      </p:sp>
    </p:spTree>
    <p:extLst>
      <p:ext uri="{BB962C8B-B14F-4D97-AF65-F5344CB8AC3E}">
        <p14:creationId xmlns:p14="http://schemas.microsoft.com/office/powerpoint/2010/main" val="1490195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Attualmente la scelta del farmaco giusto avviene attraverso una procedura per tentativi ed errori, nel senso che si comincia con un farmaco e se questo non funziona bene si cambia la prescrizione fino a trovare il trattamento adatto per quella persona. Ciò si verifica purtroppo frequentemente in quanto la posologia degli agenti antineoplastici viene stabilita dal medico oncologo in maniera standardizzata sulla base della superficie corporea del paziente (tenendo ovviamente conto anche degli altri fattori non genetici di variabilità). </a:t>
            </a:r>
            <a:endParaRPr lang="fr-FR" dirty="0" smtClean="0"/>
          </a:p>
          <a:p>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23</a:t>
            </a:fld>
            <a:endParaRPr lang="fr-FR"/>
          </a:p>
        </p:txBody>
      </p:sp>
    </p:spTree>
    <p:extLst>
      <p:ext uri="{BB962C8B-B14F-4D97-AF65-F5344CB8AC3E}">
        <p14:creationId xmlns:p14="http://schemas.microsoft.com/office/powerpoint/2010/main" val="2498013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fr-FR" b="1" dirty="0" err="1" smtClean="0">
                <a:solidFill>
                  <a:srgbClr val="4DD350"/>
                </a:solidFill>
              </a:rPr>
              <a:t>Pharmagénétique</a:t>
            </a:r>
            <a:r>
              <a:rPr lang="fr-FR" b="1" dirty="0" smtClean="0"/>
              <a:t>:</a:t>
            </a:r>
            <a:r>
              <a:rPr lang="fr-FR" b="1" dirty="0" smtClean="0">
                <a:sym typeface="Wingdings" panose="05000000000000000000" pitchFamily="2" charset="2"/>
              </a:rPr>
              <a:t> branche de la pharmacologie</a:t>
            </a:r>
            <a:endParaRPr lang="fr-FR" b="1" dirty="0" smtClean="0"/>
          </a:p>
          <a:p>
            <a:pPr algn="just"/>
            <a:r>
              <a:rPr lang="fr-FR" dirty="0" smtClean="0"/>
              <a:t>Permet d’établir  comment des variations de la séquence en ADN influent la réponse aux médicaments (</a:t>
            </a:r>
            <a:r>
              <a:rPr lang="it-IT" dirty="0" smtClean="0"/>
              <a:t>variazioni inter-individuali nella </a:t>
            </a:r>
            <a:r>
              <a:rPr lang="it-IT" dirty="0" err="1" smtClean="0"/>
              <a:t>séquence</a:t>
            </a:r>
            <a:r>
              <a:rPr lang="it-IT" dirty="0" smtClean="0"/>
              <a:t> del DNA in relazione alla risposta ai farmaci).</a:t>
            </a:r>
            <a:endParaRPr lang="fr-FR" dirty="0" smtClean="0"/>
          </a:p>
          <a:p>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25</a:t>
            </a:fld>
            <a:endParaRPr lang="fr-FR"/>
          </a:p>
        </p:txBody>
      </p:sp>
    </p:spTree>
    <p:extLst>
      <p:ext uri="{BB962C8B-B14F-4D97-AF65-F5344CB8AC3E}">
        <p14:creationId xmlns:p14="http://schemas.microsoft.com/office/powerpoint/2010/main" val="3332011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t>ADH, </a:t>
            </a:r>
            <a:r>
              <a:rPr lang="it-IT" sz="1200" dirty="0" err="1" smtClean="0"/>
              <a:t>alcohol</a:t>
            </a:r>
            <a:r>
              <a:rPr lang="it-IT" sz="1200" dirty="0" smtClean="0"/>
              <a:t> </a:t>
            </a:r>
            <a:r>
              <a:rPr lang="it-IT" sz="1200" dirty="0" err="1" smtClean="0"/>
              <a:t>dehydrogenase</a:t>
            </a:r>
            <a:r>
              <a:rPr lang="it-IT" sz="1200" dirty="0" smtClean="0"/>
              <a:t>; ALDH, </a:t>
            </a:r>
            <a:r>
              <a:rPr lang="it-IT" sz="1200" dirty="0" err="1" smtClean="0"/>
              <a:t>aldehyde</a:t>
            </a:r>
            <a:r>
              <a:rPr lang="it-IT" sz="1200" dirty="0" smtClean="0"/>
              <a:t> </a:t>
            </a:r>
            <a:r>
              <a:rPr lang="it-IT" sz="1200" dirty="0" err="1" smtClean="0"/>
              <a:t>dehydrogenase</a:t>
            </a:r>
            <a:r>
              <a:rPr lang="it-IT" sz="1200" dirty="0" smtClean="0"/>
              <a:t>; CYP, </a:t>
            </a:r>
            <a:r>
              <a:rPr lang="it-IT" sz="1200" dirty="0" err="1" smtClean="0"/>
              <a:t>cytochrome</a:t>
            </a:r>
            <a:r>
              <a:rPr lang="it-IT" sz="1200" dirty="0" smtClean="0"/>
              <a:t> P450; DPD, </a:t>
            </a:r>
            <a:r>
              <a:rPr lang="it-IT" sz="1200" dirty="0" err="1" smtClean="0"/>
              <a:t>dihydropyrimidine</a:t>
            </a:r>
            <a:r>
              <a:rPr lang="it-IT" sz="1200" dirty="0" smtClean="0"/>
              <a:t> </a:t>
            </a:r>
            <a:r>
              <a:rPr lang="it-IT" sz="1200" dirty="0" err="1" smtClean="0"/>
              <a:t>dehydrogenase</a:t>
            </a:r>
            <a:r>
              <a:rPr lang="it-IT" sz="1200" dirty="0" smtClean="0"/>
              <a:t>; NQO1, </a:t>
            </a:r>
            <a:r>
              <a:rPr lang="it-IT" sz="1200" dirty="0" err="1" smtClean="0"/>
              <a:t>NADPH:quinone</a:t>
            </a:r>
            <a:r>
              <a:rPr lang="it-IT" sz="1200" dirty="0" smtClean="0"/>
              <a:t> </a:t>
            </a:r>
            <a:r>
              <a:rPr lang="it-IT" sz="1200" dirty="0" err="1" smtClean="0"/>
              <a:t>oxidoreductase</a:t>
            </a:r>
            <a:r>
              <a:rPr lang="it-IT" sz="1200" dirty="0" smtClean="0"/>
              <a:t> or DT </a:t>
            </a:r>
            <a:r>
              <a:rPr lang="it-IT" sz="1200" dirty="0" err="1" smtClean="0"/>
              <a:t>diaphorase</a:t>
            </a:r>
            <a:r>
              <a:rPr lang="it-IT" sz="1200" dirty="0" smtClean="0"/>
              <a:t>; COMT, </a:t>
            </a:r>
            <a:r>
              <a:rPr lang="it-IT" sz="1200" dirty="0" err="1" smtClean="0"/>
              <a:t>catechol</a:t>
            </a:r>
            <a:r>
              <a:rPr lang="it-IT" sz="1200" dirty="0" smtClean="0"/>
              <a:t> </a:t>
            </a:r>
            <a:r>
              <a:rPr lang="it-IT" sz="1200" i="1" dirty="0" smtClean="0"/>
              <a:t>O</a:t>
            </a:r>
            <a:r>
              <a:rPr lang="it-IT" sz="1200" dirty="0" smtClean="0"/>
              <a:t>-</a:t>
            </a:r>
            <a:r>
              <a:rPr lang="it-IT" sz="1200" dirty="0" err="1" smtClean="0"/>
              <a:t>methyltransferase</a:t>
            </a:r>
            <a:r>
              <a:rPr lang="it-IT" sz="1200" dirty="0" smtClean="0"/>
              <a:t>; GST, </a:t>
            </a:r>
            <a:r>
              <a:rPr lang="it-IT" sz="1200" dirty="0" err="1" smtClean="0"/>
              <a:t>glutathione</a:t>
            </a:r>
            <a:r>
              <a:rPr lang="it-IT" sz="1200" i="1" dirty="0" err="1" smtClean="0"/>
              <a:t>S</a:t>
            </a:r>
            <a:r>
              <a:rPr lang="it-IT" sz="1200" dirty="0" err="1" smtClean="0"/>
              <a:t>-transferase</a:t>
            </a:r>
            <a:r>
              <a:rPr lang="it-IT" sz="1200" dirty="0" smtClean="0"/>
              <a:t>; HMT, </a:t>
            </a:r>
            <a:r>
              <a:rPr lang="it-IT" sz="1200" dirty="0" err="1" smtClean="0"/>
              <a:t>histamine</a:t>
            </a:r>
            <a:r>
              <a:rPr lang="it-IT" sz="1200" dirty="0" smtClean="0"/>
              <a:t> </a:t>
            </a:r>
            <a:r>
              <a:rPr lang="it-IT" sz="1200" dirty="0" err="1" smtClean="0"/>
              <a:t>methyltransferase</a:t>
            </a:r>
            <a:r>
              <a:rPr lang="it-IT" sz="1200" dirty="0" smtClean="0"/>
              <a:t>; NAT,</a:t>
            </a:r>
            <a:r>
              <a:rPr lang="it-IT" sz="1200" i="1" dirty="0" smtClean="0"/>
              <a:t>N</a:t>
            </a:r>
            <a:r>
              <a:rPr lang="it-IT" sz="1200" dirty="0" smtClean="0"/>
              <a:t>-</a:t>
            </a:r>
            <a:r>
              <a:rPr lang="it-IT" sz="1200" dirty="0" err="1" smtClean="0"/>
              <a:t>acetyltransferase</a:t>
            </a:r>
            <a:r>
              <a:rPr lang="it-IT" sz="1200" dirty="0" smtClean="0"/>
              <a:t>; </a:t>
            </a:r>
            <a:r>
              <a:rPr lang="it-IT" sz="1200" dirty="0" err="1" smtClean="0"/>
              <a:t>STs</a:t>
            </a:r>
            <a:r>
              <a:rPr lang="it-IT" sz="1200" dirty="0" smtClean="0"/>
              <a:t>, </a:t>
            </a:r>
            <a:r>
              <a:rPr lang="it-IT" sz="1200" dirty="0" err="1" smtClean="0"/>
              <a:t>sulfotransferases</a:t>
            </a:r>
            <a:r>
              <a:rPr lang="it-IT" sz="1200" dirty="0" smtClean="0"/>
              <a:t>; TPMT, </a:t>
            </a:r>
            <a:r>
              <a:rPr lang="it-IT" sz="1200" dirty="0" err="1" smtClean="0"/>
              <a:t>thiopurine</a:t>
            </a:r>
            <a:r>
              <a:rPr lang="it-IT" sz="1200" dirty="0" smtClean="0"/>
              <a:t> </a:t>
            </a:r>
            <a:r>
              <a:rPr lang="it-IT" sz="1200" dirty="0" err="1" smtClean="0"/>
              <a:t>methyltransferase</a:t>
            </a:r>
            <a:r>
              <a:rPr lang="it-IT" sz="1200" dirty="0" smtClean="0"/>
              <a:t>; </a:t>
            </a:r>
            <a:r>
              <a:rPr lang="it-IT" sz="1200" dirty="0" err="1" smtClean="0"/>
              <a:t>UGTs</a:t>
            </a:r>
            <a:r>
              <a:rPr lang="it-IT" sz="1200" dirty="0" smtClean="0"/>
              <a:t>, uridine 5′-triphosphate </a:t>
            </a:r>
            <a:r>
              <a:rPr lang="it-IT" sz="1200" dirty="0" err="1" smtClean="0"/>
              <a:t>glucuronosyltransferases</a:t>
            </a:r>
            <a:r>
              <a:rPr lang="it-IT" sz="1200" dirty="0" smtClean="0"/>
              <a:t>.</a:t>
            </a:r>
            <a:endParaRPr lang="fr-FR" sz="1200" dirty="0" smtClean="0"/>
          </a:p>
          <a:p>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28</a:t>
            </a:fld>
            <a:endParaRPr lang="fr-FR"/>
          </a:p>
        </p:txBody>
      </p:sp>
    </p:spTree>
    <p:extLst>
      <p:ext uri="{BB962C8B-B14F-4D97-AF65-F5344CB8AC3E}">
        <p14:creationId xmlns:p14="http://schemas.microsoft.com/office/powerpoint/2010/main" val="4049462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Nell’uomo si ritiene che la maggioranza dei geni contenga variazioni casuali della sequenza nucleotidica tra i diversi individui, sviluppatesi nel corso dell’evoluzione; quando tali variazioni avvengono nella sequenza codificante o </a:t>
            </a:r>
            <a:r>
              <a:rPr lang="it-IT" dirty="0" err="1" smtClean="0"/>
              <a:t>regolatoria</a:t>
            </a:r>
            <a:r>
              <a:rPr lang="it-IT" dirty="0" smtClean="0"/>
              <a:t> possono portare all’inserzione di un aminoacido diverso a livello di una specifica posizione nella proteina e conseguentemente a modificazioni della sua funzione o influenzare i meccanismi di trascrizione e traduzione, modulando quindi i livelli di espressione dei prodotti genici (</a:t>
            </a:r>
            <a:r>
              <a:rPr lang="it-IT" dirty="0" err="1" smtClean="0"/>
              <a:t>mRNA</a:t>
            </a:r>
            <a:r>
              <a:rPr lang="it-IT" dirty="0" smtClean="0"/>
              <a:t> e proteine).</a:t>
            </a:r>
            <a:br>
              <a:rPr lang="it-IT" dirty="0" smtClean="0"/>
            </a:br>
            <a:r>
              <a:rPr lang="it-IT" dirty="0" smtClean="0"/>
              <a:t>Le variazioni nella sequenza del DNA che sono presenti almeno nell’1% della popolazione sono definite polimorfismi. Tali polimorfismi genici danno luogo a enzimi con diversi livelli di attività metabolica o a recettori con diversa affinità per il farmaco, modificando la risposta farmacologica di un individuo. Tali polimorfismi genici danno luogo a enzimi con diversi livelli di attività metabolica o a recettori con diversa affinità per il farmaco, modificando la risposta farmacologica di un individuo. Le variazioni genetiche riguardano più spesso un singolo nucleotide e sono pertanto definite polimorfismi a singolo nucleotide (SNP), ma possono interessare anche più nucleotidi o anche ampi tratti di DNA: si tratta ad es. di sostituzioni, inserzioni, delezioni, amplificazioni e traslocazioni. Esse si riferiscono a tratti monogenici, cioè a polimorfismi di un singolo gene codificante una proteina coinvolta nel metabolismo di un farmaco o nel suo effetto che causano risposte individuali variabili ai farmaci.</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A. </a:t>
            </a:r>
            <a:r>
              <a:rPr lang="it-IT" dirty="0" err="1" smtClean="0"/>
              <a:t>metabolizzatori</a:t>
            </a:r>
            <a:r>
              <a:rPr lang="it-IT" dirty="0" smtClean="0"/>
              <a:t> poveri o lenti (</a:t>
            </a:r>
            <a:r>
              <a:rPr lang="it-IT" dirty="0" err="1" smtClean="0"/>
              <a:t>Poor</a:t>
            </a:r>
            <a:r>
              <a:rPr lang="it-IT" dirty="0" smtClean="0"/>
              <a:t> </a:t>
            </a:r>
            <a:r>
              <a:rPr lang="it-IT" dirty="0" err="1" smtClean="0"/>
              <a:t>Metabolizer</a:t>
            </a:r>
            <a:r>
              <a:rPr lang="it-IT" dirty="0" smtClean="0"/>
              <a:t> - </a:t>
            </a:r>
            <a:r>
              <a:rPr lang="it-IT" dirty="0" err="1" smtClean="0"/>
              <a:t>PMs</a:t>
            </a:r>
            <a:r>
              <a:rPr lang="it-IT" dirty="0" smtClean="0"/>
              <a:t>): sono persone con deficienze nel metabolismo (che possiedono quindi una capacità d’attivazione dei farmaci estremamente ridotta o assente). I PM presentano una mutazione in entrambi gli alleli del gene (due alleli non attivi).</a:t>
            </a:r>
            <a:br>
              <a:rPr lang="it-IT" dirty="0" smtClean="0"/>
            </a:br>
            <a:r>
              <a:rPr lang="it-IT" dirty="0" smtClean="0"/>
              <a:t/>
            </a:r>
            <a:br>
              <a:rPr lang="it-IT" dirty="0" smtClean="0"/>
            </a:br>
            <a:r>
              <a:rPr lang="it-IT" dirty="0" smtClean="0"/>
              <a:t>B. </a:t>
            </a:r>
            <a:r>
              <a:rPr lang="it-IT" dirty="0" err="1" smtClean="0"/>
              <a:t>metabolizzatori</a:t>
            </a:r>
            <a:r>
              <a:rPr lang="it-IT" dirty="0" smtClean="0"/>
              <a:t> intermedi (Intermediate </a:t>
            </a:r>
            <a:r>
              <a:rPr lang="it-IT" dirty="0" err="1" smtClean="0"/>
              <a:t>Metabolizer</a:t>
            </a:r>
            <a:r>
              <a:rPr lang="it-IT" dirty="0" smtClean="0"/>
              <a:t> - IM) presentano un allele normale ed uno attivo del gene e possono richiedere, per un’azione terapeutica ottimale, un dosaggio farmacologico inferiore alla norma.</a:t>
            </a:r>
            <a:br>
              <a:rPr lang="it-IT" dirty="0" smtClean="0"/>
            </a:br>
            <a:r>
              <a:rPr lang="it-IT" dirty="0" smtClean="0"/>
              <a:t/>
            </a:r>
            <a:br>
              <a:rPr lang="it-IT" dirty="0" smtClean="0"/>
            </a:br>
            <a:r>
              <a:rPr lang="it-IT" dirty="0" smtClean="0"/>
              <a:t>C. </a:t>
            </a:r>
            <a:r>
              <a:rPr lang="it-IT" dirty="0" err="1" smtClean="0"/>
              <a:t>metabolizzatori</a:t>
            </a:r>
            <a:r>
              <a:rPr lang="it-IT" dirty="0" smtClean="0"/>
              <a:t> estesi (</a:t>
            </a:r>
            <a:r>
              <a:rPr lang="it-IT" dirty="0" err="1" smtClean="0"/>
              <a:t>Extensive</a:t>
            </a:r>
            <a:r>
              <a:rPr lang="it-IT" dirty="0" smtClean="0"/>
              <a:t> </a:t>
            </a:r>
            <a:r>
              <a:rPr lang="it-IT" dirty="0" err="1" smtClean="0"/>
              <a:t>Metabolizer</a:t>
            </a:r>
            <a:r>
              <a:rPr lang="it-IT" dirty="0" smtClean="0"/>
              <a:t> - </a:t>
            </a:r>
            <a:r>
              <a:rPr lang="it-IT" dirty="0" err="1" smtClean="0"/>
              <a:t>EMs</a:t>
            </a:r>
            <a:r>
              <a:rPr lang="it-IT" dirty="0" smtClean="0"/>
              <a:t>): sono persone dotate di un normale metabolismo farmacologico. Di solito presentano due alleli attivi del gene.</a:t>
            </a:r>
            <a:br>
              <a:rPr lang="it-IT" dirty="0" smtClean="0"/>
            </a:br>
            <a:r>
              <a:rPr lang="it-IT" dirty="0" smtClean="0"/>
              <a:t/>
            </a:r>
            <a:br>
              <a:rPr lang="it-IT" dirty="0" smtClean="0"/>
            </a:br>
            <a:r>
              <a:rPr lang="it-IT" dirty="0" smtClean="0"/>
              <a:t>D. ultra </a:t>
            </a:r>
            <a:r>
              <a:rPr lang="it-IT" dirty="0" err="1" smtClean="0"/>
              <a:t>metabolizzatori</a:t>
            </a:r>
            <a:r>
              <a:rPr lang="it-IT" dirty="0" smtClean="0"/>
              <a:t> (Ultra-</a:t>
            </a:r>
            <a:r>
              <a:rPr lang="it-IT" dirty="0" err="1" smtClean="0"/>
              <a:t>Metabolizer</a:t>
            </a:r>
            <a:r>
              <a:rPr lang="it-IT" dirty="0" smtClean="0"/>
              <a:t> - </a:t>
            </a:r>
            <a:r>
              <a:rPr lang="it-IT" dirty="0" err="1" smtClean="0"/>
              <a:t>UMs</a:t>
            </a:r>
            <a:r>
              <a:rPr lang="it-IT" dirty="0" smtClean="0"/>
              <a:t>): sono persone con un’aumentata espressione dei geni coinvolti nel metabolismo dei farmaci, a causa della quale possono richiedere, per un’azione terapeutica ottimale, un dosaggio farmacologico superiore alla norma. Gli UM presentano tre o più alleli attivi, a causa di una duplicazione di un allele attivo.</a:t>
            </a:r>
            <a:endParaRPr lang="fr-FR" dirty="0" smtClean="0"/>
          </a:p>
          <a:p>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29</a:t>
            </a:fld>
            <a:endParaRPr lang="fr-FR"/>
          </a:p>
        </p:txBody>
      </p:sp>
    </p:spTree>
    <p:extLst>
      <p:ext uri="{BB962C8B-B14F-4D97-AF65-F5344CB8AC3E}">
        <p14:creationId xmlns:p14="http://schemas.microsoft.com/office/powerpoint/2010/main" val="223708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Nell’uomo si ritiene che la maggioranza dei geni contenga variazioni casuali della sequenza nucleotidica tra i diversi individui, sviluppatesi nel corso dell’evoluzione; quando tali variazioni avvengono nella sequenza codificante o </a:t>
            </a:r>
            <a:r>
              <a:rPr lang="it-IT" dirty="0" err="1" smtClean="0"/>
              <a:t>regolatoria</a:t>
            </a:r>
            <a:r>
              <a:rPr lang="it-IT" dirty="0" smtClean="0"/>
              <a:t> possono portare all’inserzione di un aminoacido diverso a livello di una specifica posizione nella proteina e conseguentemente a modificazioni della sua funzione o influenzare i meccanismi di trascrizione e traduzione, modulando quindi i livelli di espressione dei prodotti genici (</a:t>
            </a:r>
            <a:r>
              <a:rPr lang="it-IT" dirty="0" err="1" smtClean="0"/>
              <a:t>mRNA</a:t>
            </a:r>
            <a:r>
              <a:rPr lang="it-IT" dirty="0" smtClean="0"/>
              <a:t> e proteine).</a:t>
            </a:r>
            <a:br>
              <a:rPr lang="it-IT" dirty="0" smtClean="0"/>
            </a:br>
            <a:r>
              <a:rPr lang="it-IT" dirty="0" smtClean="0"/>
              <a:t>Le variazioni nella sequenza del DNA che sono presenti almeno nell’1% della popolazione sono definite polimorfismi. Tali polimorfismi genici danno luogo a enzimi con diversi livelli di attività metabolica o a recettori con diversa affinità per il farmaco, modificando la risposta farmacologica di un individuo. Tali polimorfismi genici danno luogo a enzimi con diversi livelli di attività metabolica o a recettori con diversa affinità per il farmaco, modificando la risposta farmacologica di un individuo. Le variazioni genetiche riguardano più spesso un singolo nucleotide e sono pertanto definite polimorfismi a singolo nucleotide (SNP), ma possono interessare anche più nucleotidi o anche ampi tratti di DNA: si tratta ad es. di sostituzioni, inserzioni, delezioni, amplificazioni e traslocazioni. Esse si riferiscono a tratti monogenici, cioè a polimorfismi di un singolo gene codificante una proteina coinvolta nel metabolismo di un farmaco o nel suo effetto che causano risposte individuali variabili ai farmaci.</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A. </a:t>
            </a:r>
            <a:r>
              <a:rPr lang="it-IT" dirty="0" err="1" smtClean="0"/>
              <a:t>metabolizzatori</a:t>
            </a:r>
            <a:r>
              <a:rPr lang="it-IT" dirty="0" smtClean="0"/>
              <a:t> poveri o lenti (</a:t>
            </a:r>
            <a:r>
              <a:rPr lang="it-IT" dirty="0" err="1" smtClean="0"/>
              <a:t>Poor</a:t>
            </a:r>
            <a:r>
              <a:rPr lang="it-IT" dirty="0" smtClean="0"/>
              <a:t> </a:t>
            </a:r>
            <a:r>
              <a:rPr lang="it-IT" dirty="0" err="1" smtClean="0"/>
              <a:t>Metabolizer</a:t>
            </a:r>
            <a:r>
              <a:rPr lang="it-IT" dirty="0" smtClean="0"/>
              <a:t> - </a:t>
            </a:r>
            <a:r>
              <a:rPr lang="it-IT" dirty="0" err="1" smtClean="0"/>
              <a:t>PMs</a:t>
            </a:r>
            <a:r>
              <a:rPr lang="it-IT" dirty="0" smtClean="0"/>
              <a:t>): sono persone con deficienze nel metabolismo (che possiedono quindi una capacità d’attivazione dei farmaci estremamente ridotta o assente). I PM presentano una mutazione in entrambi gli alleli del gene (due alleli non attivi).</a:t>
            </a:r>
            <a:br>
              <a:rPr lang="it-IT" dirty="0" smtClean="0"/>
            </a:br>
            <a:r>
              <a:rPr lang="it-IT" dirty="0" smtClean="0"/>
              <a:t/>
            </a:r>
            <a:br>
              <a:rPr lang="it-IT" dirty="0" smtClean="0"/>
            </a:br>
            <a:r>
              <a:rPr lang="it-IT" dirty="0" smtClean="0"/>
              <a:t>B. </a:t>
            </a:r>
            <a:r>
              <a:rPr lang="it-IT" dirty="0" err="1" smtClean="0"/>
              <a:t>metabolizzatori</a:t>
            </a:r>
            <a:r>
              <a:rPr lang="it-IT" dirty="0" smtClean="0"/>
              <a:t> intermedi (Intermediate </a:t>
            </a:r>
            <a:r>
              <a:rPr lang="it-IT" dirty="0" err="1" smtClean="0"/>
              <a:t>Metabolizer</a:t>
            </a:r>
            <a:r>
              <a:rPr lang="it-IT" dirty="0" smtClean="0"/>
              <a:t> - IM) presentano un allele normale ed uno attivo del gene e possono richiedere, per un’azione terapeutica ottimale, un dosaggio farmacologico inferiore alla norma.</a:t>
            </a:r>
            <a:br>
              <a:rPr lang="it-IT" dirty="0" smtClean="0"/>
            </a:br>
            <a:r>
              <a:rPr lang="it-IT" dirty="0" smtClean="0"/>
              <a:t/>
            </a:r>
            <a:br>
              <a:rPr lang="it-IT" dirty="0" smtClean="0"/>
            </a:br>
            <a:r>
              <a:rPr lang="it-IT" dirty="0" smtClean="0"/>
              <a:t>C. </a:t>
            </a:r>
            <a:r>
              <a:rPr lang="it-IT" dirty="0" err="1" smtClean="0"/>
              <a:t>metabolizzatori</a:t>
            </a:r>
            <a:r>
              <a:rPr lang="it-IT" dirty="0" smtClean="0"/>
              <a:t> estesi (</a:t>
            </a:r>
            <a:r>
              <a:rPr lang="it-IT" dirty="0" err="1" smtClean="0"/>
              <a:t>Extensive</a:t>
            </a:r>
            <a:r>
              <a:rPr lang="it-IT" dirty="0" smtClean="0"/>
              <a:t> </a:t>
            </a:r>
            <a:r>
              <a:rPr lang="it-IT" dirty="0" err="1" smtClean="0"/>
              <a:t>Metabolizer</a:t>
            </a:r>
            <a:r>
              <a:rPr lang="it-IT" dirty="0" smtClean="0"/>
              <a:t> - </a:t>
            </a:r>
            <a:r>
              <a:rPr lang="it-IT" dirty="0" err="1" smtClean="0"/>
              <a:t>EMs</a:t>
            </a:r>
            <a:r>
              <a:rPr lang="it-IT" dirty="0" smtClean="0"/>
              <a:t>): sono persone dotate di un normale metabolismo farmacologico. Di solito presentano due alleli attivi del gene.</a:t>
            </a:r>
            <a:br>
              <a:rPr lang="it-IT" dirty="0" smtClean="0"/>
            </a:br>
            <a:r>
              <a:rPr lang="it-IT" dirty="0" smtClean="0"/>
              <a:t/>
            </a:r>
            <a:br>
              <a:rPr lang="it-IT" dirty="0" smtClean="0"/>
            </a:br>
            <a:r>
              <a:rPr lang="it-IT" dirty="0" smtClean="0"/>
              <a:t>D. ultra </a:t>
            </a:r>
            <a:r>
              <a:rPr lang="it-IT" dirty="0" err="1" smtClean="0"/>
              <a:t>metabolizzatori</a:t>
            </a:r>
            <a:r>
              <a:rPr lang="it-IT" dirty="0" smtClean="0"/>
              <a:t> (Ultra-</a:t>
            </a:r>
            <a:r>
              <a:rPr lang="it-IT" dirty="0" err="1" smtClean="0"/>
              <a:t>Metabolizer</a:t>
            </a:r>
            <a:r>
              <a:rPr lang="it-IT" dirty="0" smtClean="0"/>
              <a:t> - </a:t>
            </a:r>
            <a:r>
              <a:rPr lang="it-IT" dirty="0" err="1" smtClean="0"/>
              <a:t>UMs</a:t>
            </a:r>
            <a:r>
              <a:rPr lang="it-IT" dirty="0" smtClean="0"/>
              <a:t>): sono persone con un’aumentata espressione dei geni coinvolti nel metabolismo dei farmaci, a causa della quale possono richiedere, per un’azione terapeutica ottimale, un dosaggio farmacologico superiore alla norma. Gli UM presentano tre o più alleli attivi, a causa di una duplicazione di un allele attivo.</a:t>
            </a:r>
            <a:endParaRPr lang="fr-FR" dirty="0" smtClean="0"/>
          </a:p>
          <a:p>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30</a:t>
            </a:fld>
            <a:endParaRPr lang="fr-FR"/>
          </a:p>
        </p:txBody>
      </p:sp>
    </p:spTree>
    <p:extLst>
      <p:ext uri="{BB962C8B-B14F-4D97-AF65-F5344CB8AC3E}">
        <p14:creationId xmlns:p14="http://schemas.microsoft.com/office/powerpoint/2010/main" val="21822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Nell’uomo si ritiene che la maggioranza dei geni contenga variazioni casuali della sequenza nucleotidica tra i diversi individui, sviluppatesi nel corso dell’evoluzione; quando tali variazioni avvengono nella sequenza codificante o </a:t>
            </a:r>
            <a:r>
              <a:rPr lang="it-IT" dirty="0" err="1" smtClean="0"/>
              <a:t>regolatoria</a:t>
            </a:r>
            <a:r>
              <a:rPr lang="it-IT" dirty="0" smtClean="0"/>
              <a:t> possono portare all’inserzione di un aminoacido diverso a livello di una specifica posizione nella proteina e conseguentemente a modificazioni della sua funzione o influenzare i meccanismi di trascrizione e traduzione, modulando quindi i livelli di espressione dei prodotti genici (</a:t>
            </a:r>
            <a:r>
              <a:rPr lang="it-IT" dirty="0" err="1" smtClean="0"/>
              <a:t>mRNA</a:t>
            </a:r>
            <a:r>
              <a:rPr lang="it-IT" dirty="0" smtClean="0"/>
              <a:t> e proteine).</a:t>
            </a:r>
            <a:br>
              <a:rPr lang="it-IT" dirty="0" smtClean="0"/>
            </a:br>
            <a:r>
              <a:rPr lang="it-IT" dirty="0" smtClean="0"/>
              <a:t>Le variazioni nella sequenza del DNA che sono presenti almeno nell’1% della popolazione sono definite polimorfismi. Tali polimorfismi genici danno luogo a enzimi con diversi livelli di attività metabolica o a recettori con diversa affinità per il farmaco, modificando la risposta farmacologica di un individuo. Tali polimorfismi genici danno luogo a enzimi con diversi livelli di attività metabolica o a recettori con diversa affinità per il farmaco, modificando la risposta farmacologica di un individuo. Le variazioni genetiche riguardano più spesso un singolo nucleotide e sono pertanto definite polimorfismi a singolo nucleotide (SNP), ma possono interessare anche più nucleotidi o anche ampi tratti di DNA: si tratta ad es. di sostituzioni, inserzioni, delezioni, amplificazioni e traslocazioni. Esse si riferiscono a tratti monogenici, cioè a polimorfismi di un singolo gene codificante una proteina coinvolta nel metabolismo di un farmaco o nel suo effetto che causano risposte individuali variabili ai farmaci.</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A. </a:t>
            </a:r>
            <a:r>
              <a:rPr lang="it-IT" dirty="0" err="1" smtClean="0"/>
              <a:t>metabolizzatori</a:t>
            </a:r>
            <a:r>
              <a:rPr lang="it-IT" dirty="0" smtClean="0"/>
              <a:t> poveri o lenti (</a:t>
            </a:r>
            <a:r>
              <a:rPr lang="it-IT" dirty="0" err="1" smtClean="0"/>
              <a:t>Poor</a:t>
            </a:r>
            <a:r>
              <a:rPr lang="it-IT" dirty="0" smtClean="0"/>
              <a:t> </a:t>
            </a:r>
            <a:r>
              <a:rPr lang="it-IT" dirty="0" err="1" smtClean="0"/>
              <a:t>Metabolizer</a:t>
            </a:r>
            <a:r>
              <a:rPr lang="it-IT" dirty="0" smtClean="0"/>
              <a:t> - </a:t>
            </a:r>
            <a:r>
              <a:rPr lang="it-IT" dirty="0" err="1" smtClean="0"/>
              <a:t>PMs</a:t>
            </a:r>
            <a:r>
              <a:rPr lang="it-IT" dirty="0" smtClean="0"/>
              <a:t>): sono persone con deficienze nel metabolismo (che possiedono quindi una capacità d’attivazione dei farmaci estremamente ridotta o assente). I PM presentano una mutazione in entrambi gli alleli del gene (due alleli non attivi).</a:t>
            </a:r>
            <a:br>
              <a:rPr lang="it-IT" dirty="0" smtClean="0"/>
            </a:br>
            <a:r>
              <a:rPr lang="it-IT" dirty="0" smtClean="0"/>
              <a:t/>
            </a:r>
            <a:br>
              <a:rPr lang="it-IT" dirty="0" smtClean="0"/>
            </a:br>
            <a:r>
              <a:rPr lang="it-IT" dirty="0" smtClean="0"/>
              <a:t>B. </a:t>
            </a:r>
            <a:r>
              <a:rPr lang="it-IT" dirty="0" err="1" smtClean="0"/>
              <a:t>metabolizzatori</a:t>
            </a:r>
            <a:r>
              <a:rPr lang="it-IT" dirty="0" smtClean="0"/>
              <a:t> intermedi (Intermediate </a:t>
            </a:r>
            <a:r>
              <a:rPr lang="it-IT" dirty="0" err="1" smtClean="0"/>
              <a:t>Metabolizer</a:t>
            </a:r>
            <a:r>
              <a:rPr lang="it-IT" dirty="0" smtClean="0"/>
              <a:t> - IM) presentano un allele normale ed uno attivo del gene e possono richiedere, per un’azione terapeutica ottimale, un dosaggio farmacologico inferiore alla norma.</a:t>
            </a:r>
            <a:br>
              <a:rPr lang="it-IT" dirty="0" smtClean="0"/>
            </a:br>
            <a:r>
              <a:rPr lang="it-IT" dirty="0" smtClean="0"/>
              <a:t/>
            </a:r>
            <a:br>
              <a:rPr lang="it-IT" dirty="0" smtClean="0"/>
            </a:br>
            <a:r>
              <a:rPr lang="it-IT" dirty="0" smtClean="0"/>
              <a:t>C. </a:t>
            </a:r>
            <a:r>
              <a:rPr lang="it-IT" dirty="0" err="1" smtClean="0"/>
              <a:t>metabolizzatori</a:t>
            </a:r>
            <a:r>
              <a:rPr lang="it-IT" dirty="0" smtClean="0"/>
              <a:t> estesi (</a:t>
            </a:r>
            <a:r>
              <a:rPr lang="it-IT" dirty="0" err="1" smtClean="0"/>
              <a:t>Extensive</a:t>
            </a:r>
            <a:r>
              <a:rPr lang="it-IT" dirty="0" smtClean="0"/>
              <a:t> </a:t>
            </a:r>
            <a:r>
              <a:rPr lang="it-IT" dirty="0" err="1" smtClean="0"/>
              <a:t>Metabolizer</a:t>
            </a:r>
            <a:r>
              <a:rPr lang="it-IT" dirty="0" smtClean="0"/>
              <a:t> - </a:t>
            </a:r>
            <a:r>
              <a:rPr lang="it-IT" dirty="0" err="1" smtClean="0"/>
              <a:t>EMs</a:t>
            </a:r>
            <a:r>
              <a:rPr lang="it-IT" dirty="0" smtClean="0"/>
              <a:t>): sono persone dotate di un normale metabolismo farmacologico. Di solito presentano due alleli attivi del gene.</a:t>
            </a:r>
            <a:br>
              <a:rPr lang="it-IT" dirty="0" smtClean="0"/>
            </a:br>
            <a:r>
              <a:rPr lang="it-IT" dirty="0" smtClean="0"/>
              <a:t/>
            </a:r>
            <a:br>
              <a:rPr lang="it-IT" dirty="0" smtClean="0"/>
            </a:br>
            <a:r>
              <a:rPr lang="it-IT" dirty="0" smtClean="0"/>
              <a:t>D. ultra </a:t>
            </a:r>
            <a:r>
              <a:rPr lang="it-IT" dirty="0" err="1" smtClean="0"/>
              <a:t>metabolizzatori</a:t>
            </a:r>
            <a:r>
              <a:rPr lang="it-IT" dirty="0" smtClean="0"/>
              <a:t> (Ultra-</a:t>
            </a:r>
            <a:r>
              <a:rPr lang="it-IT" dirty="0" err="1" smtClean="0"/>
              <a:t>Metabolizer</a:t>
            </a:r>
            <a:r>
              <a:rPr lang="it-IT" dirty="0" smtClean="0"/>
              <a:t> - </a:t>
            </a:r>
            <a:r>
              <a:rPr lang="it-IT" dirty="0" err="1" smtClean="0"/>
              <a:t>UMs</a:t>
            </a:r>
            <a:r>
              <a:rPr lang="it-IT" dirty="0" smtClean="0"/>
              <a:t>): sono persone con un’aumentata espressione dei geni coinvolti nel metabolismo dei farmaci, a causa della quale possono richiedere, per un’azione terapeutica ottimale, un dosaggio farmacologico superiore alla norma. Gli UM presentano tre o più alleli attivi, a causa di una duplicazione di un allele attivo.</a:t>
            </a:r>
            <a:endParaRPr lang="fr-FR" dirty="0" smtClean="0"/>
          </a:p>
          <a:p>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31</a:t>
            </a:fld>
            <a:endParaRPr lang="fr-FR"/>
          </a:p>
        </p:txBody>
      </p:sp>
    </p:spTree>
    <p:extLst>
      <p:ext uri="{BB962C8B-B14F-4D97-AF65-F5344CB8AC3E}">
        <p14:creationId xmlns:p14="http://schemas.microsoft.com/office/powerpoint/2010/main" val="3659142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Sono stati evidenziati molti polimorfismi a singolo nucleotide nella complessa struttura del gene </a:t>
            </a:r>
            <a:r>
              <a:rPr kumimoji="0" lang="it-IT" altLang="it-IT" b="0" i="1"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DPD </a:t>
            </a:r>
            <a:r>
              <a:rPr kumimoji="0" lang="it-IT" altLang="it-IT" b="0"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responsabili di un inefficiente metabolismo del farmaco con conseguente aumento del rischio di tossicità grave anche potenzialmente fatale; tra essi il più frequente è la mutazione puntiforme </a:t>
            </a:r>
            <a:r>
              <a:rPr kumimoji="0" lang="it-IT" altLang="it-IT" b="1"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G→A</a:t>
            </a:r>
            <a:r>
              <a:rPr kumimoji="0" lang="it-IT" altLang="it-IT" b="0"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 in un sito di </a:t>
            </a:r>
            <a:r>
              <a:rPr kumimoji="0" lang="it-IT" altLang="it-IT" b="0" i="1" u="none" strike="noStrike" cap="none" normalizeH="0" baseline="0" dirty="0" err="1" smtClean="0">
                <a:ln>
                  <a:noFill/>
                </a:ln>
                <a:solidFill>
                  <a:srgbClr val="000000"/>
                </a:solidFill>
                <a:effectLst/>
                <a:latin typeface="Tahoma" panose="020B0604030504040204" pitchFamily="34" charset="0"/>
                <a:cs typeface="Tahoma" panose="020B0604030504040204" pitchFamily="34" charset="0"/>
              </a:rPr>
              <a:t>splicing</a:t>
            </a:r>
            <a:r>
              <a:rPr kumimoji="0" lang="it-IT" altLang="it-IT" b="0" i="1"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 </a:t>
            </a:r>
            <a:r>
              <a:rPr kumimoji="0" lang="it-IT" altLang="it-IT" b="0"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dell’esone 14 (</a:t>
            </a:r>
            <a:r>
              <a:rPr kumimoji="0" lang="it-IT" altLang="it-IT" b="1"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IVS14+ 1G&gt;A</a:t>
            </a:r>
            <a:r>
              <a:rPr kumimoji="0" lang="it-IT" altLang="it-IT" b="0"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 che risulta essere implicata del corretto </a:t>
            </a:r>
            <a:r>
              <a:rPr kumimoji="0" lang="it-IT" altLang="it-IT" b="0" i="0" u="none" strike="noStrike" cap="none" normalizeH="0" baseline="0" dirty="0" err="1" smtClean="0">
                <a:ln>
                  <a:noFill/>
                </a:ln>
                <a:solidFill>
                  <a:srgbClr val="000000"/>
                </a:solidFill>
                <a:effectLst/>
                <a:latin typeface="Tahoma" panose="020B0604030504040204" pitchFamily="34" charset="0"/>
                <a:cs typeface="Tahoma" panose="020B0604030504040204" pitchFamily="34" charset="0"/>
              </a:rPr>
              <a:t>splicing</a:t>
            </a:r>
            <a:r>
              <a:rPr kumimoji="0" lang="it-IT" altLang="it-IT" b="0"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 dell’esone 14. Se è presente questa sostituzione nucleotidica comporta la perdita dell’esone stesso e la formazione di un prodotto proteico incompleto e privo di attività enzimatica. </a:t>
            </a:r>
            <a:endParaRPr kumimoji="0" lang="it-IT" altLang="it-IT"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Sebbene un’alta percentuale delle tossicità da 5-FU osservate possano essere dovute a deficienze enzimatiche distinte dalla DPD ed esistano numerose mutazioni del gene DPD che possono portare all’assenza totale di attività enzimatica, la presenza di questa variante allelica ( conosciuta anche come allele </a:t>
            </a:r>
            <a:r>
              <a:rPr kumimoji="0" lang="it-IT" altLang="it-IT" b="1" i="1"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DPYD*2A</a:t>
            </a:r>
            <a:r>
              <a:rPr kumimoji="0" lang="it-IT" altLang="it-IT" b="0" i="1"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 </a:t>
            </a:r>
            <a:r>
              <a:rPr kumimoji="0" lang="it-IT" altLang="it-IT" b="0"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è presente in circa 1% della popolazione generale e rende conto di circa il 50% di tutte le deficienze di DPD. Inoltre, per causare insufficienza enzimatica e tossicità da 5-FU, è sufficiente la presenza della sostituzione solo su uno dei possibili alleli. Per questi motivi lo screening per questo polimorfismo in soggetti che necessitano di un trattamento chemioterapico a base di 5-FU può risultare di particolare interesse nella pratica clinica oncologica.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b="0"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fr-FR" dirty="0" err="1" smtClean="0">
                <a:sym typeface="Wingdings" panose="05000000000000000000" pitchFamily="2" charset="2"/>
              </a:rPr>
              <a:t>metabiloite</a:t>
            </a:r>
            <a:r>
              <a:rPr lang="fr-FR" dirty="0" smtClean="0">
                <a:sym typeface="Wingdings" panose="05000000000000000000" pitchFamily="2" charset="2"/>
              </a:rPr>
              <a:t> inactive: </a:t>
            </a:r>
            <a:r>
              <a:rPr lang="it-IT" dirty="0" err="1" smtClean="0"/>
              <a:t>diidrofluorouracile</a:t>
            </a:r>
            <a:r>
              <a:rPr lang="it-IT" dirty="0" smtClean="0"/>
              <a:t> nel fegato</a:t>
            </a:r>
          </a:p>
          <a:p>
            <a:pPr marL="0" marR="0" lvl="0" indent="0" algn="just" defTabSz="914400" rtl="0" eaLnBrk="0" fontAlgn="base" latinLnBrk="0" hangingPunct="0">
              <a:lnSpc>
                <a:spcPct val="100000"/>
              </a:lnSpc>
              <a:spcBef>
                <a:spcPct val="0"/>
              </a:spcBef>
              <a:spcAft>
                <a:spcPct val="0"/>
              </a:spcAft>
              <a:buClrTx/>
              <a:buSzTx/>
              <a:buFontTx/>
              <a:buNone/>
              <a:tabLst/>
            </a:pPr>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36</a:t>
            </a:fld>
            <a:endParaRPr lang="fr-FR"/>
          </a:p>
        </p:txBody>
      </p:sp>
    </p:spTree>
    <p:extLst>
      <p:ext uri="{BB962C8B-B14F-4D97-AF65-F5344CB8AC3E}">
        <p14:creationId xmlns:p14="http://schemas.microsoft.com/office/powerpoint/2010/main" val="3461481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dirty="0" smtClean="0"/>
              <a:t>(i </a:t>
            </a:r>
            <a:r>
              <a:rPr lang="fr-FR" dirty="0" err="1" smtClean="0"/>
              <a:t>principali</a:t>
            </a:r>
            <a:r>
              <a:rPr lang="fr-FR" dirty="0" smtClean="0"/>
              <a:t> </a:t>
            </a:r>
            <a:r>
              <a:rPr lang="fr-FR" dirty="0" err="1" smtClean="0"/>
              <a:t>determinanti</a:t>
            </a:r>
            <a:r>
              <a:rPr lang="fr-FR" dirty="0" smtClean="0"/>
              <a:t> </a:t>
            </a:r>
            <a:r>
              <a:rPr lang="fr-FR" dirty="0" err="1" smtClean="0"/>
              <a:t>del</a:t>
            </a:r>
            <a:r>
              <a:rPr lang="fr-FR" dirty="0" smtClean="0"/>
              <a:t> </a:t>
            </a:r>
            <a:r>
              <a:rPr lang="fr-FR" dirty="0" err="1" smtClean="0"/>
              <a:t>rischio</a:t>
            </a:r>
            <a:r>
              <a:rPr lang="fr-FR" dirty="0" smtClean="0"/>
              <a:t> di </a:t>
            </a:r>
            <a:r>
              <a:rPr lang="fr-FR" dirty="0" err="1" smtClean="0"/>
              <a:t>tossicità</a:t>
            </a:r>
            <a:r>
              <a:rPr lang="fr-FR" dirty="0" smtClean="0"/>
              <a:t> per il </a:t>
            </a:r>
            <a:r>
              <a:rPr lang="fr-FR" dirty="0" err="1" smtClean="0"/>
              <a:t>paziente</a:t>
            </a:r>
            <a:r>
              <a:rPr lang="fr-FR" dirty="0" smtClean="0"/>
              <a:t> )</a:t>
            </a:r>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37</a:t>
            </a:fld>
            <a:endParaRPr lang="fr-FR"/>
          </a:p>
        </p:txBody>
      </p:sp>
    </p:spTree>
    <p:extLst>
      <p:ext uri="{BB962C8B-B14F-4D97-AF65-F5344CB8AC3E}">
        <p14:creationId xmlns:p14="http://schemas.microsoft.com/office/powerpoint/2010/main" val="195885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Un esempio di tali applicazioni è dato dall'identificazione di varianti genetiche associate alla risposta dell'organismo nei confronti della cura contro il virus dell'</a:t>
            </a:r>
            <a:r>
              <a:rPr lang="it-IT" dirty="0" smtClean="0">
                <a:hlinkClick r:id="rId3" tooltip="Epatite C"/>
              </a:rPr>
              <a:t>epatite C</a:t>
            </a:r>
            <a:r>
              <a:rPr lang="it-IT" dirty="0" smtClean="0"/>
              <a:t> con genotipo 1. Lo studio di GWA</a:t>
            </a:r>
            <a:r>
              <a:rPr lang="it-IT" baseline="30000" dirty="0" smtClean="0">
                <a:hlinkClick r:id="rId4"/>
              </a:rPr>
              <a:t>[12]</a:t>
            </a:r>
            <a:r>
              <a:rPr lang="it-IT" dirty="0" smtClean="0"/>
              <a:t> ha dimostrato una correlazione tra un polimorfismo in prossimità del gene IL28B, codificante per l'</a:t>
            </a:r>
            <a:r>
              <a:rPr lang="it-IT" dirty="0" smtClean="0">
                <a:hlinkClick r:id="rId5" tooltip="Interferone"/>
              </a:rPr>
              <a:t>interferone</a:t>
            </a:r>
            <a:r>
              <a:rPr lang="it-IT" dirty="0" smtClean="0"/>
              <a:t> lambda 3, e la risposta al trattamento con </a:t>
            </a:r>
            <a:r>
              <a:rPr lang="it-IT" dirty="0" err="1" smtClean="0">
                <a:hlinkClick r:id="rId6" tooltip="Ribavirina"/>
              </a:rPr>
              <a:t>ribavirina</a:t>
            </a:r>
            <a:r>
              <a:rPr lang="it-IT" dirty="0" smtClean="0"/>
              <a:t>, </a:t>
            </a:r>
            <a:r>
              <a:rPr lang="it-IT" dirty="0" err="1" smtClean="0"/>
              <a:t>PEGinterferone</a:t>
            </a:r>
            <a:r>
              <a:rPr lang="it-IT" dirty="0" smtClean="0"/>
              <a:t> </a:t>
            </a:r>
            <a:r>
              <a:rPr lang="it-IT" dirty="0" err="1" smtClean="0"/>
              <a:t>alpha</a:t>
            </a:r>
            <a:r>
              <a:rPr lang="it-IT" dirty="0" smtClean="0"/>
              <a:t> 2a e </a:t>
            </a:r>
            <a:r>
              <a:rPr lang="it-IT" dirty="0" err="1" smtClean="0"/>
              <a:t>PEGinterferone</a:t>
            </a:r>
            <a:r>
              <a:rPr lang="it-IT" dirty="0" smtClean="0"/>
              <a:t> </a:t>
            </a:r>
            <a:r>
              <a:rPr lang="it-IT" dirty="0" err="1" smtClean="0"/>
              <a:t>alpha</a:t>
            </a:r>
            <a:r>
              <a:rPr lang="it-IT" dirty="0" smtClean="0"/>
              <a:t> 2b. </a:t>
            </a:r>
          </a:p>
          <a:p>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7</a:t>
            </a:fld>
            <a:endParaRPr lang="fr-FR"/>
          </a:p>
        </p:txBody>
      </p:sp>
    </p:spTree>
    <p:extLst>
      <p:ext uri="{BB962C8B-B14F-4D97-AF65-F5344CB8AC3E}">
        <p14:creationId xmlns:p14="http://schemas.microsoft.com/office/powerpoint/2010/main" val="78627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Un esempio di tali applicazioni è dato dall'identificazione di varianti genetiche associate alla risposta dell'organismo nei confronti della cura contro il virus dell'</a:t>
            </a:r>
            <a:r>
              <a:rPr lang="it-IT" dirty="0" smtClean="0">
                <a:hlinkClick r:id="rId3" tooltip="Epatite C"/>
              </a:rPr>
              <a:t>epatite C</a:t>
            </a:r>
            <a:r>
              <a:rPr lang="it-IT" dirty="0" smtClean="0"/>
              <a:t> con genotipo 1. Lo studio di GWA</a:t>
            </a:r>
            <a:r>
              <a:rPr lang="it-IT" baseline="30000" dirty="0" smtClean="0">
                <a:hlinkClick r:id="rId4"/>
              </a:rPr>
              <a:t>[12]</a:t>
            </a:r>
            <a:r>
              <a:rPr lang="it-IT" dirty="0" smtClean="0"/>
              <a:t> ha dimostrato una correlazione tra un polimorfismo in prossimità del gene IL28B, codificante per l'</a:t>
            </a:r>
            <a:r>
              <a:rPr lang="it-IT" dirty="0" smtClean="0">
                <a:hlinkClick r:id="rId5" tooltip="Interferone"/>
              </a:rPr>
              <a:t>interferone</a:t>
            </a:r>
            <a:r>
              <a:rPr lang="it-IT" dirty="0" smtClean="0"/>
              <a:t> lambda 3, e la risposta al trattamento con </a:t>
            </a:r>
            <a:r>
              <a:rPr lang="it-IT" dirty="0" err="1" smtClean="0">
                <a:hlinkClick r:id="rId6" tooltip="Ribavirina"/>
              </a:rPr>
              <a:t>ribavirina</a:t>
            </a:r>
            <a:r>
              <a:rPr lang="it-IT" dirty="0" smtClean="0"/>
              <a:t>, </a:t>
            </a:r>
            <a:r>
              <a:rPr lang="it-IT" dirty="0" err="1" smtClean="0"/>
              <a:t>PEGinterferone</a:t>
            </a:r>
            <a:r>
              <a:rPr lang="it-IT" dirty="0" smtClean="0"/>
              <a:t> </a:t>
            </a:r>
            <a:r>
              <a:rPr lang="it-IT" dirty="0" err="1" smtClean="0"/>
              <a:t>alpha</a:t>
            </a:r>
            <a:r>
              <a:rPr lang="it-IT" dirty="0" smtClean="0"/>
              <a:t> 2a e </a:t>
            </a:r>
            <a:r>
              <a:rPr lang="it-IT" dirty="0" err="1" smtClean="0"/>
              <a:t>PEGinterferone</a:t>
            </a:r>
            <a:r>
              <a:rPr lang="it-IT" dirty="0" smtClean="0"/>
              <a:t> </a:t>
            </a:r>
            <a:r>
              <a:rPr lang="it-IT" dirty="0" err="1" smtClean="0"/>
              <a:t>alpha</a:t>
            </a:r>
            <a:r>
              <a:rPr lang="it-IT" dirty="0" smtClean="0"/>
              <a:t> 2b. </a:t>
            </a:r>
          </a:p>
          <a:p>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38</a:t>
            </a:fld>
            <a:endParaRPr lang="fr-FR"/>
          </a:p>
        </p:txBody>
      </p:sp>
    </p:spTree>
    <p:extLst>
      <p:ext uri="{BB962C8B-B14F-4D97-AF65-F5344CB8AC3E}">
        <p14:creationId xmlns:p14="http://schemas.microsoft.com/office/powerpoint/2010/main" val="20403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I test del DNA, basati su queste variazioni genetiche, possono predire come un paziente risponderà a quel particolare farmaco. I clinici potranno utilizzare questa informazione per decidere la terapia ottimale e per personalizzare il dosaggio; i benefici consisteranno in una ridotta incidenza di reazioni avverse, in migliori esiti clinici ed in costi ridotti. Questi test rappresentano il primo passo verso terapie paziente-specifiche.</a:t>
            </a:r>
          </a:p>
          <a:p>
            <a:r>
              <a:rPr lang="it-IT" sz="1200" b="0" i="0" u="none" strike="noStrike" kern="1200" baseline="0" dirty="0" smtClean="0">
                <a:solidFill>
                  <a:schemeClr val="tx1"/>
                </a:solidFill>
                <a:latin typeface="+mn-lt"/>
                <a:ea typeface="+mn-ea"/>
                <a:cs typeface="+mn-cs"/>
              </a:rPr>
              <a:t>Il successo della medicina personalizzata</a:t>
            </a:r>
          </a:p>
          <a:p>
            <a:r>
              <a:rPr lang="it-IT" sz="1200" b="0" i="0" u="none" strike="noStrike" kern="1200" baseline="0" dirty="0" smtClean="0">
                <a:solidFill>
                  <a:schemeClr val="tx1"/>
                </a:solidFill>
                <a:latin typeface="+mn-lt"/>
                <a:ea typeface="+mn-ea"/>
                <a:cs typeface="+mn-cs"/>
              </a:rPr>
              <a:t>dipende dalla disponibilità di test diagnostici</a:t>
            </a:r>
          </a:p>
          <a:p>
            <a:r>
              <a:rPr lang="it-IT" sz="1200" b="0" i="0" u="none" strike="noStrike" kern="1200" baseline="0" dirty="0" smtClean="0">
                <a:solidFill>
                  <a:schemeClr val="tx1"/>
                </a:solidFill>
                <a:latin typeface="+mn-lt"/>
                <a:ea typeface="+mn-ea"/>
                <a:cs typeface="+mn-cs"/>
              </a:rPr>
              <a:t>accurati e rapidi che identifichino i pazienti che</a:t>
            </a:r>
          </a:p>
          <a:p>
            <a:r>
              <a:rPr lang="it-IT" sz="1200" b="0" i="0" u="none" strike="noStrike" kern="1200" baseline="0" dirty="0" smtClean="0">
                <a:solidFill>
                  <a:schemeClr val="tx1"/>
                </a:solidFill>
                <a:latin typeface="+mn-lt"/>
                <a:ea typeface="+mn-ea"/>
                <a:cs typeface="+mn-cs"/>
              </a:rPr>
              <a:t>possono trarre beneficio da una terapia</a:t>
            </a:r>
            <a:endParaRPr lang="fr-FR" dirty="0" smtClean="0"/>
          </a:p>
          <a:p>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40</a:t>
            </a:fld>
            <a:endParaRPr lang="fr-FR"/>
          </a:p>
        </p:txBody>
      </p:sp>
    </p:spTree>
    <p:extLst>
      <p:ext uri="{BB962C8B-B14F-4D97-AF65-F5344CB8AC3E}">
        <p14:creationId xmlns:p14="http://schemas.microsoft.com/office/powerpoint/2010/main" val="2473269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Il farmacista deve conoscere per quali farmaci</a:t>
            </a:r>
          </a:p>
          <a:p>
            <a:r>
              <a:rPr lang="it-IT" sz="1200" b="0" i="0" u="none" strike="noStrike" kern="1200" baseline="0" dirty="0" smtClean="0">
                <a:solidFill>
                  <a:schemeClr val="tx1"/>
                </a:solidFill>
                <a:latin typeface="+mn-lt"/>
                <a:ea typeface="+mn-ea"/>
                <a:cs typeface="+mn-cs"/>
              </a:rPr>
              <a:t>esiste una approvazione dall’agenzia del</a:t>
            </a:r>
          </a:p>
          <a:p>
            <a:r>
              <a:rPr lang="it-IT" sz="1200" b="0" i="0" u="none" strike="noStrike" kern="1200" baseline="0" dirty="0" smtClean="0">
                <a:solidFill>
                  <a:schemeClr val="tx1"/>
                </a:solidFill>
                <a:latin typeface="+mn-lt"/>
                <a:ea typeface="+mn-ea"/>
                <a:cs typeface="+mn-cs"/>
              </a:rPr>
              <a:t>farmaco e se sono state definiti validità clinica e</a:t>
            </a:r>
          </a:p>
          <a:p>
            <a:r>
              <a:rPr lang="it-IT" sz="1200" b="0" i="0" u="none" strike="noStrike" kern="1200" baseline="0" dirty="0" smtClean="0">
                <a:solidFill>
                  <a:schemeClr val="tx1"/>
                </a:solidFill>
                <a:latin typeface="+mn-lt"/>
                <a:ea typeface="+mn-ea"/>
                <a:cs typeface="+mn-cs"/>
              </a:rPr>
              <a:t>utilità clinica e validità analitica del test e deve</a:t>
            </a:r>
          </a:p>
          <a:p>
            <a:r>
              <a:rPr lang="it-IT" sz="1200" b="0" i="0" u="none" strike="noStrike" kern="1200" baseline="0" dirty="0" smtClean="0">
                <a:solidFill>
                  <a:schemeClr val="tx1"/>
                </a:solidFill>
                <a:latin typeface="+mn-lt"/>
                <a:ea typeface="+mn-ea"/>
                <a:cs typeface="+mn-cs"/>
              </a:rPr>
              <a:t>conoscere le basi genetiche della disciplina per</a:t>
            </a:r>
          </a:p>
          <a:p>
            <a:r>
              <a:rPr lang="it-IT" sz="1200" b="0" i="0" u="none" strike="noStrike" kern="1200" baseline="0" dirty="0" smtClean="0">
                <a:solidFill>
                  <a:schemeClr val="tx1"/>
                </a:solidFill>
                <a:latin typeface="+mn-lt"/>
                <a:ea typeface="+mn-ea"/>
                <a:cs typeface="+mn-cs"/>
              </a:rPr>
              <a:t>colmare il gap tra colui che si occupa di genetica</a:t>
            </a:r>
          </a:p>
          <a:p>
            <a:r>
              <a:rPr lang="it-IT" sz="1200" b="0" i="0" u="none" strike="noStrike" kern="1200" baseline="0" dirty="0" smtClean="0">
                <a:solidFill>
                  <a:schemeClr val="tx1"/>
                </a:solidFill>
                <a:latin typeface="+mn-lt"/>
                <a:ea typeface="+mn-ea"/>
                <a:cs typeface="+mn-cs"/>
              </a:rPr>
              <a:t>molecolare e colui che si occupa di farmaco</a:t>
            </a:r>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44</a:t>
            </a:fld>
            <a:endParaRPr lang="fr-FR"/>
          </a:p>
        </p:txBody>
      </p:sp>
    </p:spTree>
    <p:extLst>
      <p:ext uri="{BB962C8B-B14F-4D97-AF65-F5344CB8AC3E}">
        <p14:creationId xmlns:p14="http://schemas.microsoft.com/office/powerpoint/2010/main" val="4150588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Le terapie avanzate (</a:t>
            </a:r>
            <a:r>
              <a:rPr lang="it-IT" i="1" dirty="0" smtClean="0"/>
              <a:t>Advanced </a:t>
            </a:r>
            <a:r>
              <a:rPr lang="it-IT" i="1" dirty="0" err="1" smtClean="0"/>
              <a:t>Therapy</a:t>
            </a:r>
            <a:r>
              <a:rPr lang="it-IT" i="1" dirty="0" smtClean="0"/>
              <a:t> </a:t>
            </a:r>
            <a:r>
              <a:rPr lang="it-IT" i="1" dirty="0" err="1" smtClean="0"/>
              <a:t>Medicinal</a:t>
            </a:r>
            <a:r>
              <a:rPr lang="it-IT" i="1" dirty="0" smtClean="0"/>
              <a:t> </a:t>
            </a:r>
            <a:r>
              <a:rPr lang="it-IT" i="1" dirty="0" err="1" smtClean="0"/>
              <a:t>Products</a:t>
            </a:r>
            <a:r>
              <a:rPr lang="it-IT" i="1" dirty="0" smtClean="0"/>
              <a:t> </a:t>
            </a:r>
            <a:r>
              <a:rPr lang="it-IT" dirty="0" smtClean="0"/>
              <a:t>– ATMP) hanno il potenziale di trasformare i trattamenti per una serie di patologie, specialmente nelle aree in cui le cure tradizionali si sono dimostrate inadeguate. </a:t>
            </a:r>
            <a:endParaRPr lang="fr-FR" dirty="0" smtClean="0"/>
          </a:p>
          <a:p>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47</a:t>
            </a:fld>
            <a:endParaRPr lang="fr-FR"/>
          </a:p>
        </p:txBody>
      </p:sp>
    </p:spTree>
    <p:extLst>
      <p:ext uri="{BB962C8B-B14F-4D97-AF65-F5344CB8AC3E}">
        <p14:creationId xmlns:p14="http://schemas.microsoft.com/office/powerpoint/2010/main" val="2766169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b="1" dirty="0" smtClean="0"/>
              <a:t>Un médicament de thérapie génique</a:t>
            </a:r>
            <a:r>
              <a:rPr lang="fr-FR" dirty="0" smtClean="0"/>
              <a:t>  est un produit obtenu par un ensemble de procédés de fabrication visant au transfert d’un gène prophylactique, diagnostique ou thérapeutique chez l’homme et son expression consécutive in vivo. Le transfert d’un gène implique un système d’expression contenu dans un système d’administration appelé vecteur qui peut être d’origine virale ou non virale.</a:t>
            </a:r>
          </a:p>
          <a:p>
            <a:r>
              <a:rPr lang="fr-FR" dirty="0" smtClean="0"/>
              <a:t>Les médicaments de thérapie génique (fabriqués industriellement) ou spécialités pharmaceutiques de thérapie génique sont soumis à l’obtention, préalablement à leur mise sur le marché, d’une autorisation délivrée par la Commission Européenne. Ils doivent être fabriqués par un établissement pharmaceutique autorisé</a:t>
            </a:r>
          </a:p>
          <a:p>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50</a:t>
            </a:fld>
            <a:endParaRPr lang="fr-FR"/>
          </a:p>
        </p:txBody>
      </p:sp>
    </p:spTree>
    <p:extLst>
      <p:ext uri="{BB962C8B-B14F-4D97-AF65-F5344CB8AC3E}">
        <p14:creationId xmlns:p14="http://schemas.microsoft.com/office/powerpoint/2010/main" val="4063584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 Si </a:t>
            </a:r>
            <a:r>
              <a:rPr lang="fr-FR" dirty="0" err="1" smtClean="0"/>
              <a:t>basano</a:t>
            </a:r>
            <a:r>
              <a:rPr lang="fr-FR" dirty="0" smtClean="0"/>
              <a:t> su </a:t>
            </a:r>
            <a:r>
              <a:rPr lang="fr-FR" b="1" dirty="0" smtClean="0"/>
              <a:t>cellule </a:t>
            </a:r>
            <a:r>
              <a:rPr lang="fr-FR" b="1" dirty="0" err="1" smtClean="0"/>
              <a:t>vitali</a:t>
            </a:r>
            <a:r>
              <a:rPr lang="fr-FR" b="1" dirty="0" smtClean="0"/>
              <a:t> (</a:t>
            </a:r>
            <a:r>
              <a:rPr lang="fr-FR" b="1" dirty="0" err="1" smtClean="0"/>
              <a:t>staminali</a:t>
            </a:r>
            <a:r>
              <a:rPr lang="fr-FR" b="1" dirty="0" smtClean="0"/>
              <a:t>, </a:t>
            </a:r>
            <a:r>
              <a:rPr lang="fr-FR" b="1" dirty="0" err="1" smtClean="0"/>
              <a:t>del</a:t>
            </a:r>
            <a:r>
              <a:rPr lang="fr-FR" b="1" dirty="0" smtClean="0"/>
              <a:t> </a:t>
            </a:r>
            <a:r>
              <a:rPr lang="fr-FR" b="1" dirty="0" err="1" smtClean="0"/>
              <a:t>sistema</a:t>
            </a:r>
            <a:r>
              <a:rPr lang="fr-FR" b="1" dirty="0" smtClean="0"/>
              <a:t> </a:t>
            </a:r>
            <a:r>
              <a:rPr lang="fr-FR" b="1" dirty="0" err="1" smtClean="0"/>
              <a:t>immunitario</a:t>
            </a:r>
            <a:r>
              <a:rPr lang="fr-FR" b="1" dirty="0" smtClean="0"/>
              <a:t>) </a:t>
            </a:r>
            <a:r>
              <a:rPr lang="fr-FR" dirty="0" err="1" smtClean="0"/>
              <a:t>purificate</a:t>
            </a:r>
            <a:r>
              <a:rPr lang="fr-FR" dirty="0" smtClean="0"/>
              <a:t>, </a:t>
            </a:r>
            <a:r>
              <a:rPr lang="fr-FR" b="1" dirty="0" err="1" smtClean="0"/>
              <a:t>modificate</a:t>
            </a:r>
            <a:r>
              <a:rPr lang="fr-FR" b="1" dirty="0" smtClean="0"/>
              <a:t> in </a:t>
            </a:r>
            <a:r>
              <a:rPr lang="fr-FR" b="1" dirty="0" err="1" smtClean="0"/>
              <a:t>laboratorio</a:t>
            </a:r>
            <a:r>
              <a:rPr lang="fr-FR" b="1" dirty="0" smtClean="0"/>
              <a:t> </a:t>
            </a:r>
            <a:r>
              <a:rPr lang="fr-FR" dirty="0" smtClean="0"/>
              <a:t>e </a:t>
            </a:r>
            <a:r>
              <a:rPr lang="fr-FR" dirty="0" err="1" smtClean="0"/>
              <a:t>somministrate</a:t>
            </a:r>
            <a:r>
              <a:rPr lang="fr-FR" dirty="0" smtClean="0"/>
              <a:t> al </a:t>
            </a:r>
            <a:r>
              <a:rPr lang="fr-FR" dirty="0" err="1" smtClean="0"/>
              <a:t>paziente</a:t>
            </a:r>
            <a:r>
              <a:rPr lang="fr-FR" dirty="0" smtClean="0"/>
              <a:t> per </a:t>
            </a:r>
            <a:r>
              <a:rPr lang="fr-FR" dirty="0" err="1" smtClean="0"/>
              <a:t>uno</a:t>
            </a:r>
            <a:r>
              <a:rPr lang="fr-FR" dirty="0" smtClean="0"/>
              <a:t> </a:t>
            </a:r>
            <a:r>
              <a:rPr lang="fr-FR" dirty="0" err="1" smtClean="0"/>
              <a:t>scopo</a:t>
            </a:r>
            <a:r>
              <a:rPr lang="fr-FR" dirty="0" smtClean="0"/>
              <a:t> </a:t>
            </a:r>
            <a:r>
              <a:rPr lang="fr-FR" dirty="0" err="1" smtClean="0"/>
              <a:t>preventivo</a:t>
            </a:r>
            <a:r>
              <a:rPr lang="fr-FR" dirty="0" smtClean="0"/>
              <a:t> o </a:t>
            </a:r>
            <a:r>
              <a:rPr lang="fr-FR" dirty="0" err="1" smtClean="0"/>
              <a:t>terapeutico</a:t>
            </a:r>
            <a:r>
              <a:rPr lang="fr-FR" dirty="0" smtClean="0"/>
              <a:t> (es. </a:t>
            </a:r>
            <a:r>
              <a:rPr lang="fr-FR" dirty="0" err="1" smtClean="0"/>
              <a:t>celluleCAR</a:t>
            </a:r>
            <a:r>
              <a:rPr lang="fr-FR" dirty="0" smtClean="0"/>
              <a:t>-T).</a:t>
            </a:r>
          </a:p>
          <a:p>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55</a:t>
            </a:fld>
            <a:endParaRPr lang="fr-FR"/>
          </a:p>
        </p:txBody>
      </p:sp>
    </p:spTree>
    <p:extLst>
      <p:ext uri="{BB962C8B-B14F-4D97-AF65-F5344CB8AC3E}">
        <p14:creationId xmlns:p14="http://schemas.microsoft.com/office/powerpoint/2010/main" val="2727204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68</a:t>
            </a:fld>
            <a:endParaRPr lang="fr-FR"/>
          </a:p>
        </p:txBody>
      </p:sp>
    </p:spTree>
    <p:extLst>
      <p:ext uri="{BB962C8B-B14F-4D97-AF65-F5344CB8AC3E}">
        <p14:creationId xmlns:p14="http://schemas.microsoft.com/office/powerpoint/2010/main" val="195277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FF0000"/>
                </a:solidFill>
              </a:rPr>
              <a:t>Ne pas préparer le médicament ne signifie pas qu’on doit rien savoir sur le médicament</a:t>
            </a:r>
          </a:p>
          <a:p>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69</a:t>
            </a:fld>
            <a:endParaRPr lang="fr-FR"/>
          </a:p>
        </p:txBody>
      </p:sp>
    </p:spTree>
    <p:extLst>
      <p:ext uri="{BB962C8B-B14F-4D97-AF65-F5344CB8AC3E}">
        <p14:creationId xmlns:p14="http://schemas.microsoft.com/office/powerpoint/2010/main" val="1554793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smtClean="0"/>
              <a:t>Cellesci</a:t>
            </a:r>
            <a:r>
              <a:rPr lang="fr-FR" dirty="0" smtClean="0"/>
              <a:t> peuvent varier du point de vue de leur taille et de leur complexité structurelle, allant de protéines simples telles que l’insuline ou les hormones de croissance à des protéines plus complexes telles que les facteurs de coagulation ou les anticorps monoclonaux. Par rapport aux substances chimiques de petite taille, les médicaments biologiques se composent de grandes structures moléculaires, souvent complexes. </a:t>
            </a:r>
            <a:endParaRPr lang="it-IT" dirty="0" smtClean="0"/>
          </a:p>
          <a:p>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9</a:t>
            </a:fld>
            <a:endParaRPr lang="fr-FR"/>
          </a:p>
        </p:txBody>
      </p:sp>
    </p:spTree>
    <p:extLst>
      <p:ext uri="{BB962C8B-B14F-4D97-AF65-F5344CB8AC3E}">
        <p14:creationId xmlns:p14="http://schemas.microsoft.com/office/powerpoint/2010/main" val="98714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 médicament </a:t>
            </a:r>
            <a:r>
              <a:rPr lang="fr-FR" dirty="0" err="1" smtClean="0"/>
              <a:t>biosimilaire</a:t>
            </a:r>
            <a:r>
              <a:rPr lang="fr-FR" dirty="0" smtClean="0"/>
              <a:t> et le médicament de référence doivent contenir la même protéine (c’est-à-dire une même séquence d’acides aminés) et la même structure en 3D (repliement de la protéine).</a:t>
            </a:r>
          </a:p>
          <a:p>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10</a:t>
            </a:fld>
            <a:endParaRPr lang="fr-FR"/>
          </a:p>
        </p:txBody>
      </p:sp>
    </p:spTree>
    <p:extLst>
      <p:ext uri="{BB962C8B-B14F-4D97-AF65-F5344CB8AC3E}">
        <p14:creationId xmlns:p14="http://schemas.microsoft.com/office/powerpoint/2010/main" val="391651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err="1" smtClean="0"/>
              <a:t>Immunogencité</a:t>
            </a:r>
            <a:r>
              <a:rPr lang="fr-FR" b="1" dirty="0" smtClean="0"/>
              <a:t>: </a:t>
            </a:r>
            <a:r>
              <a:rPr lang="fr-FR" dirty="0" smtClean="0"/>
              <a:t>Le système immunitaire a la capacité de reconnaître les protéines étrangères et de réagir contre elles. Les médicaments biologiques ne déclenchent généralement pas de réponse immunitaire ou uniquement une réponse immunitaire limitée (par ex. apparition passagère d’anticorps). Les effets indésirables de nature immunologique (par ex. réactions liées à la perfusion ou au niveau du site d’injection) sont généralement sans gravité. Toutefois, dans de rares cas, une réaction immunologique à un médicament biologique peut être grave et potentiellement mortelle. Par ailleurs, les anticorps ciblant le médicament biologique («anticorps anti-médicament» ou AAM) pourraient neutraliser l’activité du médicament et réduire son efficacité. L’</a:t>
            </a:r>
            <a:r>
              <a:rPr lang="fr-FR" dirty="0" err="1" smtClean="0"/>
              <a:t>immunogénicité</a:t>
            </a:r>
            <a:r>
              <a:rPr lang="fr-FR" dirty="0" smtClean="0"/>
              <a:t> potentielle doit donc toujours être évaluée pour tous les médicaments biologiques.</a:t>
            </a:r>
            <a:endParaRPr lang="it-IT" dirty="0" smtClean="0"/>
          </a:p>
          <a:p>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11</a:t>
            </a:fld>
            <a:endParaRPr lang="fr-FR"/>
          </a:p>
        </p:txBody>
      </p:sp>
    </p:spTree>
    <p:extLst>
      <p:ext uri="{BB962C8B-B14F-4D97-AF65-F5344CB8AC3E}">
        <p14:creationId xmlns:p14="http://schemas.microsoft.com/office/powerpoint/2010/main" val="647441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dirty="0" smtClean="0"/>
              <a:t>Une fois la </a:t>
            </a:r>
            <a:r>
              <a:rPr lang="fr-FR" dirty="0" err="1" smtClean="0"/>
              <a:t>biosimilarité</a:t>
            </a:r>
            <a:r>
              <a:rPr lang="fr-FR" dirty="0" smtClean="0"/>
              <a:t> démontrée, l’extrapolation des données à d’autres indications est possible si les éléments de preuve scientifiques disponibles concernent tous les aspects spécifiques de ces indications</a:t>
            </a:r>
          </a:p>
          <a:p>
            <a:r>
              <a:rPr lang="fr-FR" dirty="0" smtClean="0"/>
              <a:t>Les indications du médicament de référence peuvent être approuvées pour le médicament </a:t>
            </a:r>
            <a:r>
              <a:rPr lang="fr-FR" dirty="0" err="1" smtClean="0"/>
              <a:t>biosimilaire</a:t>
            </a:r>
            <a:r>
              <a:rPr lang="fr-FR" dirty="0" smtClean="0"/>
              <a:t> en l’absence de données cliniques spécifiques concernant le médicament </a:t>
            </a:r>
            <a:r>
              <a:rPr lang="fr-FR" dirty="0" err="1" smtClean="0"/>
              <a:t>biosimilaire</a:t>
            </a:r>
            <a:r>
              <a:rPr lang="fr-FR" dirty="0" smtClean="0"/>
              <a:t> («extrapolation des indications»). Ce sera le cas si toutes les preuves scientifiques disponibles issues des études de comparabilité permettent d’établir la </a:t>
            </a:r>
            <a:r>
              <a:rPr lang="fr-FR" dirty="0" err="1" smtClean="0"/>
              <a:t>biosimilarité</a:t>
            </a:r>
            <a:r>
              <a:rPr lang="fr-FR" dirty="0" smtClean="0"/>
              <a:t> et de couvrir les aspects spécifiques de l’indication «extrapolée» (par exemple mode d’action, aspects potentiellement uniques liés à la sécurité et à l’</a:t>
            </a:r>
            <a:r>
              <a:rPr lang="fr-FR" dirty="0" err="1" smtClean="0"/>
              <a:t>immunogénicité</a:t>
            </a:r>
            <a:r>
              <a:rPr lang="fr-FR" dirty="0" smtClean="0"/>
              <a:t>). L’extrapolation de données à d’autres indications est toujours étayée par de robustes études physicochimiques et in vitro permettant d’évaluer tous les mécanismes d’action possibles.</a:t>
            </a:r>
          </a:p>
          <a:p>
            <a:endParaRPr lang="it-IT"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15</a:t>
            </a:fld>
            <a:endParaRPr lang="fr-FR"/>
          </a:p>
        </p:txBody>
      </p:sp>
    </p:spTree>
    <p:extLst>
      <p:ext uri="{BB962C8B-B14F-4D97-AF65-F5344CB8AC3E}">
        <p14:creationId xmlns:p14="http://schemas.microsoft.com/office/powerpoint/2010/main" val="1994387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Un esempio di tali applicazioni è dato dall'identificazione di varianti genetiche associate alla risposta dell'organismo nei confronti della cura contro il virus dell'</a:t>
            </a:r>
            <a:r>
              <a:rPr lang="it-IT" dirty="0" smtClean="0">
                <a:hlinkClick r:id="rId3" tooltip="Epatite C"/>
              </a:rPr>
              <a:t>epatite C</a:t>
            </a:r>
            <a:r>
              <a:rPr lang="it-IT" dirty="0" smtClean="0"/>
              <a:t> con genotipo 1. Lo studio di GWA</a:t>
            </a:r>
            <a:r>
              <a:rPr lang="it-IT" baseline="30000" dirty="0" smtClean="0">
                <a:hlinkClick r:id="rId4"/>
              </a:rPr>
              <a:t>[12]</a:t>
            </a:r>
            <a:r>
              <a:rPr lang="it-IT" dirty="0" smtClean="0"/>
              <a:t> ha dimostrato una correlazione tra un polimorfismo in prossimità del gene IL28B, codificante per l'</a:t>
            </a:r>
            <a:r>
              <a:rPr lang="it-IT" dirty="0" smtClean="0">
                <a:hlinkClick r:id="rId5" tooltip="Interferone"/>
              </a:rPr>
              <a:t>interferone</a:t>
            </a:r>
            <a:r>
              <a:rPr lang="it-IT" dirty="0" smtClean="0"/>
              <a:t> lambda 3, e la risposta al trattamento con </a:t>
            </a:r>
            <a:r>
              <a:rPr lang="it-IT" dirty="0" err="1" smtClean="0">
                <a:hlinkClick r:id="rId6" tooltip="Ribavirina"/>
              </a:rPr>
              <a:t>ribavirina</a:t>
            </a:r>
            <a:r>
              <a:rPr lang="it-IT" dirty="0" smtClean="0"/>
              <a:t>, </a:t>
            </a:r>
            <a:r>
              <a:rPr lang="it-IT" dirty="0" err="1" smtClean="0"/>
              <a:t>PEGinterferone</a:t>
            </a:r>
            <a:r>
              <a:rPr lang="it-IT" dirty="0" smtClean="0"/>
              <a:t> </a:t>
            </a:r>
            <a:r>
              <a:rPr lang="it-IT" dirty="0" err="1" smtClean="0"/>
              <a:t>alpha</a:t>
            </a:r>
            <a:r>
              <a:rPr lang="it-IT" dirty="0" smtClean="0"/>
              <a:t> 2a e </a:t>
            </a:r>
            <a:r>
              <a:rPr lang="it-IT" dirty="0" err="1" smtClean="0"/>
              <a:t>PEGinterferone</a:t>
            </a:r>
            <a:r>
              <a:rPr lang="it-IT" dirty="0" smtClean="0"/>
              <a:t> </a:t>
            </a:r>
            <a:r>
              <a:rPr lang="it-IT" dirty="0" err="1" smtClean="0"/>
              <a:t>alpha</a:t>
            </a:r>
            <a:r>
              <a:rPr lang="it-IT" dirty="0" smtClean="0"/>
              <a:t> 2b. </a:t>
            </a:r>
            <a:endParaRPr lang="it-IT" dirty="0" smtClean="0"/>
          </a:p>
          <a:p>
            <a:pPr algn="just"/>
            <a:r>
              <a:rPr lang="fr-FR" dirty="0" smtClean="0"/>
              <a:t>e manière générale, il est attendu des médicaments </a:t>
            </a:r>
            <a:r>
              <a:rPr lang="fr-FR" dirty="0" err="1" smtClean="0"/>
              <a:t>biosimilaires</a:t>
            </a:r>
            <a:r>
              <a:rPr lang="fr-FR" dirty="0" smtClean="0"/>
              <a:t> qu’ils soient mis sur le marché à un </a:t>
            </a:r>
            <a:r>
              <a:rPr lang="fr-FR" b="1" dirty="0" smtClean="0"/>
              <a:t>prix inférieur</a:t>
            </a:r>
            <a:r>
              <a:rPr lang="fr-FR" dirty="0" smtClean="0"/>
              <a:t> à celui de leur médicament de référence, parce que:</a:t>
            </a:r>
          </a:p>
          <a:p>
            <a:pPr algn="just"/>
            <a:r>
              <a:rPr lang="fr-FR" dirty="0" smtClean="0"/>
              <a:t>- Programme de développement sur mesure qui s’appuie sur les connaissances scientifiques acquises avec le médicament de référence et qui permet donc d’éviter la répétition inutile d’études;</a:t>
            </a:r>
          </a:p>
          <a:p>
            <a:pPr algn="just"/>
            <a:r>
              <a:rPr lang="fr-FR" dirty="0" smtClean="0"/>
              <a:t>- L’intensification de la concurrence sur le marché.</a:t>
            </a:r>
          </a:p>
          <a:p>
            <a:pPr algn="just"/>
            <a:endParaRPr lang="fr-FR" dirty="0" smtClean="0"/>
          </a:p>
          <a:p>
            <a:pPr algn="just"/>
            <a:r>
              <a:rPr lang="fr-FR" dirty="0" smtClean="0"/>
              <a:t>L’expérience acquise au cours des 10 dernières années montre que </a:t>
            </a:r>
            <a:r>
              <a:rPr lang="fr-FR" b="1" dirty="0" smtClean="0"/>
              <a:t>la concurrence des médicaments </a:t>
            </a:r>
            <a:r>
              <a:rPr lang="fr-FR" b="1" dirty="0" err="1" smtClean="0"/>
              <a:t>biosimilaires</a:t>
            </a:r>
            <a:r>
              <a:rPr lang="fr-FR" b="1" dirty="0" smtClean="0"/>
              <a:t> peut présenter des avantages </a:t>
            </a:r>
            <a:r>
              <a:rPr lang="fr-FR" dirty="0" smtClean="0"/>
              <a:t>pour les systèmes de santé de l’UE, la disponibilité d’un nombre plus important de possibilités de traitement étant susceptible d’améliorer l’accès des patients à des médicaments biologiques présentant une qualité pharmaceutique avérée.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smtClean="0"/>
          </a:p>
          <a:p>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16</a:t>
            </a:fld>
            <a:endParaRPr lang="fr-FR"/>
          </a:p>
        </p:txBody>
      </p:sp>
    </p:spTree>
    <p:extLst>
      <p:ext uri="{BB962C8B-B14F-4D97-AF65-F5344CB8AC3E}">
        <p14:creationId xmlns:p14="http://schemas.microsoft.com/office/powerpoint/2010/main" val="3673722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The initiation of treatment should be carried out with the biosimilar or biological drug of reference to the lowest cost for the institution that makes it available, a goal to be achieved in all the new patients. </a:t>
            </a:r>
          </a:p>
          <a:p>
            <a:r>
              <a:rPr lang="en-US" dirty="0" smtClean="0"/>
              <a:t>In patients already undergoing treatment with a biological medicinal product, when the assessment of the conditions of acquisition between alternative brands of the same biological drug translates to significant cost reduction opportunities for the institution, a process of switching to the lowest cost option should be implemented.</a:t>
            </a:r>
          </a:p>
          <a:p>
            <a:r>
              <a:rPr lang="en-US" dirty="0" smtClean="0"/>
              <a:t>The decision to change must be explained by the prescriber clarifying the patient and providing all the necessary information Monitoring and recording of adverse effects or other events related to the new medicinal product, such as the appearance of signs of immunogenicity, should be maintained but should not require further monitoring than of reference medicines.</a:t>
            </a:r>
          </a:p>
          <a:p>
            <a:r>
              <a:rPr lang="en-US" dirty="0" smtClean="0"/>
              <a:t>It should be the objective of each institution to promote change in all patients clinically stable The change in the biologic drug can not occur in treatment periods of less than 6 months. All the professionals involved in the change program (doctors, pharmacists and nurses) should be informed about the process and their benefits.</a:t>
            </a:r>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17</a:t>
            </a:fld>
            <a:endParaRPr lang="fr-FR"/>
          </a:p>
        </p:txBody>
      </p:sp>
    </p:spTree>
    <p:extLst>
      <p:ext uri="{BB962C8B-B14F-4D97-AF65-F5344CB8AC3E}">
        <p14:creationId xmlns:p14="http://schemas.microsoft.com/office/powerpoint/2010/main" val="3567433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Un esempio di tali applicazioni è dato dall'identificazione di varianti genetiche associate alla risposta dell'organismo nei confronti della cura contro il virus dell'</a:t>
            </a:r>
            <a:r>
              <a:rPr lang="it-IT" dirty="0" smtClean="0">
                <a:hlinkClick r:id="rId3" tooltip="Epatite C"/>
              </a:rPr>
              <a:t>epatite C</a:t>
            </a:r>
            <a:r>
              <a:rPr lang="it-IT" dirty="0" smtClean="0"/>
              <a:t> con genotipo 1. Lo studio di GWA</a:t>
            </a:r>
            <a:r>
              <a:rPr lang="it-IT" baseline="30000" dirty="0" smtClean="0">
                <a:hlinkClick r:id="rId4"/>
              </a:rPr>
              <a:t>[12]</a:t>
            </a:r>
            <a:r>
              <a:rPr lang="it-IT" dirty="0" smtClean="0"/>
              <a:t> ha dimostrato una correlazione tra un polimorfismo in prossimità del gene IL28B, codificante per l'</a:t>
            </a:r>
            <a:r>
              <a:rPr lang="it-IT" dirty="0" smtClean="0">
                <a:hlinkClick r:id="rId5" tooltip="Interferone"/>
              </a:rPr>
              <a:t>interferone</a:t>
            </a:r>
            <a:r>
              <a:rPr lang="it-IT" dirty="0" smtClean="0"/>
              <a:t> lambda 3, e la risposta al trattamento con </a:t>
            </a:r>
            <a:r>
              <a:rPr lang="it-IT" dirty="0" err="1" smtClean="0">
                <a:hlinkClick r:id="rId6" tooltip="Ribavirina"/>
              </a:rPr>
              <a:t>ribavirina</a:t>
            </a:r>
            <a:r>
              <a:rPr lang="it-IT" dirty="0" smtClean="0"/>
              <a:t>, </a:t>
            </a:r>
            <a:r>
              <a:rPr lang="it-IT" dirty="0" err="1" smtClean="0"/>
              <a:t>PEGinterferone</a:t>
            </a:r>
            <a:r>
              <a:rPr lang="it-IT" dirty="0" smtClean="0"/>
              <a:t> </a:t>
            </a:r>
            <a:r>
              <a:rPr lang="it-IT" dirty="0" err="1" smtClean="0"/>
              <a:t>alpha</a:t>
            </a:r>
            <a:r>
              <a:rPr lang="it-IT" dirty="0" smtClean="0"/>
              <a:t> 2a e </a:t>
            </a:r>
            <a:r>
              <a:rPr lang="it-IT" dirty="0" err="1" smtClean="0"/>
              <a:t>PEGinterferone</a:t>
            </a:r>
            <a:r>
              <a:rPr lang="it-IT" dirty="0" smtClean="0"/>
              <a:t> </a:t>
            </a:r>
            <a:r>
              <a:rPr lang="it-IT" dirty="0" err="1" smtClean="0"/>
              <a:t>alpha</a:t>
            </a:r>
            <a:r>
              <a:rPr lang="it-IT" dirty="0" smtClean="0"/>
              <a:t> 2b. </a:t>
            </a:r>
          </a:p>
          <a:p>
            <a:endParaRPr lang="fr-FR" dirty="0"/>
          </a:p>
        </p:txBody>
      </p:sp>
      <p:sp>
        <p:nvSpPr>
          <p:cNvPr id="4" name="Segnaposto numero diapositiva 3"/>
          <p:cNvSpPr>
            <a:spLocks noGrp="1"/>
          </p:cNvSpPr>
          <p:nvPr>
            <p:ph type="sldNum" sz="quarter" idx="10"/>
          </p:nvPr>
        </p:nvSpPr>
        <p:spPr/>
        <p:txBody>
          <a:bodyPr/>
          <a:lstStyle/>
          <a:p>
            <a:fld id="{14E70E8F-DA10-43D6-B7A5-A81EBA5EE2F2}" type="slidenum">
              <a:rPr lang="fr-FR" smtClean="0"/>
              <a:t>18</a:t>
            </a:fld>
            <a:endParaRPr lang="fr-FR"/>
          </a:p>
        </p:txBody>
      </p:sp>
    </p:spTree>
    <p:extLst>
      <p:ext uri="{BB962C8B-B14F-4D97-AF65-F5344CB8AC3E}">
        <p14:creationId xmlns:p14="http://schemas.microsoft.com/office/powerpoint/2010/main" val="3506804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777E2E2-3B36-438D-B919-ABF1317D6C47}" type="datetimeFigureOut">
              <a:rPr lang="it-IT" smtClean="0"/>
              <a:t>17/05/2019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BE412E-9A07-4051-95AB-7D997EB3CA00}" type="slidenum">
              <a:rPr lang="it-IT" smtClean="0"/>
              <a:t>‹N›</a:t>
            </a:fld>
            <a:endParaRPr lang="it-IT"/>
          </a:p>
        </p:txBody>
      </p:sp>
    </p:spTree>
    <p:extLst>
      <p:ext uri="{BB962C8B-B14F-4D97-AF65-F5344CB8AC3E}">
        <p14:creationId xmlns:p14="http://schemas.microsoft.com/office/powerpoint/2010/main" val="380187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777E2E2-3B36-438D-B919-ABF1317D6C47}" type="datetimeFigureOut">
              <a:rPr lang="it-IT" smtClean="0"/>
              <a:t>17/05/2019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BE412E-9A07-4051-95AB-7D997EB3CA00}" type="slidenum">
              <a:rPr lang="it-IT" smtClean="0"/>
              <a:t>‹N›</a:t>
            </a:fld>
            <a:endParaRPr lang="it-IT"/>
          </a:p>
        </p:txBody>
      </p:sp>
    </p:spTree>
    <p:extLst>
      <p:ext uri="{BB962C8B-B14F-4D97-AF65-F5344CB8AC3E}">
        <p14:creationId xmlns:p14="http://schemas.microsoft.com/office/powerpoint/2010/main" val="20932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777E2E2-3B36-438D-B919-ABF1317D6C47}" type="datetimeFigureOut">
              <a:rPr lang="it-IT" smtClean="0"/>
              <a:t>17/05/2019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BE412E-9A07-4051-95AB-7D997EB3CA00}" type="slidenum">
              <a:rPr lang="it-IT" smtClean="0"/>
              <a:t>‹N›</a:t>
            </a:fld>
            <a:endParaRPr lang="it-IT"/>
          </a:p>
        </p:txBody>
      </p:sp>
    </p:spTree>
    <p:extLst>
      <p:ext uri="{BB962C8B-B14F-4D97-AF65-F5344CB8AC3E}">
        <p14:creationId xmlns:p14="http://schemas.microsoft.com/office/powerpoint/2010/main" val="40707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777E2E2-3B36-438D-B919-ABF1317D6C47}" type="datetimeFigureOut">
              <a:rPr lang="it-IT" smtClean="0"/>
              <a:t>17/05/2019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BE412E-9A07-4051-95AB-7D997EB3CA00}" type="slidenum">
              <a:rPr lang="it-IT" smtClean="0"/>
              <a:t>‹N›</a:t>
            </a:fld>
            <a:endParaRPr lang="it-IT"/>
          </a:p>
        </p:txBody>
      </p:sp>
    </p:spTree>
    <p:extLst>
      <p:ext uri="{BB962C8B-B14F-4D97-AF65-F5344CB8AC3E}">
        <p14:creationId xmlns:p14="http://schemas.microsoft.com/office/powerpoint/2010/main" val="155130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777E2E2-3B36-438D-B919-ABF1317D6C47}" type="datetimeFigureOut">
              <a:rPr lang="it-IT" smtClean="0"/>
              <a:t>17/05/2019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BE412E-9A07-4051-95AB-7D997EB3CA00}" type="slidenum">
              <a:rPr lang="it-IT" smtClean="0"/>
              <a:t>‹N›</a:t>
            </a:fld>
            <a:endParaRPr lang="it-IT"/>
          </a:p>
        </p:txBody>
      </p:sp>
    </p:spTree>
    <p:extLst>
      <p:ext uri="{BB962C8B-B14F-4D97-AF65-F5344CB8AC3E}">
        <p14:creationId xmlns:p14="http://schemas.microsoft.com/office/powerpoint/2010/main" val="366298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777E2E2-3B36-438D-B919-ABF1317D6C47}" type="datetimeFigureOut">
              <a:rPr lang="it-IT" smtClean="0"/>
              <a:t>17/05/2019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ABE412E-9A07-4051-95AB-7D997EB3CA00}" type="slidenum">
              <a:rPr lang="it-IT" smtClean="0"/>
              <a:t>‹N›</a:t>
            </a:fld>
            <a:endParaRPr lang="it-IT"/>
          </a:p>
        </p:txBody>
      </p:sp>
    </p:spTree>
    <p:extLst>
      <p:ext uri="{BB962C8B-B14F-4D97-AF65-F5344CB8AC3E}">
        <p14:creationId xmlns:p14="http://schemas.microsoft.com/office/powerpoint/2010/main" val="401009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777E2E2-3B36-438D-B919-ABF1317D6C47}" type="datetimeFigureOut">
              <a:rPr lang="it-IT" smtClean="0"/>
              <a:t>17/05/2019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ABE412E-9A07-4051-95AB-7D997EB3CA00}" type="slidenum">
              <a:rPr lang="it-IT" smtClean="0"/>
              <a:t>‹N›</a:t>
            </a:fld>
            <a:endParaRPr lang="it-IT"/>
          </a:p>
        </p:txBody>
      </p:sp>
    </p:spTree>
    <p:extLst>
      <p:ext uri="{BB962C8B-B14F-4D97-AF65-F5344CB8AC3E}">
        <p14:creationId xmlns:p14="http://schemas.microsoft.com/office/powerpoint/2010/main" val="312430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777E2E2-3B36-438D-B919-ABF1317D6C47}" type="datetimeFigureOut">
              <a:rPr lang="it-IT" smtClean="0"/>
              <a:t>17/05/2019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ABE412E-9A07-4051-95AB-7D997EB3CA00}" type="slidenum">
              <a:rPr lang="it-IT" smtClean="0"/>
              <a:t>‹N›</a:t>
            </a:fld>
            <a:endParaRPr lang="it-IT"/>
          </a:p>
        </p:txBody>
      </p:sp>
    </p:spTree>
    <p:extLst>
      <p:ext uri="{BB962C8B-B14F-4D97-AF65-F5344CB8AC3E}">
        <p14:creationId xmlns:p14="http://schemas.microsoft.com/office/powerpoint/2010/main" val="2828354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777E2E2-3B36-438D-B919-ABF1317D6C47}" type="datetimeFigureOut">
              <a:rPr lang="it-IT" smtClean="0"/>
              <a:t>17/05/2019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ABE412E-9A07-4051-95AB-7D997EB3CA00}" type="slidenum">
              <a:rPr lang="it-IT" smtClean="0"/>
              <a:t>‹N›</a:t>
            </a:fld>
            <a:endParaRPr lang="it-IT"/>
          </a:p>
        </p:txBody>
      </p:sp>
    </p:spTree>
    <p:extLst>
      <p:ext uri="{BB962C8B-B14F-4D97-AF65-F5344CB8AC3E}">
        <p14:creationId xmlns:p14="http://schemas.microsoft.com/office/powerpoint/2010/main" val="91691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777E2E2-3B36-438D-B919-ABF1317D6C47}" type="datetimeFigureOut">
              <a:rPr lang="it-IT" smtClean="0"/>
              <a:t>17/05/2019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ABE412E-9A07-4051-95AB-7D997EB3CA00}" type="slidenum">
              <a:rPr lang="it-IT" smtClean="0"/>
              <a:t>‹N›</a:t>
            </a:fld>
            <a:endParaRPr lang="it-IT"/>
          </a:p>
        </p:txBody>
      </p:sp>
    </p:spTree>
    <p:extLst>
      <p:ext uri="{BB962C8B-B14F-4D97-AF65-F5344CB8AC3E}">
        <p14:creationId xmlns:p14="http://schemas.microsoft.com/office/powerpoint/2010/main" val="105986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777E2E2-3B36-438D-B919-ABF1317D6C47}" type="datetimeFigureOut">
              <a:rPr lang="it-IT" smtClean="0"/>
              <a:t>17/05/2019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ABE412E-9A07-4051-95AB-7D997EB3CA00}" type="slidenum">
              <a:rPr lang="it-IT" smtClean="0"/>
              <a:t>‹N›</a:t>
            </a:fld>
            <a:endParaRPr lang="it-IT"/>
          </a:p>
        </p:txBody>
      </p:sp>
    </p:spTree>
    <p:extLst>
      <p:ext uri="{BB962C8B-B14F-4D97-AF65-F5344CB8AC3E}">
        <p14:creationId xmlns:p14="http://schemas.microsoft.com/office/powerpoint/2010/main" val="1376383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7E2E2-3B36-438D-B919-ABF1317D6C47}" type="datetimeFigureOut">
              <a:rPr lang="it-IT" smtClean="0"/>
              <a:t>17/05/2019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E412E-9A07-4051-95AB-7D997EB3CA00}" type="slidenum">
              <a:rPr lang="it-IT" smtClean="0"/>
              <a:t>‹N›</a:t>
            </a:fld>
            <a:endParaRPr lang="it-IT"/>
          </a:p>
        </p:txBody>
      </p:sp>
    </p:spTree>
    <p:extLst>
      <p:ext uri="{BB962C8B-B14F-4D97-AF65-F5344CB8AC3E}">
        <p14:creationId xmlns:p14="http://schemas.microsoft.com/office/powerpoint/2010/main" val="3330856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comments" Target="../comments/comment4.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omments" Target="../comments/comment7.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omments" Target="../comments/comment9.xml"/><Relationship Id="rId5" Type="http://schemas.openxmlformats.org/officeDocument/2006/relationships/image" Target="../media/image53.jp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5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74"/>
            <a:ext cx="12192000" cy="6176291"/>
          </a:xfrm>
          <a:prstGeom prst="rect">
            <a:avLst/>
          </a:prstGeom>
        </p:spPr>
      </p:pic>
      <p:sp>
        <p:nvSpPr>
          <p:cNvPr id="5" name="Rettangolo 4"/>
          <p:cNvSpPr/>
          <p:nvPr/>
        </p:nvSpPr>
        <p:spPr>
          <a:xfrm>
            <a:off x="0" y="5288340"/>
            <a:ext cx="12192000" cy="1569660"/>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Rettangolo 5"/>
          <p:cNvSpPr/>
          <p:nvPr/>
        </p:nvSpPr>
        <p:spPr>
          <a:xfrm>
            <a:off x="5748789" y="3244334"/>
            <a:ext cx="694421" cy="369332"/>
          </a:xfrm>
          <a:prstGeom prst="rect">
            <a:avLst/>
          </a:prstGeom>
        </p:spPr>
        <p:txBody>
          <a:bodyPr wrap="none">
            <a:spAutoFit/>
          </a:bodyPr>
          <a:lstStyle/>
          <a:p>
            <a:r>
              <a:rPr lang="it-IT" dirty="0" err="1" smtClean="0"/>
              <a:t>gsasa</a:t>
            </a:r>
            <a:endParaRPr lang="it-IT" dirty="0"/>
          </a:p>
        </p:txBody>
      </p:sp>
      <p:sp>
        <p:nvSpPr>
          <p:cNvPr id="3" name="CasellaDiTesto 2"/>
          <p:cNvSpPr txBox="1"/>
          <p:nvPr/>
        </p:nvSpPr>
        <p:spPr>
          <a:xfrm>
            <a:off x="517882" y="5288340"/>
            <a:ext cx="8410964" cy="1569660"/>
          </a:xfrm>
          <a:prstGeom prst="rect">
            <a:avLst/>
          </a:prstGeom>
          <a:noFill/>
        </p:spPr>
        <p:txBody>
          <a:bodyPr wrap="square" rtlCol="0">
            <a:spAutoFit/>
          </a:bodyPr>
          <a:lstStyle/>
          <a:p>
            <a:r>
              <a:rPr lang="it-IT" sz="3200" dirty="0" smtClean="0">
                <a:solidFill>
                  <a:schemeClr val="bg1"/>
                </a:solidFill>
              </a:rPr>
              <a:t>27-29 Mars 2019 - </a:t>
            </a:r>
            <a:r>
              <a:rPr lang="it-IT" sz="3200" dirty="0" err="1" smtClean="0">
                <a:solidFill>
                  <a:schemeClr val="bg1"/>
                </a:solidFill>
              </a:rPr>
              <a:t>Barcelone</a:t>
            </a:r>
            <a:endParaRPr lang="it-IT" sz="3200" dirty="0" smtClean="0">
              <a:solidFill>
                <a:schemeClr val="bg1"/>
              </a:solidFill>
            </a:endParaRPr>
          </a:p>
          <a:p>
            <a:r>
              <a:rPr lang="it-IT" sz="3200" b="1" dirty="0" smtClean="0">
                <a:solidFill>
                  <a:schemeClr val="bg1"/>
                </a:solidFill>
              </a:rPr>
              <a:t>PERSONALISED HOSPITAL PHARMACY</a:t>
            </a:r>
          </a:p>
          <a:p>
            <a:r>
              <a:rPr lang="it-IT" sz="3200" dirty="0" err="1" smtClean="0">
                <a:solidFill>
                  <a:schemeClr val="bg1"/>
                </a:solidFill>
              </a:rPr>
              <a:t>Meetings</a:t>
            </a:r>
            <a:r>
              <a:rPr lang="it-IT" sz="3200" dirty="0" smtClean="0">
                <a:solidFill>
                  <a:schemeClr val="bg1"/>
                </a:solidFill>
              </a:rPr>
              <a:t> the </a:t>
            </a:r>
            <a:r>
              <a:rPr lang="it-IT" sz="3200" dirty="0" err="1" smtClean="0">
                <a:solidFill>
                  <a:schemeClr val="bg1"/>
                </a:solidFill>
              </a:rPr>
              <a:t>needs</a:t>
            </a:r>
            <a:r>
              <a:rPr lang="it-IT" sz="3200" dirty="0" smtClean="0">
                <a:solidFill>
                  <a:schemeClr val="bg1"/>
                </a:solidFill>
              </a:rPr>
              <a:t> of </a:t>
            </a:r>
            <a:r>
              <a:rPr lang="it-IT" sz="3200" dirty="0" err="1" smtClean="0">
                <a:solidFill>
                  <a:schemeClr val="bg1"/>
                </a:solidFill>
              </a:rPr>
              <a:t>every</a:t>
            </a:r>
            <a:r>
              <a:rPr lang="it-IT" sz="3200" dirty="0" smtClean="0">
                <a:solidFill>
                  <a:schemeClr val="bg1"/>
                </a:solidFill>
              </a:rPr>
              <a:t> </a:t>
            </a:r>
            <a:r>
              <a:rPr lang="it-IT" sz="3200" dirty="0" err="1" smtClean="0">
                <a:solidFill>
                  <a:schemeClr val="bg1"/>
                </a:solidFill>
              </a:rPr>
              <a:t>patient</a:t>
            </a:r>
            <a:endParaRPr lang="it-IT" sz="3200" dirty="0">
              <a:solidFill>
                <a:schemeClr val="bg1"/>
              </a:solidFill>
            </a:endParaRPr>
          </a:p>
        </p:txBody>
      </p:sp>
    </p:spTree>
    <p:extLst>
      <p:ext uri="{BB962C8B-B14F-4D97-AF65-F5344CB8AC3E}">
        <p14:creationId xmlns:p14="http://schemas.microsoft.com/office/powerpoint/2010/main" val="2798241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704624" y="3022542"/>
            <a:ext cx="5659671" cy="2585323"/>
          </a:xfrm>
          <a:prstGeom prst="rect">
            <a:avLst/>
          </a:prstGeom>
          <a:noFill/>
        </p:spPr>
        <p:txBody>
          <a:bodyPr wrap="square" rtlCol="0">
            <a:spAutoFit/>
          </a:bodyPr>
          <a:lstStyle/>
          <a:p>
            <a:pPr algn="just"/>
            <a:r>
              <a:rPr lang="it-IT" b="1" dirty="0" err="1" smtClean="0"/>
              <a:t>Microhétérogénéité</a:t>
            </a:r>
            <a:r>
              <a:rPr lang="it-IT" dirty="0" smtClean="0"/>
              <a:t>: L</a:t>
            </a:r>
            <a:r>
              <a:rPr lang="fr-FR" dirty="0" smtClean="0"/>
              <a:t>a </a:t>
            </a:r>
            <a:r>
              <a:rPr lang="fr-FR" dirty="0"/>
              <a:t>substance active </a:t>
            </a:r>
            <a:r>
              <a:rPr lang="fr-FR" dirty="0" smtClean="0"/>
              <a:t>peut </a:t>
            </a:r>
            <a:r>
              <a:rPr lang="fr-FR" dirty="0"/>
              <a:t>présenter un faible degré de variabilité intrinsèque. Cette faible variabilité doit se situer dans la fourchette acceptable pour assurer une sécurité et une efficacité constantes </a:t>
            </a:r>
            <a:r>
              <a:rPr lang="fr-FR" dirty="0" smtClean="0"/>
              <a:t>et est </a:t>
            </a:r>
            <a:r>
              <a:rPr lang="fr-FR" dirty="0"/>
              <a:t>très faible si on a recours au même procédé de fabrication.</a:t>
            </a:r>
          </a:p>
          <a:p>
            <a:pPr algn="just"/>
            <a:r>
              <a:rPr lang="fr-FR" dirty="0" smtClean="0"/>
              <a:t>Ce </a:t>
            </a:r>
            <a:r>
              <a:rPr lang="fr-FR" dirty="0"/>
              <a:t>faible degré de variabilité peut être </a:t>
            </a:r>
            <a:r>
              <a:rPr lang="fr-FR" dirty="0" smtClean="0"/>
              <a:t>observé: </a:t>
            </a:r>
          </a:p>
          <a:p>
            <a:pPr algn="just"/>
            <a:r>
              <a:rPr lang="fr-FR" dirty="0"/>
              <a:t>• Au sein d’un même </a:t>
            </a:r>
            <a:r>
              <a:rPr lang="fr-FR" dirty="0" smtClean="0"/>
              <a:t>lot</a:t>
            </a:r>
          </a:p>
          <a:p>
            <a:pPr algn="just"/>
            <a:r>
              <a:rPr lang="fr-FR" dirty="0" smtClean="0"/>
              <a:t>• Entre divers lots</a:t>
            </a:r>
          </a:p>
          <a:p>
            <a:pPr algn="just"/>
            <a:r>
              <a:rPr lang="fr-FR" dirty="0" smtClean="0"/>
              <a:t>• Entre médicament de référence et </a:t>
            </a:r>
            <a:r>
              <a:rPr lang="fr-FR" dirty="0" err="1" smtClean="0"/>
              <a:t>biosimilaire</a:t>
            </a:r>
            <a:endParaRPr lang="it-IT" dirty="0"/>
          </a:p>
        </p:txBody>
      </p:sp>
      <p:pic>
        <p:nvPicPr>
          <p:cNvPr id="11" name="Immagine 10"/>
          <p:cNvPicPr>
            <a:picLocks noChangeAspect="1"/>
          </p:cNvPicPr>
          <p:nvPr/>
        </p:nvPicPr>
        <p:blipFill>
          <a:blip r:embed="rId3"/>
          <a:stretch>
            <a:fillRect/>
          </a:stretch>
        </p:blipFill>
        <p:spPr>
          <a:xfrm>
            <a:off x="6096000" y="388362"/>
            <a:ext cx="5439539" cy="2352233"/>
          </a:xfrm>
          <a:prstGeom prst="rect">
            <a:avLst/>
          </a:prstGeom>
        </p:spPr>
      </p:pic>
      <p:sp>
        <p:nvSpPr>
          <p:cNvPr id="3" name="CasellaDiTesto 2"/>
          <p:cNvSpPr txBox="1"/>
          <p:nvPr/>
        </p:nvSpPr>
        <p:spPr>
          <a:xfrm flipH="1">
            <a:off x="704624" y="534500"/>
            <a:ext cx="4600137" cy="2308324"/>
          </a:xfrm>
          <a:prstGeom prst="rect">
            <a:avLst/>
          </a:prstGeom>
          <a:noFill/>
        </p:spPr>
        <p:txBody>
          <a:bodyPr wrap="square" rtlCol="0">
            <a:spAutoFit/>
          </a:bodyPr>
          <a:lstStyle/>
          <a:p>
            <a:r>
              <a:rPr lang="fr-FR" b="1" dirty="0" smtClean="0"/>
              <a:t>Structure</a:t>
            </a:r>
            <a:r>
              <a:rPr lang="fr-FR" dirty="0" smtClean="0"/>
              <a:t>: Le </a:t>
            </a:r>
            <a:r>
              <a:rPr lang="fr-FR" dirty="0"/>
              <a:t>médicament </a:t>
            </a:r>
            <a:r>
              <a:rPr lang="fr-FR" dirty="0" err="1"/>
              <a:t>biosimilaire</a:t>
            </a:r>
            <a:r>
              <a:rPr lang="fr-FR" dirty="0"/>
              <a:t> et le médicament de référence doivent contenir la même protéine </a:t>
            </a:r>
            <a:r>
              <a:rPr lang="fr-FR" dirty="0" smtClean="0"/>
              <a:t>et </a:t>
            </a:r>
            <a:r>
              <a:rPr lang="fr-FR" dirty="0"/>
              <a:t>la même structure en </a:t>
            </a:r>
            <a:r>
              <a:rPr lang="fr-FR" dirty="0" smtClean="0"/>
              <a:t>3D.</a:t>
            </a:r>
          </a:p>
          <a:p>
            <a:endParaRPr lang="fr-FR" dirty="0"/>
          </a:p>
          <a:p>
            <a:r>
              <a:rPr lang="fr-FR" dirty="0" smtClean="0"/>
              <a:t>Principaux </a:t>
            </a:r>
            <a:r>
              <a:rPr lang="fr-FR" dirty="0"/>
              <a:t>facteurs qui déterminent l’activité </a:t>
            </a:r>
            <a:r>
              <a:rPr lang="fr-FR" dirty="0" smtClean="0"/>
              <a:t>biologique:</a:t>
            </a:r>
          </a:p>
          <a:p>
            <a:r>
              <a:rPr lang="fr-FR" dirty="0" smtClean="0"/>
              <a:t>• Séquence </a:t>
            </a:r>
            <a:r>
              <a:rPr lang="fr-FR" dirty="0"/>
              <a:t>d’acides aminés </a:t>
            </a:r>
            <a:endParaRPr lang="fr-FR" dirty="0" smtClean="0"/>
          </a:p>
          <a:p>
            <a:r>
              <a:rPr lang="fr-FR" dirty="0" smtClean="0"/>
              <a:t>• Repliement </a:t>
            </a:r>
            <a:r>
              <a:rPr lang="fr-FR" dirty="0"/>
              <a:t>de la </a:t>
            </a:r>
            <a:r>
              <a:rPr lang="fr-FR" dirty="0" smtClean="0"/>
              <a:t>protéine</a:t>
            </a:r>
            <a:endParaRPr lang="it-IT" dirty="0"/>
          </a:p>
        </p:txBody>
      </p:sp>
      <p:pic>
        <p:nvPicPr>
          <p:cNvPr id="2" name="Immagine 1"/>
          <p:cNvPicPr>
            <a:picLocks noChangeAspect="1"/>
          </p:cNvPicPr>
          <p:nvPr/>
        </p:nvPicPr>
        <p:blipFill>
          <a:blip r:embed="rId4"/>
          <a:stretch>
            <a:fillRect/>
          </a:stretch>
        </p:blipFill>
        <p:spPr>
          <a:xfrm>
            <a:off x="7186918" y="3254188"/>
            <a:ext cx="4348621" cy="1968323"/>
          </a:xfrm>
          <a:prstGeom prst="rect">
            <a:avLst/>
          </a:prstGeom>
        </p:spPr>
      </p:pic>
    </p:spTree>
    <p:extLst>
      <p:ext uri="{BB962C8B-B14F-4D97-AF65-F5344CB8AC3E}">
        <p14:creationId xmlns:p14="http://schemas.microsoft.com/office/powerpoint/2010/main" val="1856766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6323763" y="2796657"/>
            <a:ext cx="5240707" cy="1200329"/>
          </a:xfrm>
          <a:prstGeom prst="rect">
            <a:avLst/>
          </a:prstGeom>
          <a:noFill/>
        </p:spPr>
        <p:txBody>
          <a:bodyPr wrap="square" rtlCol="0">
            <a:spAutoFit/>
          </a:bodyPr>
          <a:lstStyle/>
          <a:p>
            <a:pPr algn="just"/>
            <a:r>
              <a:rPr lang="fr-FR" b="1" dirty="0" smtClean="0"/>
              <a:t>Qualité</a:t>
            </a:r>
            <a:r>
              <a:rPr lang="fr-FR" dirty="0" smtClean="0"/>
              <a:t>: Pour </a:t>
            </a:r>
            <a:r>
              <a:rPr lang="fr-FR" dirty="0"/>
              <a:t>les médicaments biologiques, il s’agit d’examiner leurs propriétés physicochimiques, leur activité biologique, leur pureté, leur stérilité et leur </a:t>
            </a:r>
            <a:r>
              <a:rPr lang="fr-FR" dirty="0" smtClean="0"/>
              <a:t>stabilité.</a:t>
            </a:r>
            <a:endParaRPr lang="it-IT" dirty="0"/>
          </a:p>
        </p:txBody>
      </p:sp>
      <p:sp>
        <p:nvSpPr>
          <p:cNvPr id="11" name="CasellaDiTesto 10"/>
          <p:cNvSpPr txBox="1"/>
          <p:nvPr/>
        </p:nvSpPr>
        <p:spPr>
          <a:xfrm>
            <a:off x="748017" y="447397"/>
            <a:ext cx="4722886" cy="4524315"/>
          </a:xfrm>
          <a:prstGeom prst="rect">
            <a:avLst/>
          </a:prstGeom>
          <a:noFill/>
        </p:spPr>
        <p:txBody>
          <a:bodyPr wrap="square" rtlCol="0">
            <a:spAutoFit/>
          </a:bodyPr>
          <a:lstStyle/>
          <a:p>
            <a:pPr algn="just"/>
            <a:r>
              <a:rPr lang="fr-FR" b="1" dirty="0" err="1" smtClean="0"/>
              <a:t>Immunogencité</a:t>
            </a:r>
            <a:r>
              <a:rPr lang="fr-FR" b="1" dirty="0" smtClean="0"/>
              <a:t>: </a:t>
            </a:r>
            <a:r>
              <a:rPr lang="fr-FR" dirty="0" smtClean="0"/>
              <a:t>Le </a:t>
            </a:r>
            <a:r>
              <a:rPr lang="fr-FR" dirty="0"/>
              <a:t>système immunitaire a la capacité de reconnaître les protéines étrangères et de réagir contre elles. Les médicaments biologiques ne déclenchent généralement pas de réponse immunitaire ou uniquement une réponse immunitaire </a:t>
            </a:r>
            <a:r>
              <a:rPr lang="fr-FR" dirty="0" smtClean="0"/>
              <a:t>limitée.</a:t>
            </a:r>
          </a:p>
          <a:p>
            <a:pPr algn="just"/>
            <a:r>
              <a:rPr lang="fr-FR" u="sng" dirty="0" smtClean="0"/>
              <a:t>En générale</a:t>
            </a:r>
            <a:r>
              <a:rPr lang="fr-FR" dirty="0" smtClean="0"/>
              <a:t>: Effets indésirables sans gravité</a:t>
            </a:r>
          </a:p>
          <a:p>
            <a:pPr algn="just"/>
            <a:r>
              <a:rPr lang="fr-FR" u="sng" dirty="0" smtClean="0"/>
              <a:t>Rarement</a:t>
            </a:r>
            <a:r>
              <a:rPr lang="fr-FR" dirty="0" smtClean="0"/>
              <a:t>: Réaction </a:t>
            </a:r>
            <a:r>
              <a:rPr lang="fr-FR" dirty="0"/>
              <a:t>immunologique </a:t>
            </a:r>
            <a:r>
              <a:rPr lang="fr-FR" dirty="0" smtClean="0"/>
              <a:t>grave </a:t>
            </a:r>
            <a:r>
              <a:rPr lang="fr-FR" dirty="0"/>
              <a:t>et potentiellement mortelle. </a:t>
            </a:r>
            <a:endParaRPr lang="fr-FR" dirty="0" smtClean="0"/>
          </a:p>
          <a:p>
            <a:pPr algn="just"/>
            <a:r>
              <a:rPr lang="fr-FR" dirty="0" smtClean="0"/>
              <a:t>Par </a:t>
            </a:r>
            <a:r>
              <a:rPr lang="fr-FR" dirty="0"/>
              <a:t>ailleurs, les anticorps ciblant le médicament biologique («anticorps anti-médicament» ou AAM) pourraient neutraliser l’activité du médicament et réduire son efficacité. </a:t>
            </a:r>
            <a:endParaRPr lang="fr-FR" dirty="0" smtClean="0"/>
          </a:p>
          <a:p>
            <a:pPr algn="just"/>
            <a:r>
              <a:rPr lang="fr-FR" dirty="0" smtClean="0"/>
              <a:t>L’</a:t>
            </a:r>
            <a:r>
              <a:rPr lang="fr-FR" dirty="0" err="1" smtClean="0"/>
              <a:t>immunogénicité</a:t>
            </a:r>
            <a:r>
              <a:rPr lang="fr-FR" dirty="0" smtClean="0"/>
              <a:t> </a:t>
            </a:r>
            <a:r>
              <a:rPr lang="fr-FR" dirty="0"/>
              <a:t>potentielle doit donc toujours être évaluée pour tous les médicaments biologiques</a:t>
            </a:r>
            <a:r>
              <a:rPr lang="fr-FR" dirty="0" smtClean="0"/>
              <a:t>.</a:t>
            </a:r>
            <a:endParaRPr lang="it-IT" dirty="0"/>
          </a:p>
        </p:txBody>
      </p:sp>
      <p:sp>
        <p:nvSpPr>
          <p:cNvPr id="12" name="CasellaDiTesto 11"/>
          <p:cNvSpPr txBox="1"/>
          <p:nvPr/>
        </p:nvSpPr>
        <p:spPr>
          <a:xfrm>
            <a:off x="6323764" y="447397"/>
            <a:ext cx="5240707" cy="2031325"/>
          </a:xfrm>
          <a:prstGeom prst="rect">
            <a:avLst/>
          </a:prstGeom>
          <a:noFill/>
        </p:spPr>
        <p:txBody>
          <a:bodyPr wrap="square" rtlCol="0">
            <a:spAutoFit/>
          </a:bodyPr>
          <a:lstStyle/>
          <a:p>
            <a:pPr algn="just"/>
            <a:r>
              <a:rPr lang="fr-FR" b="1" dirty="0" smtClean="0"/>
              <a:t>Forme pharmaceutique</a:t>
            </a:r>
            <a:r>
              <a:rPr lang="fr-FR" dirty="0" smtClean="0"/>
              <a:t>: Le </a:t>
            </a:r>
            <a:r>
              <a:rPr lang="fr-FR" dirty="0" err="1"/>
              <a:t>biosimilaire</a:t>
            </a:r>
            <a:r>
              <a:rPr lang="fr-FR" dirty="0"/>
              <a:t> et le médicament de référence doivent tous deux avoir une posologie et une voie d’administration identiques. Certaines différences peuvent être autorisées dès lors qu’elles n’influencent ni la sécurité ni </a:t>
            </a:r>
            <a:r>
              <a:rPr lang="fr-FR" dirty="0" smtClean="0"/>
              <a:t>l’efficacité (ex. des </a:t>
            </a:r>
            <a:r>
              <a:rPr lang="fr-FR" dirty="0"/>
              <a:t>différences </a:t>
            </a:r>
            <a:r>
              <a:rPr lang="fr-FR" dirty="0" smtClean="0"/>
              <a:t>des excipients, présentation et dispositif d’administration). </a:t>
            </a:r>
            <a:endParaRPr lang="it-IT" dirty="0"/>
          </a:p>
        </p:txBody>
      </p:sp>
    </p:spTree>
    <p:extLst>
      <p:ext uri="{BB962C8B-B14F-4D97-AF65-F5344CB8AC3E}">
        <p14:creationId xmlns:p14="http://schemas.microsoft.com/office/powerpoint/2010/main" val="282763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282388" y="324236"/>
            <a:ext cx="8916287" cy="769441"/>
          </a:xfrm>
          <a:prstGeom prst="rect">
            <a:avLst/>
          </a:prstGeom>
          <a:noFill/>
        </p:spPr>
        <p:txBody>
          <a:bodyPr wrap="none" lIns="91440" tIns="45720" rIns="91440" bIns="45720">
            <a:spAutoFit/>
          </a:bodyPr>
          <a:lstStyle/>
          <a:p>
            <a:pPr algn="ctr"/>
            <a:r>
              <a:rPr lang="fr-FR" sz="4400" dirty="0" smtClean="0">
                <a:ln w="0"/>
                <a:solidFill>
                  <a:srgbClr val="4DD350"/>
                </a:solidFill>
                <a:effectLst>
                  <a:outerShdw blurRad="38100" dist="19050" dir="2700000" algn="tl" rotWithShape="0">
                    <a:schemeClr val="dk1">
                      <a:alpha val="40000"/>
                    </a:schemeClr>
                  </a:outerShdw>
                </a:effectLst>
              </a:rPr>
              <a:t>Différence par rapport aux génériques</a:t>
            </a:r>
            <a:endParaRPr lang="fr-FR" sz="440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magine 2"/>
          <p:cNvPicPr>
            <a:picLocks noChangeAspect="1"/>
          </p:cNvPicPr>
          <p:nvPr/>
        </p:nvPicPr>
        <p:blipFill>
          <a:blip r:embed="rId2"/>
          <a:stretch>
            <a:fillRect/>
          </a:stretch>
        </p:blipFill>
        <p:spPr>
          <a:xfrm>
            <a:off x="4459662" y="1189493"/>
            <a:ext cx="6136620" cy="4604502"/>
          </a:xfrm>
          <a:prstGeom prst="rect">
            <a:avLst/>
          </a:prstGeom>
        </p:spPr>
      </p:pic>
      <p:pic>
        <p:nvPicPr>
          <p:cNvPr id="7" name="Immagine 6"/>
          <p:cNvPicPr>
            <a:picLocks noChangeAspect="1"/>
          </p:cNvPicPr>
          <p:nvPr/>
        </p:nvPicPr>
        <p:blipFill>
          <a:blip r:embed="rId3"/>
          <a:stretch>
            <a:fillRect/>
          </a:stretch>
        </p:blipFill>
        <p:spPr>
          <a:xfrm>
            <a:off x="1413179" y="1321697"/>
            <a:ext cx="1497306" cy="1371917"/>
          </a:xfrm>
          <a:prstGeom prst="rect">
            <a:avLst/>
          </a:prstGeom>
        </p:spPr>
      </p:pic>
      <p:pic>
        <p:nvPicPr>
          <p:cNvPr id="8" name="Immagine 7"/>
          <p:cNvPicPr>
            <a:picLocks noChangeAspect="1"/>
          </p:cNvPicPr>
          <p:nvPr/>
        </p:nvPicPr>
        <p:blipFill>
          <a:blip r:embed="rId4"/>
          <a:stretch>
            <a:fillRect/>
          </a:stretch>
        </p:blipFill>
        <p:spPr>
          <a:xfrm>
            <a:off x="1164584" y="3624929"/>
            <a:ext cx="1994495" cy="1329891"/>
          </a:xfrm>
          <a:prstGeom prst="rect">
            <a:avLst/>
          </a:prstGeom>
        </p:spPr>
      </p:pic>
      <p:sp>
        <p:nvSpPr>
          <p:cNvPr id="9" name="CasellaDiTesto 8"/>
          <p:cNvSpPr txBox="1"/>
          <p:nvPr/>
        </p:nvSpPr>
        <p:spPr>
          <a:xfrm>
            <a:off x="898644" y="2757740"/>
            <a:ext cx="2725917" cy="369332"/>
          </a:xfrm>
          <a:prstGeom prst="rect">
            <a:avLst/>
          </a:prstGeom>
          <a:noFill/>
        </p:spPr>
        <p:txBody>
          <a:bodyPr wrap="square" rtlCol="0">
            <a:spAutoFit/>
          </a:bodyPr>
          <a:lstStyle/>
          <a:p>
            <a:pPr algn="ctr"/>
            <a:r>
              <a:rPr lang="fr-FR" b="1"/>
              <a:t>CHIMIQUE = IDENTIQUE</a:t>
            </a:r>
            <a:endParaRPr lang="fr-FR" dirty="0"/>
          </a:p>
        </p:txBody>
      </p:sp>
      <p:sp>
        <p:nvSpPr>
          <p:cNvPr id="10" name="CasellaDiTesto 9"/>
          <p:cNvSpPr txBox="1"/>
          <p:nvPr/>
        </p:nvSpPr>
        <p:spPr>
          <a:xfrm>
            <a:off x="789149" y="5018946"/>
            <a:ext cx="2944905" cy="369332"/>
          </a:xfrm>
          <a:prstGeom prst="rect">
            <a:avLst/>
          </a:prstGeom>
          <a:noFill/>
        </p:spPr>
        <p:txBody>
          <a:bodyPr wrap="square" rtlCol="0">
            <a:spAutoFit/>
          </a:bodyPr>
          <a:lstStyle/>
          <a:p>
            <a:pPr algn="ctr"/>
            <a:r>
              <a:rPr lang="fr-FR" b="1"/>
              <a:t>BIOLOGIQUE = SIMILAIRE</a:t>
            </a:r>
            <a:endParaRPr lang="fr-FR" dirty="0"/>
          </a:p>
        </p:txBody>
      </p:sp>
    </p:spTree>
    <p:extLst>
      <p:ext uri="{BB962C8B-B14F-4D97-AF65-F5344CB8AC3E}">
        <p14:creationId xmlns:p14="http://schemas.microsoft.com/office/powerpoint/2010/main" val="185457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p:cNvPicPr>
            <a:picLocks noChangeAspect="1"/>
          </p:cNvPicPr>
          <p:nvPr/>
        </p:nvPicPr>
        <p:blipFill>
          <a:blip r:embed="rId2"/>
          <a:stretch>
            <a:fillRect/>
          </a:stretch>
        </p:blipFill>
        <p:spPr>
          <a:xfrm>
            <a:off x="2286136" y="175931"/>
            <a:ext cx="7619728" cy="5552515"/>
          </a:xfrm>
          <a:prstGeom prst="rect">
            <a:avLst/>
          </a:prstGeom>
        </p:spPr>
      </p:pic>
    </p:spTree>
    <p:extLst>
      <p:ext uri="{BB962C8B-B14F-4D97-AF65-F5344CB8AC3E}">
        <p14:creationId xmlns:p14="http://schemas.microsoft.com/office/powerpoint/2010/main" val="102469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282388" y="324236"/>
            <a:ext cx="10956717" cy="769441"/>
          </a:xfrm>
          <a:prstGeom prst="rect">
            <a:avLst/>
          </a:prstGeom>
          <a:noFill/>
        </p:spPr>
        <p:txBody>
          <a:bodyPr wrap="none" lIns="91440" tIns="45720" rIns="91440" bIns="45720">
            <a:spAutoFit/>
          </a:bodyPr>
          <a:lstStyle/>
          <a:p>
            <a:pPr algn="ctr"/>
            <a:r>
              <a:rPr lang="fr-FR" sz="4400" dirty="0">
                <a:ln w="0"/>
                <a:solidFill>
                  <a:srgbClr val="4DD350"/>
                </a:solidFill>
                <a:effectLst>
                  <a:outerShdw blurRad="38100" dist="19050" dir="2700000" algn="tl" rotWithShape="0">
                    <a:schemeClr val="dk1">
                      <a:alpha val="40000"/>
                    </a:schemeClr>
                  </a:outerShdw>
                </a:effectLst>
              </a:rPr>
              <a:t>Interchangeabilité, permutation et substitution</a:t>
            </a:r>
          </a:p>
        </p:txBody>
      </p:sp>
      <p:cxnSp>
        <p:nvCxnSpPr>
          <p:cNvPr id="6" name="Connettore 1 5"/>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CasellaDiTesto 2"/>
          <p:cNvSpPr txBox="1"/>
          <p:nvPr/>
        </p:nvSpPr>
        <p:spPr>
          <a:xfrm>
            <a:off x="1088392" y="1505243"/>
            <a:ext cx="10015216" cy="3139321"/>
          </a:xfrm>
          <a:prstGeom prst="rect">
            <a:avLst/>
          </a:prstGeom>
          <a:noFill/>
        </p:spPr>
        <p:txBody>
          <a:bodyPr wrap="square" rtlCol="0">
            <a:spAutoFit/>
          </a:bodyPr>
          <a:lstStyle/>
          <a:p>
            <a:r>
              <a:rPr lang="fr-FR" b="1" dirty="0" smtClean="0"/>
              <a:t>Interchangeabilité</a:t>
            </a:r>
            <a:r>
              <a:rPr lang="fr-FR" dirty="0"/>
              <a:t>:</a:t>
            </a:r>
            <a:r>
              <a:rPr lang="fr-FR" dirty="0" smtClean="0"/>
              <a:t> Possibilité </a:t>
            </a:r>
            <a:r>
              <a:rPr lang="fr-FR" dirty="0"/>
              <a:t>de remplacer un médicament par un autre médicament censé avoir le même effet clinique. </a:t>
            </a:r>
            <a:endParaRPr lang="fr-FR" dirty="0" smtClean="0"/>
          </a:p>
          <a:p>
            <a:r>
              <a:rPr lang="fr-FR" dirty="0" smtClean="0"/>
              <a:t>• Produit </a:t>
            </a:r>
            <a:r>
              <a:rPr lang="fr-FR" dirty="0"/>
              <a:t>de référence </a:t>
            </a:r>
            <a:r>
              <a:rPr lang="fr-FR" dirty="0" smtClean="0">
                <a:sym typeface="Wingdings" panose="05000000000000000000" pitchFamily="2" charset="2"/>
              </a:rPr>
              <a:t></a:t>
            </a:r>
            <a:r>
              <a:rPr lang="fr-FR" dirty="0" smtClean="0"/>
              <a:t> Médicament </a:t>
            </a:r>
            <a:r>
              <a:rPr lang="fr-FR" dirty="0" err="1"/>
              <a:t>biosimilaire</a:t>
            </a:r>
            <a:r>
              <a:rPr lang="fr-FR" dirty="0"/>
              <a:t> </a:t>
            </a:r>
            <a:endParaRPr lang="fr-FR" dirty="0" smtClean="0"/>
          </a:p>
          <a:p>
            <a:r>
              <a:rPr lang="fr-FR" dirty="0" smtClean="0"/>
              <a:t>• Médicament </a:t>
            </a:r>
            <a:r>
              <a:rPr lang="fr-FR" dirty="0" err="1" smtClean="0"/>
              <a:t>biosimilaire</a:t>
            </a:r>
            <a:r>
              <a:rPr lang="fr-FR" dirty="0" smtClean="0"/>
              <a:t> </a:t>
            </a:r>
            <a:r>
              <a:rPr lang="fr-FR" dirty="0" smtClean="0">
                <a:sym typeface="Wingdings" panose="05000000000000000000" pitchFamily="2" charset="2"/>
              </a:rPr>
              <a:t> </a:t>
            </a:r>
            <a:r>
              <a:rPr lang="fr-FR" dirty="0">
                <a:sym typeface="Wingdings" panose="05000000000000000000" pitchFamily="2" charset="2"/>
              </a:rPr>
              <a:t>M</a:t>
            </a:r>
            <a:r>
              <a:rPr lang="fr-FR" dirty="0" smtClean="0"/>
              <a:t>édicament </a:t>
            </a:r>
            <a:r>
              <a:rPr lang="fr-FR" dirty="0" err="1"/>
              <a:t>biosimilaire</a:t>
            </a:r>
            <a:r>
              <a:rPr lang="fr-FR" dirty="0"/>
              <a:t> </a:t>
            </a:r>
            <a:endParaRPr lang="fr-FR" dirty="0" smtClean="0"/>
          </a:p>
          <a:p>
            <a:endParaRPr lang="fr-FR" dirty="0" smtClean="0"/>
          </a:p>
          <a:p>
            <a:r>
              <a:rPr lang="fr-FR" dirty="0" smtClean="0"/>
              <a:t>Ce </a:t>
            </a:r>
            <a:r>
              <a:rPr lang="fr-FR" dirty="0"/>
              <a:t>remplacement peut s’opérer par:</a:t>
            </a:r>
          </a:p>
          <a:p>
            <a:r>
              <a:rPr lang="fr-FR" dirty="0" smtClean="0"/>
              <a:t>•</a:t>
            </a:r>
            <a:r>
              <a:rPr lang="fr-FR" b="1" dirty="0" smtClean="0"/>
              <a:t> Permutation</a:t>
            </a:r>
            <a:r>
              <a:rPr lang="fr-FR" dirty="0"/>
              <a:t>, qui désigne le fait, pour le prescripteur, de remplacer un médicament par un autre médicament avec le même objectif thérapeutique;</a:t>
            </a:r>
          </a:p>
          <a:p>
            <a:r>
              <a:rPr lang="fr-FR" dirty="0"/>
              <a:t> </a:t>
            </a:r>
            <a:r>
              <a:rPr lang="fr-FR" dirty="0" smtClean="0"/>
              <a:t>•</a:t>
            </a:r>
            <a:r>
              <a:rPr lang="fr-FR" b="1" dirty="0" smtClean="0"/>
              <a:t> Substitution </a:t>
            </a:r>
            <a:r>
              <a:rPr lang="fr-FR" dirty="0"/>
              <a:t>(automatique), qui désigne la pratique consistant, pour le pharmacien, à délivrer un médicament à la place d’un autre médicament équivalent et interchangeable sans en référer au prescripteur.</a:t>
            </a:r>
          </a:p>
        </p:txBody>
      </p:sp>
      <p:sp>
        <p:nvSpPr>
          <p:cNvPr id="7" name="CasellaDiTesto 6"/>
          <p:cNvSpPr txBox="1"/>
          <p:nvPr/>
        </p:nvSpPr>
        <p:spPr>
          <a:xfrm>
            <a:off x="1598717" y="5082522"/>
            <a:ext cx="8703212" cy="369332"/>
          </a:xfrm>
          <a:prstGeom prst="rect">
            <a:avLst/>
          </a:prstGeom>
          <a:solidFill>
            <a:srgbClr val="4DD350"/>
          </a:solidFill>
        </p:spPr>
        <p:txBody>
          <a:bodyPr wrap="square" rtlCol="0">
            <a:spAutoFit/>
          </a:bodyPr>
          <a:lstStyle/>
          <a:p>
            <a:pPr algn="ctr"/>
            <a:r>
              <a:rPr lang="fr-FR" dirty="0" smtClean="0"/>
              <a:t>La </a:t>
            </a:r>
            <a:r>
              <a:rPr lang="fr-FR" dirty="0"/>
              <a:t>décision d’autoriser ou non la permutation et la substitution est prise au niveau national.</a:t>
            </a:r>
          </a:p>
        </p:txBody>
      </p:sp>
    </p:spTree>
    <p:extLst>
      <p:ext uri="{BB962C8B-B14F-4D97-AF65-F5344CB8AC3E}">
        <p14:creationId xmlns:p14="http://schemas.microsoft.com/office/powerpoint/2010/main" val="3163075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ettangolo 4"/>
          <p:cNvSpPr/>
          <p:nvPr/>
        </p:nvSpPr>
        <p:spPr>
          <a:xfrm>
            <a:off x="282388" y="324236"/>
            <a:ext cx="10436126" cy="769441"/>
          </a:xfrm>
          <a:prstGeom prst="rect">
            <a:avLst/>
          </a:prstGeom>
          <a:noFill/>
        </p:spPr>
        <p:txBody>
          <a:bodyPr wrap="none" lIns="91440" tIns="45720" rIns="91440" bIns="45720">
            <a:spAutoFit/>
          </a:bodyPr>
          <a:lstStyle/>
          <a:p>
            <a:pPr algn="ctr"/>
            <a:r>
              <a:rPr lang="fr-FR" sz="4400" dirty="0">
                <a:ln w="0"/>
                <a:solidFill>
                  <a:srgbClr val="4DD350"/>
                </a:solidFill>
                <a:effectLst>
                  <a:outerShdw blurRad="38100" dist="19050" dir="2700000" algn="tl" rotWithShape="0">
                    <a:schemeClr val="dk1">
                      <a:alpha val="40000"/>
                    </a:schemeClr>
                  </a:outerShdw>
                </a:effectLst>
              </a:rPr>
              <a:t>Extrapolation des indications thérapeutiques</a:t>
            </a:r>
          </a:p>
        </p:txBody>
      </p:sp>
      <p:cxnSp>
        <p:nvCxnSpPr>
          <p:cNvPr id="6" name="Connettore 1 5"/>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CasellaDiTesto 2"/>
          <p:cNvSpPr txBox="1"/>
          <p:nvPr/>
        </p:nvSpPr>
        <p:spPr>
          <a:xfrm>
            <a:off x="1088392" y="1505243"/>
            <a:ext cx="10015216" cy="1477328"/>
          </a:xfrm>
          <a:prstGeom prst="rect">
            <a:avLst/>
          </a:prstGeom>
          <a:noFill/>
        </p:spPr>
        <p:txBody>
          <a:bodyPr wrap="square" rtlCol="0">
            <a:spAutoFit/>
          </a:bodyPr>
          <a:lstStyle/>
          <a:p>
            <a:pPr algn="just"/>
            <a:r>
              <a:rPr lang="fr-FR" dirty="0" smtClean="0"/>
              <a:t>Si </a:t>
            </a:r>
            <a:r>
              <a:rPr lang="fr-FR" dirty="0"/>
              <a:t>un médicament </a:t>
            </a:r>
            <a:r>
              <a:rPr lang="fr-FR" dirty="0" err="1"/>
              <a:t>biosimilaire</a:t>
            </a:r>
            <a:r>
              <a:rPr lang="fr-FR" dirty="0"/>
              <a:t> ressemble fortement à un médicament de référence et qu’il </a:t>
            </a:r>
            <a:r>
              <a:rPr lang="fr-FR" dirty="0" smtClean="0"/>
              <a:t>présente </a:t>
            </a:r>
            <a:r>
              <a:rPr lang="fr-FR" dirty="0"/>
              <a:t>une sécurité et une efficacité comparables pour une indication thérapeutique donnée, les données de sécurité et d’efficacité peuvent être extrapolées à d’autres indications déjà approuvées pour le médicament de référence. L’</a:t>
            </a:r>
            <a:r>
              <a:rPr lang="fr-FR" b="1" dirty="0"/>
              <a:t>extrapolation </a:t>
            </a:r>
            <a:r>
              <a:rPr lang="fr-FR" dirty="0"/>
              <a:t>doit être </a:t>
            </a:r>
            <a:r>
              <a:rPr lang="fr-FR" b="1" dirty="0"/>
              <a:t>étayée par tous les éléments de preuves scientifiques </a:t>
            </a:r>
            <a:r>
              <a:rPr lang="fr-FR" dirty="0"/>
              <a:t>tirés des études de comparabilité (qualité, cliniques et non cliniques). </a:t>
            </a:r>
            <a:endParaRPr lang="fr-FR" dirty="0" smtClean="0"/>
          </a:p>
        </p:txBody>
      </p:sp>
      <p:sp>
        <p:nvSpPr>
          <p:cNvPr id="8" name="CasellaDiTesto 7"/>
          <p:cNvSpPr txBox="1"/>
          <p:nvPr/>
        </p:nvSpPr>
        <p:spPr>
          <a:xfrm>
            <a:off x="1088392" y="2982571"/>
            <a:ext cx="10015216" cy="2585323"/>
          </a:xfrm>
          <a:prstGeom prst="rect">
            <a:avLst/>
          </a:prstGeom>
          <a:noFill/>
        </p:spPr>
        <p:txBody>
          <a:bodyPr wrap="square" rtlCol="0">
            <a:spAutoFit/>
          </a:bodyPr>
          <a:lstStyle/>
          <a:p>
            <a:r>
              <a:rPr lang="fr-FR" b="1" dirty="0" smtClean="0"/>
              <a:t>ELEMENTS SCIENTIFIQUES</a:t>
            </a:r>
            <a:r>
              <a:rPr lang="fr-FR" dirty="0" smtClean="0"/>
              <a:t>:</a:t>
            </a:r>
          </a:p>
          <a:p>
            <a:r>
              <a:rPr lang="fr-FR" dirty="0" smtClean="0"/>
              <a:t>D’importantes considérations doivent être prises en compte avant d’autoriser une indication pour un médicament </a:t>
            </a:r>
            <a:r>
              <a:rPr lang="fr-FR" dirty="0" err="1" smtClean="0"/>
              <a:t>biosimilaire</a:t>
            </a:r>
            <a:r>
              <a:rPr lang="fr-FR" dirty="0" smtClean="0"/>
              <a:t> sur la base de données de sécurité et d’efficacité extrapolées. Parmi ceux-ci figurent les éléments suivants: </a:t>
            </a:r>
          </a:p>
          <a:p>
            <a:r>
              <a:rPr lang="fr-FR" dirty="0" smtClean="0"/>
              <a:t>• Mécanisme d’action</a:t>
            </a:r>
          </a:p>
          <a:p>
            <a:r>
              <a:rPr lang="fr-FR" dirty="0" smtClean="0"/>
              <a:t>• Population de l’étude visée</a:t>
            </a:r>
          </a:p>
          <a:p>
            <a:r>
              <a:rPr lang="fr-FR" dirty="0" smtClean="0"/>
              <a:t>• Extrapolation dans différents contextes cliniques</a:t>
            </a:r>
          </a:p>
          <a:p>
            <a:r>
              <a:rPr lang="fr-FR" dirty="0" smtClean="0"/>
              <a:t>• Extrapolation des données de sécurité</a:t>
            </a:r>
          </a:p>
          <a:p>
            <a:r>
              <a:rPr lang="fr-FR" dirty="0" smtClean="0"/>
              <a:t>• Extrapolation des données d’</a:t>
            </a:r>
            <a:r>
              <a:rPr lang="fr-FR" dirty="0" err="1" smtClean="0"/>
              <a:t>immunogénicité</a:t>
            </a:r>
            <a:endParaRPr lang="fr-FR" dirty="0"/>
          </a:p>
        </p:txBody>
      </p:sp>
    </p:spTree>
    <p:extLst>
      <p:ext uri="{BB962C8B-B14F-4D97-AF65-F5344CB8AC3E}">
        <p14:creationId xmlns:p14="http://schemas.microsoft.com/office/powerpoint/2010/main" val="3131921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82388" y="161017"/>
            <a:ext cx="2693943"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Actualité</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15" name="Connettore 1 14"/>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2331076" y="1709135"/>
            <a:ext cx="4198513" cy="2031325"/>
          </a:xfrm>
          <a:prstGeom prst="rect">
            <a:avLst/>
          </a:prstGeom>
          <a:noFill/>
        </p:spPr>
        <p:txBody>
          <a:bodyPr wrap="square" rtlCol="0">
            <a:spAutoFit/>
          </a:bodyPr>
          <a:lstStyle/>
          <a:p>
            <a:r>
              <a:rPr lang="fr-FR" dirty="0" smtClean="0"/>
              <a:t>Différents modèles nationaux confirment l’importance des médicaments </a:t>
            </a:r>
            <a:r>
              <a:rPr lang="fr-FR" dirty="0" err="1" smtClean="0"/>
              <a:t>biosimilaire</a:t>
            </a:r>
            <a:r>
              <a:rPr lang="fr-FR" dirty="0" smtClean="0"/>
              <a:t> pour:</a:t>
            </a:r>
          </a:p>
          <a:p>
            <a:r>
              <a:rPr lang="fr-FR" dirty="0" smtClean="0"/>
              <a:t>• questions économiques </a:t>
            </a:r>
          </a:p>
          <a:p>
            <a:r>
              <a:rPr lang="fr-FR" dirty="0" smtClean="0"/>
              <a:t>• efficacité, qualité et sécurité</a:t>
            </a:r>
          </a:p>
          <a:p>
            <a:r>
              <a:rPr lang="fr-FR" dirty="0" smtClean="0"/>
              <a:t>• alternatives en cas de rupture de stock</a:t>
            </a:r>
          </a:p>
          <a:p>
            <a:r>
              <a:rPr lang="fr-FR" dirty="0" smtClean="0"/>
              <a:t>• possibilité de négociation</a:t>
            </a:r>
            <a:endParaRPr lang="fr-FR" dirty="0"/>
          </a:p>
        </p:txBody>
      </p:sp>
      <p:pic>
        <p:nvPicPr>
          <p:cNvPr id="1026" name="Picture 2" descr="Risultati immagini per regno unito bandie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88" y="1508228"/>
            <a:ext cx="1805710" cy="9028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sultati immagini per danimarca bandie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388" y="2724798"/>
            <a:ext cx="1805710" cy="11466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isultati immagini per portogallo bandie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388" y="4223135"/>
            <a:ext cx="1805710" cy="1210889"/>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p:cNvPicPr>
            <a:picLocks noChangeAspect="1"/>
          </p:cNvPicPr>
          <p:nvPr/>
        </p:nvPicPr>
        <p:blipFill>
          <a:blip r:embed="rId6"/>
          <a:stretch>
            <a:fillRect/>
          </a:stretch>
        </p:blipFill>
        <p:spPr>
          <a:xfrm>
            <a:off x="2331076" y="4223131"/>
            <a:ext cx="2022560" cy="1213536"/>
          </a:xfrm>
          <a:prstGeom prst="rect">
            <a:avLst/>
          </a:prstGeom>
        </p:spPr>
      </p:pic>
      <p:sp>
        <p:nvSpPr>
          <p:cNvPr id="16" name="CasellaDiTesto 15"/>
          <p:cNvSpPr txBox="1"/>
          <p:nvPr/>
        </p:nvSpPr>
        <p:spPr>
          <a:xfrm>
            <a:off x="6775833" y="3484467"/>
            <a:ext cx="4945487" cy="1477328"/>
          </a:xfrm>
          <a:prstGeom prst="rect">
            <a:avLst/>
          </a:prstGeom>
          <a:noFill/>
        </p:spPr>
        <p:txBody>
          <a:bodyPr wrap="square" rtlCol="0">
            <a:spAutoFit/>
          </a:bodyPr>
          <a:lstStyle/>
          <a:p>
            <a:pPr algn="ctr"/>
            <a:r>
              <a:rPr lang="it-IT" i="1" dirty="0" smtClean="0"/>
              <a:t>«SIFO </a:t>
            </a:r>
            <a:r>
              <a:rPr lang="it-IT" i="1" dirty="0"/>
              <a:t>ritiene fortemente raccomandato il trattamento dei pazienti </a:t>
            </a:r>
            <a:r>
              <a:rPr lang="it-IT" i="1" dirty="0" err="1"/>
              <a:t>drug</a:t>
            </a:r>
            <a:r>
              <a:rPr lang="it-IT" i="1" dirty="0"/>
              <a:t>-naïve con il medicinale </a:t>
            </a:r>
            <a:r>
              <a:rPr lang="it-IT" i="1" dirty="0" err="1"/>
              <a:t>biosimilare</a:t>
            </a:r>
            <a:r>
              <a:rPr lang="it-IT" i="1" dirty="0"/>
              <a:t> poiché non sono emerse differenze significative sulla sovrapponibilità dei </a:t>
            </a:r>
            <a:r>
              <a:rPr lang="it-IT" i="1" dirty="0" err="1"/>
              <a:t>biosimilari</a:t>
            </a:r>
            <a:r>
              <a:rPr lang="it-IT" i="1" dirty="0"/>
              <a:t> rispetto ai medicinali di riferimento</a:t>
            </a:r>
            <a:r>
              <a:rPr lang="it-IT" i="1" dirty="0" smtClean="0"/>
              <a:t>.»</a:t>
            </a:r>
            <a:endParaRPr lang="it-IT" i="1" dirty="0"/>
          </a:p>
        </p:txBody>
      </p:sp>
      <p:pic>
        <p:nvPicPr>
          <p:cNvPr id="11" name="Immagine 10"/>
          <p:cNvPicPr>
            <a:picLocks noChangeAspect="1"/>
          </p:cNvPicPr>
          <p:nvPr/>
        </p:nvPicPr>
        <p:blipFill>
          <a:blip r:embed="rId7"/>
          <a:stretch>
            <a:fillRect/>
          </a:stretch>
        </p:blipFill>
        <p:spPr>
          <a:xfrm>
            <a:off x="8133017" y="2058157"/>
            <a:ext cx="1870520" cy="1244746"/>
          </a:xfrm>
          <a:prstGeom prst="rect">
            <a:avLst/>
          </a:prstGeom>
        </p:spPr>
      </p:pic>
    </p:spTree>
    <p:extLst>
      <p:ext uri="{BB962C8B-B14F-4D97-AF65-F5344CB8AC3E}">
        <p14:creationId xmlns:p14="http://schemas.microsoft.com/office/powerpoint/2010/main" val="2963809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82388" y="161017"/>
            <a:ext cx="2693943"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Actualité</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15" name="Connettore 1 14"/>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Immagine 4"/>
          <p:cNvPicPr>
            <a:picLocks noChangeAspect="1"/>
          </p:cNvPicPr>
          <p:nvPr/>
        </p:nvPicPr>
        <p:blipFill>
          <a:blip r:embed="rId3"/>
          <a:stretch>
            <a:fillRect/>
          </a:stretch>
        </p:blipFill>
        <p:spPr>
          <a:xfrm>
            <a:off x="8073006" y="1213946"/>
            <a:ext cx="3743325" cy="2000250"/>
          </a:xfrm>
          <a:prstGeom prst="rect">
            <a:avLst/>
          </a:prstGeom>
        </p:spPr>
      </p:pic>
      <p:pic>
        <p:nvPicPr>
          <p:cNvPr id="7" name="Immagine 6"/>
          <p:cNvPicPr>
            <a:picLocks noChangeAspect="1"/>
          </p:cNvPicPr>
          <p:nvPr/>
        </p:nvPicPr>
        <p:blipFill>
          <a:blip r:embed="rId4"/>
          <a:stretch>
            <a:fillRect/>
          </a:stretch>
        </p:blipFill>
        <p:spPr>
          <a:xfrm>
            <a:off x="6222881" y="3334464"/>
            <a:ext cx="5593450" cy="2400622"/>
          </a:xfrm>
          <a:prstGeom prst="rect">
            <a:avLst/>
          </a:prstGeom>
        </p:spPr>
      </p:pic>
      <p:pic>
        <p:nvPicPr>
          <p:cNvPr id="6" name="Immagine 5"/>
          <p:cNvPicPr>
            <a:picLocks noChangeAspect="1"/>
          </p:cNvPicPr>
          <p:nvPr/>
        </p:nvPicPr>
        <p:blipFill>
          <a:blip r:embed="rId5"/>
          <a:stretch>
            <a:fillRect/>
          </a:stretch>
        </p:blipFill>
        <p:spPr>
          <a:xfrm>
            <a:off x="375669" y="1799346"/>
            <a:ext cx="1457325" cy="1304925"/>
          </a:xfrm>
          <a:prstGeom prst="rect">
            <a:avLst/>
          </a:prstGeom>
        </p:spPr>
      </p:pic>
      <p:pic>
        <p:nvPicPr>
          <p:cNvPr id="9" name="Immagine 8"/>
          <p:cNvPicPr>
            <a:picLocks noChangeAspect="1"/>
          </p:cNvPicPr>
          <p:nvPr/>
        </p:nvPicPr>
        <p:blipFill>
          <a:blip r:embed="rId6"/>
          <a:stretch>
            <a:fillRect/>
          </a:stretch>
        </p:blipFill>
        <p:spPr>
          <a:xfrm>
            <a:off x="4258427" y="3632009"/>
            <a:ext cx="1504950" cy="1381125"/>
          </a:xfrm>
          <a:prstGeom prst="rect">
            <a:avLst/>
          </a:prstGeom>
        </p:spPr>
      </p:pic>
      <p:pic>
        <p:nvPicPr>
          <p:cNvPr id="10" name="Immagine 9"/>
          <p:cNvPicPr>
            <a:picLocks noChangeAspect="1"/>
          </p:cNvPicPr>
          <p:nvPr/>
        </p:nvPicPr>
        <p:blipFill>
          <a:blip r:embed="rId7"/>
          <a:stretch>
            <a:fillRect/>
          </a:stretch>
        </p:blipFill>
        <p:spPr>
          <a:xfrm>
            <a:off x="437581" y="3640991"/>
            <a:ext cx="1333500" cy="1362075"/>
          </a:xfrm>
          <a:prstGeom prst="rect">
            <a:avLst/>
          </a:prstGeom>
        </p:spPr>
      </p:pic>
      <p:pic>
        <p:nvPicPr>
          <p:cNvPr id="11" name="Immagine 10"/>
          <p:cNvPicPr>
            <a:picLocks noChangeAspect="1"/>
          </p:cNvPicPr>
          <p:nvPr/>
        </p:nvPicPr>
        <p:blipFill>
          <a:blip r:embed="rId8"/>
          <a:stretch>
            <a:fillRect/>
          </a:stretch>
        </p:blipFill>
        <p:spPr>
          <a:xfrm>
            <a:off x="2380349" y="3707665"/>
            <a:ext cx="1295400" cy="1228725"/>
          </a:xfrm>
          <a:prstGeom prst="rect">
            <a:avLst/>
          </a:prstGeom>
        </p:spPr>
      </p:pic>
      <p:pic>
        <p:nvPicPr>
          <p:cNvPr id="12" name="Immagine 11"/>
          <p:cNvPicPr>
            <a:picLocks noChangeAspect="1"/>
          </p:cNvPicPr>
          <p:nvPr/>
        </p:nvPicPr>
        <p:blipFill>
          <a:blip r:embed="rId9"/>
          <a:stretch>
            <a:fillRect/>
          </a:stretch>
        </p:blipFill>
        <p:spPr>
          <a:xfrm>
            <a:off x="4197858" y="2046995"/>
            <a:ext cx="1238250" cy="933450"/>
          </a:xfrm>
          <a:prstGeom prst="rect">
            <a:avLst/>
          </a:prstGeom>
        </p:spPr>
      </p:pic>
      <p:pic>
        <p:nvPicPr>
          <p:cNvPr id="13" name="Immagine 12"/>
          <p:cNvPicPr>
            <a:picLocks noChangeAspect="1"/>
          </p:cNvPicPr>
          <p:nvPr/>
        </p:nvPicPr>
        <p:blipFill>
          <a:blip r:embed="rId10"/>
          <a:stretch>
            <a:fillRect/>
          </a:stretch>
        </p:blipFill>
        <p:spPr>
          <a:xfrm>
            <a:off x="2414356" y="1923170"/>
            <a:ext cx="1123950" cy="1057275"/>
          </a:xfrm>
          <a:prstGeom prst="rect">
            <a:avLst/>
          </a:prstGeom>
        </p:spPr>
      </p:pic>
      <p:pic>
        <p:nvPicPr>
          <p:cNvPr id="14" name="Immagine 13"/>
          <p:cNvPicPr>
            <a:picLocks noChangeAspect="1"/>
          </p:cNvPicPr>
          <p:nvPr/>
        </p:nvPicPr>
        <p:blipFill>
          <a:blip r:embed="rId11"/>
          <a:stretch>
            <a:fillRect/>
          </a:stretch>
        </p:blipFill>
        <p:spPr>
          <a:xfrm>
            <a:off x="5927969" y="1842796"/>
            <a:ext cx="1661551" cy="1180274"/>
          </a:xfrm>
          <a:prstGeom prst="rect">
            <a:avLst/>
          </a:prstGeom>
        </p:spPr>
      </p:pic>
    </p:spTree>
    <p:extLst>
      <p:ext uri="{BB962C8B-B14F-4D97-AF65-F5344CB8AC3E}">
        <p14:creationId xmlns:p14="http://schemas.microsoft.com/office/powerpoint/2010/main" val="622441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82388" y="161017"/>
            <a:ext cx="2693943"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Actualité</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15" name="Connettore 1 14"/>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p:nvPicPr>
        <p:blipFill>
          <a:blip r:embed="rId3"/>
          <a:stretch>
            <a:fillRect/>
          </a:stretch>
        </p:blipFill>
        <p:spPr>
          <a:xfrm>
            <a:off x="1105707" y="1712798"/>
            <a:ext cx="9980586" cy="3557894"/>
          </a:xfrm>
          <a:prstGeom prst="rect">
            <a:avLst/>
          </a:prstGeom>
        </p:spPr>
      </p:pic>
    </p:spTree>
    <p:extLst>
      <p:ext uri="{BB962C8B-B14F-4D97-AF65-F5344CB8AC3E}">
        <p14:creationId xmlns:p14="http://schemas.microsoft.com/office/powerpoint/2010/main" val="529293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1388818" y="972034"/>
            <a:ext cx="9336210" cy="646331"/>
          </a:xfrm>
          <a:prstGeom prst="rect">
            <a:avLst/>
          </a:prstGeom>
          <a:noFill/>
        </p:spPr>
        <p:txBody>
          <a:bodyPr wrap="none" rtlCol="0">
            <a:spAutoFit/>
          </a:bodyPr>
          <a:lstStyle/>
          <a:p>
            <a:r>
              <a:rPr lang="fr-FR" sz="3600" dirty="0" smtClean="0"/>
              <a:t>BIOSIMILAIRE OU MEDICAMENT DE REFERENCE?</a:t>
            </a:r>
          </a:p>
        </p:txBody>
      </p:sp>
      <p:sp>
        <p:nvSpPr>
          <p:cNvPr id="11" name="CasellaDiTesto 10"/>
          <p:cNvSpPr txBox="1"/>
          <p:nvPr/>
        </p:nvSpPr>
        <p:spPr>
          <a:xfrm>
            <a:off x="1787447" y="2906729"/>
            <a:ext cx="8617103" cy="1754326"/>
          </a:xfrm>
          <a:prstGeom prst="rect">
            <a:avLst/>
          </a:prstGeom>
          <a:solidFill>
            <a:srgbClr val="4DD350">
              <a:alpha val="32000"/>
            </a:srgbClr>
          </a:solidFill>
        </p:spPr>
        <p:txBody>
          <a:bodyPr wrap="none" rtlCol="0">
            <a:spAutoFit/>
          </a:bodyPr>
          <a:lstStyle/>
          <a:p>
            <a:pPr algn="ctr"/>
            <a:r>
              <a:rPr lang="fr-FR" sz="3600" dirty="0" smtClean="0"/>
              <a:t>PRINCIPE DE BASE: </a:t>
            </a:r>
            <a:endParaRPr lang="fr-FR" sz="3600" dirty="0" smtClean="0"/>
          </a:p>
          <a:p>
            <a:pPr algn="ctr"/>
            <a:r>
              <a:rPr lang="fr-FR" sz="3600" b="1" dirty="0" smtClean="0"/>
              <a:t>PATIENT </a:t>
            </a:r>
            <a:r>
              <a:rPr lang="fr-FR" sz="3600" b="1" dirty="0" smtClean="0"/>
              <a:t>NAIVE = </a:t>
            </a:r>
            <a:r>
              <a:rPr lang="fr-FR" sz="3600" b="1" dirty="0" err="1" smtClean="0"/>
              <a:t>Biosimilaire</a:t>
            </a:r>
            <a:endParaRPr lang="fr-FR" sz="3600" b="1" dirty="0" smtClean="0"/>
          </a:p>
          <a:p>
            <a:pPr algn="ctr"/>
            <a:r>
              <a:rPr lang="fr-FR" sz="3600" b="1" dirty="0" smtClean="0"/>
              <a:t>PATIENT TRAITE’ = Continuité thérapeutique</a:t>
            </a:r>
            <a:endParaRPr lang="fr-FR" sz="3600" b="1" dirty="0" smtClean="0"/>
          </a:p>
        </p:txBody>
      </p:sp>
      <p:sp>
        <p:nvSpPr>
          <p:cNvPr id="12" name="Freccia in giù 11"/>
          <p:cNvSpPr/>
          <p:nvPr/>
        </p:nvSpPr>
        <p:spPr>
          <a:xfrm>
            <a:off x="5928817" y="1700910"/>
            <a:ext cx="334364" cy="876234"/>
          </a:xfrm>
          <a:prstGeom prst="downArrow">
            <a:avLst/>
          </a:prstGeom>
          <a:solidFill>
            <a:srgbClr val="4DD3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55932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5903259"/>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90988" y="985281"/>
            <a:ext cx="8410964" cy="1077218"/>
          </a:xfrm>
          <a:prstGeom prst="rect">
            <a:avLst/>
          </a:prstGeom>
          <a:noFill/>
        </p:spPr>
        <p:txBody>
          <a:bodyPr wrap="square" rtlCol="0">
            <a:spAutoFit/>
          </a:bodyPr>
          <a:lstStyle/>
          <a:p>
            <a:r>
              <a:rPr lang="it-IT" sz="3200" b="1" dirty="0" smtClean="0">
                <a:solidFill>
                  <a:srgbClr val="4DD350"/>
                </a:solidFill>
              </a:rPr>
              <a:t>PERSONALISED HOSPITAL PHARMACY</a:t>
            </a:r>
          </a:p>
          <a:p>
            <a:r>
              <a:rPr lang="it-IT" sz="3200" dirty="0" err="1" smtClean="0">
                <a:solidFill>
                  <a:srgbClr val="4DD350"/>
                </a:solidFill>
              </a:rPr>
              <a:t>Meetings</a:t>
            </a:r>
            <a:r>
              <a:rPr lang="it-IT" sz="3200" dirty="0" smtClean="0">
                <a:solidFill>
                  <a:srgbClr val="4DD350"/>
                </a:solidFill>
              </a:rPr>
              <a:t> the </a:t>
            </a:r>
            <a:r>
              <a:rPr lang="it-IT" sz="3200" dirty="0" err="1" smtClean="0">
                <a:solidFill>
                  <a:srgbClr val="4DD350"/>
                </a:solidFill>
              </a:rPr>
              <a:t>needs</a:t>
            </a:r>
            <a:r>
              <a:rPr lang="it-IT" sz="3200" dirty="0" smtClean="0">
                <a:solidFill>
                  <a:srgbClr val="4DD350"/>
                </a:solidFill>
              </a:rPr>
              <a:t> of </a:t>
            </a:r>
            <a:r>
              <a:rPr lang="it-IT" sz="3200" dirty="0" err="1" smtClean="0">
                <a:solidFill>
                  <a:srgbClr val="4DD350"/>
                </a:solidFill>
              </a:rPr>
              <a:t>every</a:t>
            </a:r>
            <a:r>
              <a:rPr lang="it-IT" sz="3200" dirty="0" smtClean="0">
                <a:solidFill>
                  <a:srgbClr val="4DD350"/>
                </a:solidFill>
              </a:rPr>
              <a:t> </a:t>
            </a:r>
            <a:r>
              <a:rPr lang="it-IT" sz="3200" dirty="0" err="1" smtClean="0">
                <a:solidFill>
                  <a:srgbClr val="4DD350"/>
                </a:solidFill>
              </a:rPr>
              <a:t>patient</a:t>
            </a:r>
            <a:endParaRPr lang="it-IT" sz="3200" dirty="0">
              <a:solidFill>
                <a:srgbClr val="4DD350"/>
              </a:solidFill>
            </a:endParaRPr>
          </a:p>
        </p:txBody>
      </p:sp>
      <p:sp>
        <p:nvSpPr>
          <p:cNvPr id="2" name="CasellaDiTesto 1"/>
          <p:cNvSpPr txBox="1"/>
          <p:nvPr/>
        </p:nvSpPr>
        <p:spPr>
          <a:xfrm>
            <a:off x="3751730" y="2675966"/>
            <a:ext cx="6548717" cy="646331"/>
          </a:xfrm>
          <a:prstGeom prst="rect">
            <a:avLst/>
          </a:prstGeom>
          <a:noFill/>
        </p:spPr>
        <p:txBody>
          <a:bodyPr wrap="square" rtlCol="0">
            <a:spAutoFit/>
          </a:bodyPr>
          <a:lstStyle/>
          <a:p>
            <a:r>
              <a:rPr lang="it-IT" sz="3600" dirty="0" smtClean="0"/>
              <a:t>..et le </a:t>
            </a:r>
            <a:r>
              <a:rPr lang="it-IT" sz="3600" dirty="0" err="1" smtClean="0"/>
              <a:t>pharmacien</a:t>
            </a:r>
            <a:r>
              <a:rPr lang="it-IT" sz="3600" dirty="0" smtClean="0"/>
              <a:t> </a:t>
            </a:r>
            <a:r>
              <a:rPr lang="it-IT" sz="3600" dirty="0" err="1" smtClean="0"/>
              <a:t>hospitalier</a:t>
            </a:r>
            <a:r>
              <a:rPr lang="it-IT" sz="3600" dirty="0"/>
              <a:t>!</a:t>
            </a:r>
          </a:p>
        </p:txBody>
      </p:sp>
      <p:sp>
        <p:nvSpPr>
          <p:cNvPr id="8" name="CasellaDiTesto 7"/>
          <p:cNvSpPr txBox="1"/>
          <p:nvPr/>
        </p:nvSpPr>
        <p:spPr>
          <a:xfrm>
            <a:off x="1427222" y="3935764"/>
            <a:ext cx="9337556" cy="369332"/>
          </a:xfrm>
          <a:prstGeom prst="rect">
            <a:avLst/>
          </a:prstGeom>
          <a:noFill/>
        </p:spPr>
        <p:txBody>
          <a:bodyPr wrap="none" rtlCol="0">
            <a:spAutoFit/>
          </a:bodyPr>
          <a:lstStyle/>
          <a:p>
            <a:r>
              <a:rPr lang="fr-FR" dirty="0" smtClean="0"/>
              <a:t>La question commun du congrès était le rôle du pharmacien dans le cadre des nouvelle thérapies.</a:t>
            </a:r>
            <a:endParaRPr lang="fr-FR" dirty="0"/>
          </a:p>
        </p:txBody>
      </p:sp>
    </p:spTree>
    <p:extLst>
      <p:ext uri="{BB962C8B-B14F-4D97-AF65-F5344CB8AC3E}">
        <p14:creationId xmlns:p14="http://schemas.microsoft.com/office/powerpoint/2010/main" val="3642570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5" name="Connettore 1 14"/>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344255" y="170347"/>
            <a:ext cx="8944885"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Rôle du pharmacien hospitalier</a:t>
            </a:r>
            <a:endParaRPr lang="fr-FR" sz="5400" b="0" cap="none" spc="0" dirty="0">
              <a:ln w="0"/>
              <a:solidFill>
                <a:srgbClr val="4DD350"/>
              </a:solidFill>
              <a:effectLst>
                <a:outerShdw blurRad="38100" dist="19050" dir="2700000" algn="tl" rotWithShape="0">
                  <a:schemeClr val="dk1">
                    <a:alpha val="40000"/>
                  </a:schemeClr>
                </a:outerShdw>
              </a:effectLst>
            </a:endParaRPr>
          </a:p>
        </p:txBody>
      </p:sp>
      <p:pic>
        <p:nvPicPr>
          <p:cNvPr id="7" name="Immagine 6"/>
          <p:cNvPicPr>
            <a:picLocks noChangeAspect="1"/>
          </p:cNvPicPr>
          <p:nvPr/>
        </p:nvPicPr>
        <p:blipFill>
          <a:blip r:embed="rId3"/>
          <a:stretch>
            <a:fillRect/>
          </a:stretch>
        </p:blipFill>
        <p:spPr>
          <a:xfrm>
            <a:off x="4105222" y="1638218"/>
            <a:ext cx="7783532" cy="3903046"/>
          </a:xfrm>
          <a:prstGeom prst="rect">
            <a:avLst/>
          </a:prstGeom>
        </p:spPr>
      </p:pic>
      <p:sp>
        <p:nvSpPr>
          <p:cNvPr id="8" name="Rettangolo 7"/>
          <p:cNvSpPr/>
          <p:nvPr/>
        </p:nvSpPr>
        <p:spPr>
          <a:xfrm>
            <a:off x="573881" y="1448876"/>
            <a:ext cx="6096000" cy="1754326"/>
          </a:xfrm>
          <a:prstGeom prst="rect">
            <a:avLst/>
          </a:prstGeom>
        </p:spPr>
        <p:txBody>
          <a:bodyPr>
            <a:spAutoFit/>
          </a:bodyPr>
          <a:lstStyle/>
          <a:p>
            <a:r>
              <a:rPr lang="fr-FR" dirty="0"/>
              <a:t>• Négociation du prix</a:t>
            </a:r>
          </a:p>
          <a:p>
            <a:r>
              <a:rPr lang="fr-FR" dirty="0" smtClean="0"/>
              <a:t>• Pharmacovigilance</a:t>
            </a:r>
            <a:endParaRPr lang="fr-FR" dirty="0"/>
          </a:p>
          <a:p>
            <a:r>
              <a:rPr lang="fr-FR" dirty="0"/>
              <a:t>• Gestion de la traçabilité</a:t>
            </a:r>
          </a:p>
          <a:p>
            <a:r>
              <a:rPr lang="fr-FR" dirty="0" smtClean="0"/>
              <a:t>• </a:t>
            </a:r>
            <a:r>
              <a:rPr lang="fr-FR" dirty="0"/>
              <a:t>Remboursement</a:t>
            </a:r>
          </a:p>
          <a:p>
            <a:r>
              <a:rPr lang="fr-FR" dirty="0" smtClean="0"/>
              <a:t>• </a:t>
            </a:r>
            <a:r>
              <a:rPr lang="fr-FR" dirty="0"/>
              <a:t>Comité </a:t>
            </a:r>
            <a:r>
              <a:rPr lang="fr-FR" dirty="0" smtClean="0"/>
              <a:t>d’évaluation</a:t>
            </a:r>
          </a:p>
          <a:p>
            <a:r>
              <a:rPr lang="fr-FR" dirty="0"/>
              <a:t>• Information et </a:t>
            </a:r>
            <a:r>
              <a:rPr lang="fr-FR" dirty="0" smtClean="0"/>
              <a:t>formation</a:t>
            </a:r>
            <a:endParaRPr lang="fr-FR" dirty="0"/>
          </a:p>
        </p:txBody>
      </p:sp>
      <p:pic>
        <p:nvPicPr>
          <p:cNvPr id="4098" name="Picture 2" descr="Risultati immagini per fake new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881" y="3491899"/>
            <a:ext cx="3532505" cy="2109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730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1371600"/>
            <a:ext cx="12192000" cy="5486400"/>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334589" y="4303455"/>
            <a:ext cx="11522822" cy="2554545"/>
          </a:xfrm>
          <a:prstGeom prst="rect">
            <a:avLst/>
          </a:prstGeom>
          <a:noFill/>
        </p:spPr>
        <p:txBody>
          <a:bodyPr wrap="square" rtlCol="0">
            <a:spAutoFit/>
          </a:bodyPr>
          <a:lstStyle/>
          <a:p>
            <a:r>
              <a:rPr lang="it-IT" sz="8000" dirty="0" smtClean="0">
                <a:solidFill>
                  <a:schemeClr val="bg1"/>
                </a:solidFill>
              </a:rPr>
              <a:t>PHARMACOGENOMIQUE ET PHARMACOGENETIQUE</a:t>
            </a:r>
            <a:endParaRPr lang="it-IT" sz="8000" dirty="0">
              <a:solidFill>
                <a:schemeClr val="bg1"/>
              </a:solidFill>
            </a:endParaRPr>
          </a:p>
        </p:txBody>
      </p:sp>
    </p:spTree>
    <p:extLst>
      <p:ext uri="{BB962C8B-B14F-4D97-AF65-F5344CB8AC3E}">
        <p14:creationId xmlns:p14="http://schemas.microsoft.com/office/powerpoint/2010/main" val="3769889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128477307"/>
              </p:ext>
            </p:extLst>
          </p:nvPr>
        </p:nvGraphicFramePr>
        <p:xfrm>
          <a:off x="875553" y="1539935"/>
          <a:ext cx="10191375" cy="3865956"/>
        </p:xfrm>
        <a:graphic>
          <a:graphicData uri="http://schemas.openxmlformats.org/drawingml/2006/table">
            <a:tbl>
              <a:tblPr firstRow="1" bandRow="1">
                <a:tableStyleId>{93296810-A885-4BE3-A3E7-6D5BEEA58F35}</a:tableStyleId>
              </a:tblPr>
              <a:tblGrid>
                <a:gridCol w="9338971"/>
                <a:gridCol w="852404"/>
              </a:tblGrid>
              <a:tr h="451286">
                <a:tc>
                  <a:txBody>
                    <a:bodyPr/>
                    <a:lstStyle/>
                    <a:p>
                      <a:pPr algn="ctr"/>
                      <a:r>
                        <a:rPr lang="fr-FR" sz="2800" noProof="0" dirty="0" smtClean="0"/>
                        <a:t>Vrai ou Faux?</a:t>
                      </a:r>
                      <a:endParaRPr lang="fr-FR" sz="2800" noProof="0" dirty="0"/>
                    </a:p>
                  </a:txBody>
                  <a:tcPr/>
                </a:tc>
                <a:tc>
                  <a:txBody>
                    <a:bodyPr/>
                    <a:lstStyle/>
                    <a:p>
                      <a:pPr algn="ctr"/>
                      <a:endParaRPr lang="it-IT" dirty="0"/>
                    </a:p>
                  </a:txBody>
                  <a:tcPr/>
                </a:tc>
              </a:tr>
              <a:tr h="451286">
                <a:tc>
                  <a:txBody>
                    <a:bodyPr/>
                    <a:lstStyle/>
                    <a:p>
                      <a:r>
                        <a:rPr lang="fr-FR" dirty="0" smtClean="0"/>
                        <a:t>Pharmaco-génomique et pharmacogénétique sont la même chose.</a:t>
                      </a:r>
                      <a:endParaRPr lang="fr-FR" dirty="0"/>
                    </a:p>
                  </a:txBody>
                  <a:tcPr/>
                </a:tc>
                <a:tc>
                  <a:txBody>
                    <a:bodyPr/>
                    <a:lstStyle/>
                    <a:p>
                      <a:pPr algn="ctr"/>
                      <a:r>
                        <a:rPr lang="it-IT" dirty="0" smtClean="0"/>
                        <a:t>F</a:t>
                      </a:r>
                      <a:endParaRPr lang="it-IT" dirty="0"/>
                    </a:p>
                  </a:txBody>
                  <a:tcPr/>
                </a:tc>
              </a:tr>
              <a:tr h="451286">
                <a:tc>
                  <a:txBody>
                    <a:bodyPr/>
                    <a:lstStyle/>
                    <a:p>
                      <a:r>
                        <a:rPr lang="fr-FR" dirty="0" smtClean="0"/>
                        <a:t>Est-ce que la pharmaco-génomique influence la pharmacocinétique</a:t>
                      </a:r>
                      <a:r>
                        <a:rPr lang="fr-FR" baseline="0" dirty="0" smtClean="0"/>
                        <a:t> de la Carbamazépine?</a:t>
                      </a:r>
                      <a:endParaRPr lang="fr-FR" dirty="0"/>
                    </a:p>
                  </a:txBody>
                  <a:tcPr/>
                </a:tc>
                <a:tc>
                  <a:txBody>
                    <a:bodyPr/>
                    <a:lstStyle/>
                    <a:p>
                      <a:pPr algn="ctr"/>
                      <a:r>
                        <a:rPr lang="it-IT" dirty="0" smtClean="0"/>
                        <a:t>V</a:t>
                      </a:r>
                      <a:endParaRPr lang="it-IT" dirty="0"/>
                    </a:p>
                  </a:txBody>
                  <a:tcPr/>
                </a:tc>
              </a:tr>
              <a:tr h="451286">
                <a:tc>
                  <a:txBody>
                    <a:bodyPr/>
                    <a:lstStyle/>
                    <a:p>
                      <a:r>
                        <a:rPr lang="fr-FR" dirty="0" smtClean="0"/>
                        <a:t>Est-ce que les informations sur la pharmaco-génomique peuvent aider les pharmaciens à évaluer</a:t>
                      </a:r>
                      <a:r>
                        <a:rPr lang="fr-FR" baseline="0" dirty="0" smtClean="0"/>
                        <a:t> les médicaments psychiatriques?</a:t>
                      </a:r>
                      <a:endParaRPr lang="fr-FR" dirty="0"/>
                    </a:p>
                  </a:txBody>
                  <a:tcPr/>
                </a:tc>
                <a:tc>
                  <a:txBody>
                    <a:bodyPr/>
                    <a:lstStyle/>
                    <a:p>
                      <a:pPr algn="ctr"/>
                      <a:r>
                        <a:rPr lang="it-IT" dirty="0" smtClean="0"/>
                        <a:t>V</a:t>
                      </a:r>
                      <a:endParaRPr lang="it-IT" dirty="0"/>
                    </a:p>
                  </a:txBody>
                  <a:tcPr/>
                </a:tc>
              </a:tr>
              <a:tr h="451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err="1" smtClean="0"/>
                        <a:t>Warfarin</a:t>
                      </a:r>
                      <a:r>
                        <a:rPr lang="fr-FR" baseline="0" dirty="0" smtClean="0"/>
                        <a:t> n’est pas concerné par la pharmacogénétique.</a:t>
                      </a:r>
                      <a:endParaRPr lang="fr-FR" dirty="0" smtClean="0"/>
                    </a:p>
                  </a:txBody>
                  <a:tcPr/>
                </a:tc>
                <a:tc>
                  <a:txBody>
                    <a:bodyPr/>
                    <a:lstStyle/>
                    <a:p>
                      <a:pPr algn="ctr"/>
                      <a:r>
                        <a:rPr lang="it-IT" dirty="0" smtClean="0"/>
                        <a:t>F</a:t>
                      </a:r>
                      <a:endParaRPr lang="it-IT" dirty="0"/>
                    </a:p>
                  </a:txBody>
                  <a:tcPr/>
                </a:tc>
              </a:tr>
              <a:tr h="451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La </a:t>
                      </a:r>
                      <a:r>
                        <a:rPr lang="fr-FR" baseline="0" dirty="0" err="1" smtClean="0"/>
                        <a:t>Capecitabine</a:t>
                      </a:r>
                      <a:r>
                        <a:rPr lang="fr-FR" baseline="0" dirty="0" smtClean="0"/>
                        <a:t> n’est pas concerné par la pharmacogénétique.</a:t>
                      </a:r>
                      <a:endParaRPr lang="fr-FR" dirty="0" smtClean="0"/>
                    </a:p>
                  </a:txBody>
                  <a:tcPr/>
                </a:tc>
                <a:tc>
                  <a:txBody>
                    <a:bodyPr/>
                    <a:lstStyle/>
                    <a:p>
                      <a:pPr algn="ctr"/>
                      <a:r>
                        <a:rPr lang="it-IT" dirty="0" smtClean="0"/>
                        <a:t>F</a:t>
                      </a:r>
                      <a:endParaRPr lang="it-IT" dirty="0"/>
                    </a:p>
                  </a:txBody>
                  <a:tcPr/>
                </a:tc>
              </a:tr>
              <a:tr h="451286">
                <a:tc>
                  <a:txBody>
                    <a:bodyPr/>
                    <a:lstStyle/>
                    <a:p>
                      <a:r>
                        <a:rPr lang="fr-FR" dirty="0" smtClean="0"/>
                        <a:t>Pharmaco-génomique et pharmacogénétique ont un impact économique.</a:t>
                      </a:r>
                      <a:endParaRPr lang="it-IT" dirty="0" smtClean="0"/>
                    </a:p>
                  </a:txBody>
                  <a:tcPr/>
                </a:tc>
                <a:tc>
                  <a:txBody>
                    <a:bodyPr/>
                    <a:lstStyle/>
                    <a:p>
                      <a:pPr algn="ctr"/>
                      <a:r>
                        <a:rPr lang="it-IT" dirty="0" smtClean="0"/>
                        <a:t>V</a:t>
                      </a:r>
                      <a:endParaRPr lang="it-IT" dirty="0"/>
                    </a:p>
                  </a:txBody>
                  <a:tcPr/>
                </a:tc>
              </a:tr>
              <a:tr h="451286">
                <a:tc>
                  <a:txBody>
                    <a:bodyPr/>
                    <a:lstStyle/>
                    <a:p>
                      <a:pPr algn="l"/>
                      <a:r>
                        <a:rPr lang="it-IT" dirty="0" smtClean="0"/>
                        <a:t>GWAS est </a:t>
                      </a:r>
                      <a:r>
                        <a:rPr lang="it-IT" dirty="0" err="1" smtClean="0"/>
                        <a:t>l’é</a:t>
                      </a:r>
                      <a:r>
                        <a:rPr lang="fr-FR" dirty="0" err="1" smtClean="0"/>
                        <a:t>tude</a:t>
                      </a:r>
                      <a:r>
                        <a:rPr lang="fr-FR" dirty="0" smtClean="0"/>
                        <a:t> d'association </a:t>
                      </a:r>
                      <a:r>
                        <a:rPr lang="fr-FR" dirty="0" err="1" smtClean="0"/>
                        <a:t>pangénomique</a:t>
                      </a:r>
                      <a:endParaRPr lang="it-IT" dirty="0" smtClean="0"/>
                    </a:p>
                  </a:txBody>
                  <a:tcPr/>
                </a:tc>
                <a:tc>
                  <a:txBody>
                    <a:bodyPr/>
                    <a:lstStyle/>
                    <a:p>
                      <a:pPr algn="ctr"/>
                      <a:r>
                        <a:rPr lang="it-IT" dirty="0" smtClean="0"/>
                        <a:t>V</a:t>
                      </a:r>
                      <a:endParaRPr lang="it-IT" dirty="0"/>
                    </a:p>
                  </a:txBody>
                  <a:tcPr/>
                </a:tc>
              </a:tr>
            </a:tbl>
          </a:graphicData>
        </a:graphic>
      </p:graphicFrame>
      <p:sp>
        <p:nvSpPr>
          <p:cNvPr id="5" name="Rettangolo 4"/>
          <p:cNvSpPr/>
          <p:nvPr/>
        </p:nvSpPr>
        <p:spPr>
          <a:xfrm>
            <a:off x="377591" y="170347"/>
            <a:ext cx="4175310"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Questionnaire</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7" name="Connettore 1 6"/>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65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326832" y="170347"/>
            <a:ext cx="2706959"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Contexte</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1167866" y="2580196"/>
            <a:ext cx="9564914" cy="646331"/>
          </a:xfrm>
          <a:prstGeom prst="rect">
            <a:avLst/>
          </a:prstGeom>
          <a:noFill/>
        </p:spPr>
        <p:txBody>
          <a:bodyPr wrap="square" rtlCol="0">
            <a:spAutoFit/>
          </a:bodyPr>
          <a:lstStyle/>
          <a:p>
            <a:pPr algn="just"/>
            <a:r>
              <a:rPr lang="fr-FR" dirty="0" smtClean="0"/>
              <a:t>En se basant sur procédures et guidelines, on commence avec un médicament. Si la thérapie ne fonctionne pas, on change le médicament jusqu’à trouver le médicament le plus approprié.</a:t>
            </a:r>
            <a:endParaRPr lang="fr-FR" dirty="0"/>
          </a:p>
        </p:txBody>
      </p:sp>
      <p:sp>
        <p:nvSpPr>
          <p:cNvPr id="10" name="CasellaDiTesto 9"/>
          <p:cNvSpPr txBox="1"/>
          <p:nvPr/>
        </p:nvSpPr>
        <p:spPr>
          <a:xfrm>
            <a:off x="4057593" y="1716653"/>
            <a:ext cx="3785460" cy="646331"/>
          </a:xfrm>
          <a:prstGeom prst="rect">
            <a:avLst/>
          </a:prstGeom>
          <a:noFill/>
        </p:spPr>
        <p:txBody>
          <a:bodyPr wrap="none" rtlCol="0">
            <a:spAutoFit/>
          </a:bodyPr>
          <a:lstStyle/>
          <a:p>
            <a:r>
              <a:rPr lang="fr-FR" sz="3600" dirty="0" smtClean="0">
                <a:solidFill>
                  <a:srgbClr val="4DD350"/>
                </a:solidFill>
              </a:rPr>
              <a:t>ESSAIS ET ERREURS</a:t>
            </a:r>
          </a:p>
        </p:txBody>
      </p:sp>
      <p:sp>
        <p:nvSpPr>
          <p:cNvPr id="11" name="CasellaDiTesto 10"/>
          <p:cNvSpPr txBox="1"/>
          <p:nvPr/>
        </p:nvSpPr>
        <p:spPr>
          <a:xfrm>
            <a:off x="588787" y="4683992"/>
            <a:ext cx="11014425" cy="646331"/>
          </a:xfrm>
          <a:prstGeom prst="rect">
            <a:avLst/>
          </a:prstGeom>
          <a:solidFill>
            <a:srgbClr val="4DD350">
              <a:alpha val="32000"/>
            </a:srgbClr>
          </a:solidFill>
        </p:spPr>
        <p:txBody>
          <a:bodyPr wrap="none" rtlCol="0">
            <a:spAutoFit/>
          </a:bodyPr>
          <a:lstStyle/>
          <a:p>
            <a:r>
              <a:rPr lang="fr-FR" sz="3600" dirty="0" smtClean="0"/>
              <a:t>PRINCIPE DE BASE: </a:t>
            </a:r>
            <a:r>
              <a:rPr lang="fr-FR" sz="3600" b="1" dirty="0" smtClean="0"/>
              <a:t>DEPUIS LE MEDICAMENT AU PATIENT</a:t>
            </a:r>
          </a:p>
        </p:txBody>
      </p:sp>
      <p:sp>
        <p:nvSpPr>
          <p:cNvPr id="12" name="Freccia in giù 11"/>
          <p:cNvSpPr/>
          <p:nvPr/>
        </p:nvSpPr>
        <p:spPr>
          <a:xfrm>
            <a:off x="5783141" y="3566742"/>
            <a:ext cx="334364" cy="876234"/>
          </a:xfrm>
          <a:prstGeom prst="downArrow">
            <a:avLst/>
          </a:prstGeom>
          <a:solidFill>
            <a:srgbClr val="4DD3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asellaDiTesto 2"/>
          <p:cNvSpPr txBox="1"/>
          <p:nvPr/>
        </p:nvSpPr>
        <p:spPr>
          <a:xfrm>
            <a:off x="3133361" y="1225327"/>
            <a:ext cx="5925276" cy="584775"/>
          </a:xfrm>
          <a:prstGeom prst="rect">
            <a:avLst/>
          </a:prstGeom>
          <a:noFill/>
        </p:spPr>
        <p:txBody>
          <a:bodyPr wrap="none" rtlCol="0">
            <a:spAutoFit/>
          </a:bodyPr>
          <a:lstStyle/>
          <a:p>
            <a:r>
              <a:rPr lang="fr-FR" sz="3200" dirty="0" smtClean="0"/>
              <a:t>Comment choisir un médicament?</a:t>
            </a:r>
            <a:endParaRPr lang="fr-FR" sz="3200" dirty="0"/>
          </a:p>
        </p:txBody>
      </p:sp>
    </p:spTree>
    <p:extLst>
      <p:ext uri="{BB962C8B-B14F-4D97-AF65-F5344CB8AC3E}">
        <p14:creationId xmlns:p14="http://schemas.microsoft.com/office/powerpoint/2010/main" val="543745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930153"/>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305798" y="170347"/>
            <a:ext cx="7726603"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Conséquences du contexte</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1439740" y="1646984"/>
            <a:ext cx="8686800" cy="1477328"/>
          </a:xfrm>
          <a:prstGeom prst="rect">
            <a:avLst/>
          </a:prstGeom>
          <a:noFill/>
        </p:spPr>
        <p:txBody>
          <a:bodyPr wrap="square" rtlCol="0">
            <a:spAutoFit/>
          </a:bodyPr>
          <a:lstStyle/>
          <a:p>
            <a:pPr algn="just"/>
            <a:r>
              <a:rPr lang="fr-FR" dirty="0" smtClean="0"/>
              <a:t>• 5-20</a:t>
            </a:r>
            <a:r>
              <a:rPr lang="fr-FR" dirty="0"/>
              <a:t>% </a:t>
            </a:r>
            <a:r>
              <a:rPr lang="fr-FR" dirty="0" smtClean="0"/>
              <a:t>des patients hospitalisé souffrent d’un effet indésirable </a:t>
            </a:r>
          </a:p>
          <a:p>
            <a:pPr algn="just"/>
            <a:r>
              <a:rPr lang="fr-FR" dirty="0" smtClean="0"/>
              <a:t>• &gt;</a:t>
            </a:r>
            <a:r>
              <a:rPr lang="fr-FR" dirty="0"/>
              <a:t>100 000 </a:t>
            </a:r>
            <a:r>
              <a:rPr lang="fr-FR" dirty="0" smtClean="0"/>
              <a:t>décès par année aux Etas-Unités (4° cause de décès, après les maladies cardiovasculaires, les cancers et ictus) </a:t>
            </a:r>
            <a:r>
              <a:rPr lang="fr-FR" dirty="0"/>
              <a:t>(</a:t>
            </a:r>
            <a:r>
              <a:rPr lang="fr-FR" dirty="0" err="1"/>
              <a:t>Lazarouet</a:t>
            </a:r>
            <a:r>
              <a:rPr lang="fr-FR" dirty="0"/>
              <a:t> al, JAMA 1998; 279: 1200-1205) </a:t>
            </a:r>
            <a:endParaRPr lang="fr-FR" dirty="0" smtClean="0"/>
          </a:p>
          <a:p>
            <a:pPr algn="just"/>
            <a:r>
              <a:rPr lang="fr-FR" dirty="0" smtClean="0"/>
              <a:t>• La majorité des décès causés par la variabilité individuelle de réponse aux médicaments est liée aux facteurs génétiques.</a:t>
            </a:r>
            <a:endParaRPr lang="fr-FR" dirty="0"/>
          </a:p>
        </p:txBody>
      </p:sp>
      <p:sp>
        <p:nvSpPr>
          <p:cNvPr id="11" name="CasellaDiTesto 10"/>
          <p:cNvSpPr txBox="1"/>
          <p:nvPr/>
        </p:nvSpPr>
        <p:spPr>
          <a:xfrm>
            <a:off x="867243" y="4375964"/>
            <a:ext cx="9831794" cy="646331"/>
          </a:xfrm>
          <a:prstGeom prst="rect">
            <a:avLst/>
          </a:prstGeom>
          <a:noFill/>
        </p:spPr>
        <p:txBody>
          <a:bodyPr wrap="none" rtlCol="0">
            <a:spAutoFit/>
          </a:bodyPr>
          <a:lstStyle/>
          <a:p>
            <a:pPr algn="ctr"/>
            <a:r>
              <a:rPr lang="fr-FR" sz="3600" dirty="0" smtClean="0"/>
              <a:t>ATTEINTE A LA SANTE ET AUX FINAXCES PUBLIQUES</a:t>
            </a:r>
          </a:p>
        </p:txBody>
      </p:sp>
      <p:sp>
        <p:nvSpPr>
          <p:cNvPr id="12" name="Freccia in giù 11"/>
          <p:cNvSpPr/>
          <p:nvPr/>
        </p:nvSpPr>
        <p:spPr>
          <a:xfrm>
            <a:off x="5615959" y="3312021"/>
            <a:ext cx="334364" cy="876234"/>
          </a:xfrm>
          <a:prstGeom prst="downArrow">
            <a:avLst/>
          </a:prstGeom>
          <a:solidFill>
            <a:srgbClr val="4DD3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64956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687372" y="1351606"/>
            <a:ext cx="4746813" cy="2031325"/>
          </a:xfrm>
          <a:prstGeom prst="rect">
            <a:avLst/>
          </a:prstGeom>
          <a:noFill/>
          <a:ln>
            <a:solidFill>
              <a:srgbClr val="4DD350"/>
            </a:solidFill>
          </a:ln>
        </p:spPr>
        <p:txBody>
          <a:bodyPr wrap="square" rtlCol="0">
            <a:spAutoFit/>
          </a:bodyPr>
          <a:lstStyle/>
          <a:p>
            <a:pPr algn="ctr"/>
            <a:r>
              <a:rPr lang="fr-FR" b="1" noProof="1" smtClean="0">
                <a:solidFill>
                  <a:srgbClr val="4DD350"/>
                </a:solidFill>
              </a:rPr>
              <a:t>Pharmacogénomique</a:t>
            </a:r>
            <a:r>
              <a:rPr lang="fr-FR" b="1" noProof="1" smtClean="0"/>
              <a:t>: </a:t>
            </a:r>
            <a:r>
              <a:rPr lang="fr-FR" b="1" noProof="1" smtClean="0">
                <a:sym typeface="Wingdings" panose="05000000000000000000" pitchFamily="2" charset="2"/>
              </a:rPr>
              <a:t>branche de la biologie</a:t>
            </a:r>
            <a:endParaRPr lang="fr-FR" b="1" noProof="1" smtClean="0"/>
          </a:p>
          <a:p>
            <a:pPr algn="ctr"/>
            <a:r>
              <a:rPr lang="fr-FR" noProof="1" smtClean="0"/>
              <a:t>Etude des conséquences des variations de l’ADN et de l’ARN sur la réponse aux médicaments. </a:t>
            </a:r>
          </a:p>
          <a:p>
            <a:pPr algn="ctr"/>
            <a:r>
              <a:rPr lang="fr-FR" b="1" noProof="1" smtClean="0"/>
              <a:t>Objectif spécifique</a:t>
            </a:r>
            <a:r>
              <a:rPr lang="fr-FR" noProof="1" smtClean="0"/>
              <a:t>: Utiliser les découvertes sur le génome humain afin de développer de traitements médicamenteux personnalisés, plus efficace et moins nuisibles.</a:t>
            </a:r>
            <a:endParaRPr lang="fr-FR" noProof="1"/>
          </a:p>
        </p:txBody>
      </p:sp>
      <p:sp>
        <p:nvSpPr>
          <p:cNvPr id="2" name="Rettangolo 1"/>
          <p:cNvSpPr/>
          <p:nvPr/>
        </p:nvSpPr>
        <p:spPr>
          <a:xfrm>
            <a:off x="282387" y="170347"/>
            <a:ext cx="3233899"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Définitions</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722088" y="4037432"/>
            <a:ext cx="10930886" cy="1477328"/>
          </a:xfrm>
          <a:prstGeom prst="rect">
            <a:avLst/>
          </a:prstGeom>
          <a:solidFill>
            <a:srgbClr val="4DD350">
              <a:alpha val="27000"/>
            </a:srgbClr>
          </a:solidFill>
        </p:spPr>
        <p:txBody>
          <a:bodyPr wrap="square" rtlCol="0">
            <a:spAutoFit/>
          </a:bodyPr>
          <a:lstStyle/>
          <a:p>
            <a:pPr algn="ctr"/>
            <a:r>
              <a:rPr lang="fr-FR" b="1" dirty="0" smtClean="0"/>
              <a:t>Différence très subtile mais beaucoup d’objectifs en commun</a:t>
            </a:r>
            <a:r>
              <a:rPr lang="fr-FR" dirty="0" smtClean="0"/>
              <a:t>:</a:t>
            </a:r>
          </a:p>
          <a:p>
            <a:pPr algn="ctr"/>
            <a:r>
              <a:rPr lang="fr-FR" dirty="0" smtClean="0"/>
              <a:t>• </a:t>
            </a:r>
            <a:r>
              <a:rPr lang="fr-FR" altLang="fr-FR" dirty="0" smtClean="0"/>
              <a:t>Améliorer la maîtrise de la variabilité interindividuelle (au niveau de l’efficacité et des effets indésirables).</a:t>
            </a:r>
          </a:p>
          <a:p>
            <a:pPr algn="ctr"/>
            <a:r>
              <a:rPr lang="fr-FR" altLang="fr-FR" dirty="0" smtClean="0"/>
              <a:t>• Individualiser le traitement médicamenteux.</a:t>
            </a:r>
          </a:p>
          <a:p>
            <a:pPr algn="ctr"/>
            <a:r>
              <a:rPr lang="fr-FR" altLang="fr-FR" dirty="0" smtClean="0"/>
              <a:t>• Test pour prévoir la réponse de chaque patient aux différents médicaments (génotypage): profil génétique individuel de réponse à un médicament.</a:t>
            </a:r>
            <a:endParaRPr lang="fr-FR" altLang="fr-FR" dirty="0"/>
          </a:p>
        </p:txBody>
      </p:sp>
      <p:sp>
        <p:nvSpPr>
          <p:cNvPr id="8" name="CasellaDiTesto 7"/>
          <p:cNvSpPr txBox="1"/>
          <p:nvPr/>
        </p:nvSpPr>
        <p:spPr>
          <a:xfrm>
            <a:off x="6187531" y="1351606"/>
            <a:ext cx="5430728" cy="2031325"/>
          </a:xfrm>
          <a:prstGeom prst="rect">
            <a:avLst/>
          </a:prstGeom>
          <a:noFill/>
          <a:ln>
            <a:solidFill>
              <a:srgbClr val="4DD350"/>
            </a:solidFill>
          </a:ln>
        </p:spPr>
        <p:txBody>
          <a:bodyPr wrap="square" rtlCol="0">
            <a:spAutoFit/>
          </a:bodyPr>
          <a:lstStyle/>
          <a:p>
            <a:pPr algn="ctr"/>
            <a:r>
              <a:rPr lang="fr-FR" b="1" dirty="0" smtClean="0">
                <a:solidFill>
                  <a:srgbClr val="4DD350"/>
                </a:solidFill>
              </a:rPr>
              <a:t>Pharmacogénétique</a:t>
            </a:r>
            <a:r>
              <a:rPr lang="fr-FR" b="1" dirty="0" smtClean="0"/>
              <a:t>:</a:t>
            </a:r>
            <a:r>
              <a:rPr lang="fr-FR" b="1" dirty="0" smtClean="0">
                <a:sym typeface="Wingdings" panose="05000000000000000000" pitchFamily="2" charset="2"/>
              </a:rPr>
              <a:t> branche de la pharmacologie</a:t>
            </a:r>
            <a:endParaRPr lang="fr-FR" b="1" dirty="0" smtClean="0"/>
          </a:p>
          <a:p>
            <a:pPr algn="ctr"/>
            <a:r>
              <a:rPr lang="fr-FR" dirty="0" smtClean="0"/>
              <a:t>Permet d’établir  comment des variations de la séquence en ADN influent la réponse aux médicaments.</a:t>
            </a:r>
          </a:p>
          <a:p>
            <a:pPr algn="ctr"/>
            <a:r>
              <a:rPr lang="fr-FR" b="1" dirty="0" smtClean="0"/>
              <a:t>Objectif spécifique</a:t>
            </a:r>
            <a:r>
              <a:rPr lang="fr-FR" dirty="0" smtClean="0"/>
              <a:t>: Etude de la variabilité de la réponse individuelle aux médicaments, liée à l’hérédité et aux caractéristiques génétiques personnelles et familiales.</a:t>
            </a:r>
          </a:p>
          <a:p>
            <a:pPr algn="ctr"/>
            <a:endParaRPr lang="fr-FR" dirty="0"/>
          </a:p>
        </p:txBody>
      </p:sp>
      <p:sp>
        <p:nvSpPr>
          <p:cNvPr id="10" name="Callout con freccia a destra 9"/>
          <p:cNvSpPr/>
          <p:nvPr/>
        </p:nvSpPr>
        <p:spPr>
          <a:xfrm rot="5400000">
            <a:off x="5113331" y="2963233"/>
            <a:ext cx="1395053" cy="753346"/>
          </a:xfrm>
          <a:prstGeom prst="rightArrowCallout">
            <a:avLst>
              <a:gd name="adj1" fmla="val 25000"/>
              <a:gd name="adj2" fmla="val 25000"/>
              <a:gd name="adj3" fmla="val 40413"/>
              <a:gd name="adj4" fmla="val 15030"/>
            </a:avLst>
          </a:prstGeom>
          <a:solidFill>
            <a:srgbClr val="4DD3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67913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8054" y="1228616"/>
            <a:ext cx="990134" cy="1398494"/>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231" y="1170898"/>
            <a:ext cx="990134" cy="1398494"/>
          </a:xfrm>
          <a:prstGeom prst="rect">
            <a:avLst/>
          </a:prstGeom>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8231" y="4443781"/>
            <a:ext cx="990135" cy="1398495"/>
          </a:xfrm>
          <a:prstGeom prst="rect">
            <a:avLst/>
          </a:prstGeom>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176" y="1106592"/>
            <a:ext cx="1262609" cy="1630456"/>
          </a:xfrm>
          <a:prstGeom prst="rect">
            <a:avLst/>
          </a:prstGeom>
        </p:spPr>
      </p:pic>
      <p:sp>
        <p:nvSpPr>
          <p:cNvPr id="11" name="Croce 10"/>
          <p:cNvSpPr/>
          <p:nvPr/>
        </p:nvSpPr>
        <p:spPr>
          <a:xfrm>
            <a:off x="1700192" y="1774683"/>
            <a:ext cx="304838" cy="322729"/>
          </a:xfrm>
          <a:prstGeom prst="plus">
            <a:avLst>
              <a:gd name="adj" fmla="val 3688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13" name="Connettore 2 12"/>
          <p:cNvCxnSpPr>
            <a:endCxn id="8" idx="1"/>
          </p:cNvCxnSpPr>
          <p:nvPr/>
        </p:nvCxnSpPr>
        <p:spPr>
          <a:xfrm>
            <a:off x="3886715" y="1870145"/>
            <a:ext cx="781516"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7" name="CasellaDiTesto 16"/>
          <p:cNvSpPr txBox="1"/>
          <p:nvPr/>
        </p:nvSpPr>
        <p:spPr>
          <a:xfrm>
            <a:off x="5371681" y="1626519"/>
            <a:ext cx="2321399" cy="369332"/>
          </a:xfrm>
          <a:prstGeom prst="rect">
            <a:avLst/>
          </a:prstGeom>
          <a:noFill/>
        </p:spPr>
        <p:txBody>
          <a:bodyPr wrap="square" rtlCol="0">
            <a:spAutoFit/>
          </a:bodyPr>
          <a:lstStyle/>
          <a:p>
            <a:r>
              <a:rPr lang="fr-FR" dirty="0" smtClean="0"/>
              <a:t>• Inefficacité + Toxicité</a:t>
            </a:r>
            <a:endParaRPr lang="fr-FR" dirty="0"/>
          </a:p>
        </p:txBody>
      </p:sp>
      <p:sp>
        <p:nvSpPr>
          <p:cNvPr id="18" name="CasellaDiTesto 17"/>
          <p:cNvSpPr txBox="1"/>
          <p:nvPr/>
        </p:nvSpPr>
        <p:spPr>
          <a:xfrm>
            <a:off x="5440728" y="4921881"/>
            <a:ext cx="2384613" cy="369332"/>
          </a:xfrm>
          <a:prstGeom prst="rect">
            <a:avLst/>
          </a:prstGeom>
          <a:noFill/>
        </p:spPr>
        <p:txBody>
          <a:bodyPr wrap="square" rtlCol="0">
            <a:spAutoFit/>
          </a:bodyPr>
          <a:lstStyle/>
          <a:p>
            <a:r>
              <a:rPr lang="fr-FR" dirty="0" smtClean="0"/>
              <a:t>• Efficacité + Tolérance</a:t>
            </a:r>
            <a:endParaRPr lang="fr-FR" dirty="0"/>
          </a:p>
        </p:txBody>
      </p:sp>
      <p:sp>
        <p:nvSpPr>
          <p:cNvPr id="19" name="CasellaDiTesto 18"/>
          <p:cNvSpPr txBox="1"/>
          <p:nvPr/>
        </p:nvSpPr>
        <p:spPr>
          <a:xfrm>
            <a:off x="8248346" y="1283702"/>
            <a:ext cx="3517791" cy="2308324"/>
          </a:xfrm>
          <a:prstGeom prst="rect">
            <a:avLst/>
          </a:prstGeom>
          <a:solidFill>
            <a:srgbClr val="4DD350">
              <a:alpha val="36000"/>
            </a:srgbClr>
          </a:solidFill>
        </p:spPr>
        <p:txBody>
          <a:bodyPr wrap="square" rtlCol="0">
            <a:spAutoFit/>
          </a:bodyPr>
          <a:lstStyle/>
          <a:p>
            <a:pPr algn="ctr"/>
            <a:r>
              <a:rPr lang="fr-FR" b="1" dirty="0" smtClean="0"/>
              <a:t>FACTEURS NON GENETIQUES:</a:t>
            </a:r>
          </a:p>
          <a:p>
            <a:pPr algn="ctr"/>
            <a:r>
              <a:rPr lang="fr-FR" dirty="0" smtClean="0"/>
              <a:t>• S</a:t>
            </a:r>
            <a:r>
              <a:rPr lang="fr-FR" altLang="fr-FR" dirty="0" smtClean="0"/>
              <a:t>exe et âge</a:t>
            </a:r>
          </a:p>
          <a:p>
            <a:pPr algn="ctr"/>
            <a:r>
              <a:rPr lang="fr-FR" altLang="fr-FR" dirty="0" smtClean="0"/>
              <a:t>• Poids</a:t>
            </a:r>
            <a:endParaRPr lang="fr-FR" altLang="fr-FR" dirty="0"/>
          </a:p>
          <a:p>
            <a:pPr algn="ctr"/>
            <a:r>
              <a:rPr lang="fr-FR" altLang="fr-FR" dirty="0" smtClean="0"/>
              <a:t>• </a:t>
            </a:r>
            <a:r>
              <a:rPr lang="fr-FR" altLang="fr-FR" dirty="0"/>
              <a:t>Comorbidités</a:t>
            </a:r>
          </a:p>
          <a:p>
            <a:pPr algn="ctr"/>
            <a:r>
              <a:rPr lang="fr-FR" altLang="fr-FR" dirty="0" smtClean="0"/>
              <a:t>• Alimentation</a:t>
            </a:r>
          </a:p>
          <a:p>
            <a:pPr algn="ctr"/>
            <a:r>
              <a:rPr lang="fr-FR" altLang="fr-FR" dirty="0" smtClean="0"/>
              <a:t>• Problèmes rénaux ou hépatiques</a:t>
            </a:r>
          </a:p>
          <a:p>
            <a:pPr algn="ctr"/>
            <a:r>
              <a:rPr lang="fr-FR" altLang="fr-FR" dirty="0" smtClean="0"/>
              <a:t>• Tabagisme</a:t>
            </a:r>
            <a:endParaRPr lang="fr-FR" altLang="fr-FR" dirty="0"/>
          </a:p>
          <a:p>
            <a:pPr algn="ctr"/>
            <a:r>
              <a:rPr lang="fr-FR" altLang="fr-FR" dirty="0" smtClean="0"/>
              <a:t>• </a:t>
            </a:r>
            <a:r>
              <a:rPr lang="fr-FR" altLang="fr-FR" dirty="0"/>
              <a:t>Interactions médicamenteuse</a:t>
            </a:r>
          </a:p>
        </p:txBody>
      </p:sp>
      <p:sp>
        <p:nvSpPr>
          <p:cNvPr id="21" name="CasellaDiTesto 20"/>
          <p:cNvSpPr txBox="1"/>
          <p:nvPr/>
        </p:nvSpPr>
        <p:spPr>
          <a:xfrm>
            <a:off x="8248346" y="3697509"/>
            <a:ext cx="3517791" cy="2031325"/>
          </a:xfrm>
          <a:prstGeom prst="rect">
            <a:avLst/>
          </a:prstGeom>
          <a:solidFill>
            <a:srgbClr val="4DD350">
              <a:alpha val="36000"/>
            </a:srgbClr>
          </a:solidFill>
        </p:spPr>
        <p:txBody>
          <a:bodyPr wrap="square" rtlCol="0">
            <a:spAutoFit/>
          </a:bodyPr>
          <a:lstStyle/>
          <a:p>
            <a:pPr algn="ctr"/>
            <a:r>
              <a:rPr lang="fr-FR" b="1" dirty="0" smtClean="0"/>
              <a:t>FACTEURS GENETIQUES:</a:t>
            </a:r>
          </a:p>
          <a:p>
            <a:pPr algn="ctr"/>
            <a:r>
              <a:rPr lang="fr-FR" b="1" dirty="0"/>
              <a:t>Polymorphismes génétiques </a:t>
            </a:r>
            <a:endParaRPr lang="fr-FR" b="1" dirty="0" smtClean="0"/>
          </a:p>
          <a:p>
            <a:pPr algn="ctr"/>
            <a:r>
              <a:rPr lang="fr-FR" dirty="0" smtClean="0"/>
              <a:t>• Absorption</a:t>
            </a:r>
            <a:endParaRPr lang="fr-FR" dirty="0"/>
          </a:p>
          <a:p>
            <a:pPr algn="ctr"/>
            <a:r>
              <a:rPr lang="fr-FR" dirty="0" smtClean="0"/>
              <a:t>• Métabolisme </a:t>
            </a:r>
          </a:p>
          <a:p>
            <a:pPr algn="ctr"/>
            <a:r>
              <a:rPr lang="fr-FR" dirty="0" smtClean="0"/>
              <a:t>• Transport </a:t>
            </a:r>
            <a:endParaRPr lang="fr-FR" dirty="0"/>
          </a:p>
          <a:p>
            <a:pPr algn="ctr"/>
            <a:r>
              <a:rPr lang="fr-FR" dirty="0" smtClean="0"/>
              <a:t>• Cible </a:t>
            </a:r>
            <a:r>
              <a:rPr lang="fr-FR" dirty="0"/>
              <a:t>pharmacologique </a:t>
            </a:r>
            <a:endParaRPr lang="fr-FR" dirty="0" smtClean="0"/>
          </a:p>
          <a:p>
            <a:pPr algn="ctr"/>
            <a:r>
              <a:rPr lang="fr-FR" dirty="0" smtClean="0"/>
              <a:t>• Immunité </a:t>
            </a:r>
            <a:r>
              <a:rPr lang="fr-FR" dirty="0"/>
              <a:t>(HLA)</a:t>
            </a:r>
            <a:endParaRPr lang="fr-FR" altLang="fr-FR" dirty="0"/>
          </a:p>
        </p:txBody>
      </p:sp>
      <p:pic>
        <p:nvPicPr>
          <p:cNvPr id="2" name="Immagin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6827" y="2794218"/>
            <a:ext cx="990135" cy="1398495"/>
          </a:xfrm>
          <a:prstGeom prst="rect">
            <a:avLst/>
          </a:prstGeom>
        </p:spPr>
      </p:pic>
      <p:sp>
        <p:nvSpPr>
          <p:cNvPr id="22" name="CasellaDiTesto 21"/>
          <p:cNvSpPr txBox="1"/>
          <p:nvPr/>
        </p:nvSpPr>
        <p:spPr>
          <a:xfrm>
            <a:off x="5498882" y="3164106"/>
            <a:ext cx="2640516" cy="646331"/>
          </a:xfrm>
          <a:prstGeom prst="rect">
            <a:avLst/>
          </a:prstGeom>
          <a:noFill/>
        </p:spPr>
        <p:txBody>
          <a:bodyPr wrap="square" rtlCol="0">
            <a:spAutoFit/>
          </a:bodyPr>
          <a:lstStyle/>
          <a:p>
            <a:r>
              <a:rPr lang="fr-FR" dirty="0" smtClean="0"/>
              <a:t>• Efficacité + Toxicité</a:t>
            </a:r>
          </a:p>
          <a:p>
            <a:r>
              <a:rPr lang="fr-FR" dirty="0" smtClean="0"/>
              <a:t>• </a:t>
            </a:r>
            <a:r>
              <a:rPr lang="fr-FR" dirty="0"/>
              <a:t>Inefficacité + </a:t>
            </a:r>
            <a:r>
              <a:rPr lang="fr-FR" dirty="0" smtClean="0"/>
              <a:t>Tolérance</a:t>
            </a:r>
            <a:endParaRPr lang="fr-FR" dirty="0"/>
          </a:p>
        </p:txBody>
      </p:sp>
      <p:sp>
        <p:nvSpPr>
          <p:cNvPr id="12" name="CasellaDiTesto 11"/>
          <p:cNvSpPr txBox="1"/>
          <p:nvPr/>
        </p:nvSpPr>
        <p:spPr>
          <a:xfrm>
            <a:off x="623214" y="2938252"/>
            <a:ext cx="2784325" cy="2585323"/>
          </a:xfrm>
          <a:prstGeom prst="rect">
            <a:avLst/>
          </a:prstGeom>
          <a:noFill/>
        </p:spPr>
        <p:txBody>
          <a:bodyPr wrap="square" rtlCol="0">
            <a:spAutoFit/>
          </a:bodyPr>
          <a:lstStyle/>
          <a:p>
            <a:pPr algn="ctr"/>
            <a:r>
              <a:rPr lang="fr-FR" b="1" dirty="0" smtClean="0"/>
              <a:t>Variabilité interindividuelle de réponse aux médicaments:</a:t>
            </a:r>
            <a:r>
              <a:rPr lang="fr-FR" dirty="0" smtClean="0"/>
              <a:t> un des problèmes plus importante  dans la pratique clinique.</a:t>
            </a:r>
          </a:p>
          <a:p>
            <a:pPr algn="ctr"/>
            <a:endParaRPr lang="fr-FR" dirty="0" smtClean="0"/>
          </a:p>
          <a:p>
            <a:pPr algn="ctr"/>
            <a:r>
              <a:rPr lang="fr-FR" dirty="0" smtClean="0"/>
              <a:t>Dans le passé, on pensait qu’il était lié seulement aux facteurs non génétiques.</a:t>
            </a:r>
          </a:p>
        </p:txBody>
      </p:sp>
      <p:sp>
        <p:nvSpPr>
          <p:cNvPr id="28" name="Rettangolo 27"/>
          <p:cNvSpPr/>
          <p:nvPr/>
        </p:nvSpPr>
        <p:spPr>
          <a:xfrm>
            <a:off x="222276" y="183262"/>
            <a:ext cx="7748724"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Variabilité interindividuelle</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29" name="Connettore 1 28"/>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3917710" y="5106547"/>
            <a:ext cx="781516"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4" name="Connettore 2 23"/>
          <p:cNvCxnSpPr/>
          <p:nvPr/>
        </p:nvCxnSpPr>
        <p:spPr>
          <a:xfrm>
            <a:off x="3886715" y="3493465"/>
            <a:ext cx="781516"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02458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26439" y="170347"/>
            <a:ext cx="5803898"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Facteurs génétiques</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358588" y="1041778"/>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Immagine 4"/>
          <p:cNvPicPr>
            <a:picLocks noChangeAspect="1"/>
          </p:cNvPicPr>
          <p:nvPr/>
        </p:nvPicPr>
        <p:blipFill>
          <a:blip r:embed="rId2"/>
          <a:stretch>
            <a:fillRect/>
          </a:stretch>
        </p:blipFill>
        <p:spPr>
          <a:xfrm>
            <a:off x="4760795" y="1246581"/>
            <a:ext cx="2600125" cy="3224869"/>
          </a:xfrm>
          <a:prstGeom prst="rect">
            <a:avLst/>
          </a:prstGeom>
        </p:spPr>
      </p:pic>
      <p:sp>
        <p:nvSpPr>
          <p:cNvPr id="7" name="CasellaDiTesto 6"/>
          <p:cNvSpPr txBox="1"/>
          <p:nvPr/>
        </p:nvSpPr>
        <p:spPr>
          <a:xfrm>
            <a:off x="827100" y="1207912"/>
            <a:ext cx="2892186" cy="1200329"/>
          </a:xfrm>
          <a:prstGeom prst="rect">
            <a:avLst/>
          </a:prstGeom>
          <a:noFill/>
        </p:spPr>
        <p:txBody>
          <a:bodyPr wrap="square" rtlCol="0">
            <a:spAutoFit/>
          </a:bodyPr>
          <a:lstStyle/>
          <a:p>
            <a:pPr algn="ctr"/>
            <a:r>
              <a:rPr lang="fr-FR" dirty="0" smtClean="0"/>
              <a:t>Gènes codants pour les protéines impliquées dans la biodisponibilité des médicaments.</a:t>
            </a:r>
            <a:endParaRPr lang="fr-FR" dirty="0"/>
          </a:p>
        </p:txBody>
      </p:sp>
      <p:sp>
        <p:nvSpPr>
          <p:cNvPr id="8" name="CasellaDiTesto 7"/>
          <p:cNvSpPr txBox="1"/>
          <p:nvPr/>
        </p:nvSpPr>
        <p:spPr>
          <a:xfrm>
            <a:off x="8333759" y="1207912"/>
            <a:ext cx="3040318" cy="1200329"/>
          </a:xfrm>
          <a:prstGeom prst="rect">
            <a:avLst/>
          </a:prstGeom>
          <a:noFill/>
        </p:spPr>
        <p:txBody>
          <a:bodyPr wrap="square" rtlCol="0">
            <a:spAutoFit/>
          </a:bodyPr>
          <a:lstStyle/>
          <a:p>
            <a:pPr algn="ctr"/>
            <a:r>
              <a:rPr lang="fr-FR" dirty="0" smtClean="0"/>
              <a:t>Gènes codants pour les protéines impliquées dans la cible thérapeutique des médicaments</a:t>
            </a:r>
            <a:endParaRPr lang="fr-FR" dirty="0"/>
          </a:p>
        </p:txBody>
      </p:sp>
      <p:sp>
        <p:nvSpPr>
          <p:cNvPr id="9" name="CasellaDiTesto 8"/>
          <p:cNvSpPr txBox="1"/>
          <p:nvPr/>
        </p:nvSpPr>
        <p:spPr>
          <a:xfrm>
            <a:off x="1130193" y="2638230"/>
            <a:ext cx="2286000" cy="1200329"/>
          </a:xfrm>
          <a:prstGeom prst="rect">
            <a:avLst/>
          </a:prstGeom>
          <a:noFill/>
        </p:spPr>
        <p:txBody>
          <a:bodyPr wrap="square" rtlCol="0">
            <a:spAutoFit/>
          </a:bodyPr>
          <a:lstStyle/>
          <a:p>
            <a:pPr algn="ctr"/>
            <a:r>
              <a:rPr lang="fr-FR" dirty="0" smtClean="0"/>
              <a:t>Absorption</a:t>
            </a:r>
          </a:p>
          <a:p>
            <a:pPr algn="ctr"/>
            <a:r>
              <a:rPr lang="fr-FR" dirty="0" smtClean="0"/>
              <a:t>Distribution</a:t>
            </a:r>
          </a:p>
          <a:p>
            <a:pPr algn="ctr"/>
            <a:r>
              <a:rPr lang="fr-FR" dirty="0" smtClean="0"/>
              <a:t>Métabolisme</a:t>
            </a:r>
          </a:p>
          <a:p>
            <a:pPr algn="ctr"/>
            <a:r>
              <a:rPr lang="fr-FR" dirty="0" smtClean="0"/>
              <a:t>Elimination</a:t>
            </a:r>
            <a:endParaRPr lang="fr-FR" dirty="0"/>
          </a:p>
        </p:txBody>
      </p:sp>
      <p:sp>
        <p:nvSpPr>
          <p:cNvPr id="10" name="CasellaDiTesto 9"/>
          <p:cNvSpPr txBox="1"/>
          <p:nvPr/>
        </p:nvSpPr>
        <p:spPr>
          <a:xfrm>
            <a:off x="965866" y="3976792"/>
            <a:ext cx="2614654" cy="400110"/>
          </a:xfrm>
          <a:prstGeom prst="rect">
            <a:avLst/>
          </a:prstGeom>
          <a:noFill/>
        </p:spPr>
        <p:txBody>
          <a:bodyPr wrap="square" rtlCol="0">
            <a:spAutoFit/>
          </a:bodyPr>
          <a:lstStyle/>
          <a:p>
            <a:pPr algn="ctr"/>
            <a:r>
              <a:rPr lang="fr-FR" sz="2000" b="1" dirty="0" smtClean="0">
                <a:solidFill>
                  <a:srgbClr val="4DD350"/>
                </a:solidFill>
              </a:rPr>
              <a:t>PHARMACOCINETIQUE</a:t>
            </a:r>
            <a:endParaRPr lang="fr-FR" b="1" dirty="0">
              <a:solidFill>
                <a:srgbClr val="4DD350"/>
              </a:solidFill>
            </a:endParaRPr>
          </a:p>
        </p:txBody>
      </p:sp>
      <p:sp>
        <p:nvSpPr>
          <p:cNvPr id="11" name="CasellaDiTesto 10"/>
          <p:cNvSpPr txBox="1"/>
          <p:nvPr/>
        </p:nvSpPr>
        <p:spPr>
          <a:xfrm>
            <a:off x="8394991" y="3833712"/>
            <a:ext cx="2917853" cy="400110"/>
          </a:xfrm>
          <a:prstGeom prst="rect">
            <a:avLst/>
          </a:prstGeom>
          <a:noFill/>
        </p:spPr>
        <p:txBody>
          <a:bodyPr wrap="square" rtlCol="0">
            <a:spAutoFit/>
          </a:bodyPr>
          <a:lstStyle/>
          <a:p>
            <a:pPr algn="ctr"/>
            <a:r>
              <a:rPr lang="fr-FR" sz="2000" b="1" dirty="0" smtClean="0">
                <a:solidFill>
                  <a:srgbClr val="4DD350"/>
                </a:solidFill>
              </a:rPr>
              <a:t>PHARMACODYNAMIQUE</a:t>
            </a:r>
            <a:endParaRPr lang="fr-FR" sz="2000" b="1" dirty="0">
              <a:solidFill>
                <a:srgbClr val="4DD350"/>
              </a:solidFill>
            </a:endParaRPr>
          </a:p>
        </p:txBody>
      </p:sp>
      <p:sp>
        <p:nvSpPr>
          <p:cNvPr id="12" name="CasellaDiTesto 11"/>
          <p:cNvSpPr txBox="1"/>
          <p:nvPr/>
        </p:nvSpPr>
        <p:spPr>
          <a:xfrm>
            <a:off x="8710918" y="2579613"/>
            <a:ext cx="2286000" cy="1200329"/>
          </a:xfrm>
          <a:prstGeom prst="rect">
            <a:avLst/>
          </a:prstGeom>
          <a:noFill/>
        </p:spPr>
        <p:txBody>
          <a:bodyPr wrap="square" rtlCol="0">
            <a:spAutoFit/>
          </a:bodyPr>
          <a:lstStyle/>
          <a:p>
            <a:pPr algn="ctr"/>
            <a:r>
              <a:rPr lang="fr-FR" dirty="0" smtClean="0"/>
              <a:t>Récepteurs</a:t>
            </a:r>
          </a:p>
          <a:p>
            <a:pPr algn="ctr"/>
            <a:r>
              <a:rPr lang="fr-FR" dirty="0" smtClean="0"/>
              <a:t>Canaux ioniques</a:t>
            </a:r>
          </a:p>
          <a:p>
            <a:pPr algn="ctr"/>
            <a:r>
              <a:rPr lang="fr-FR" dirty="0" smtClean="0"/>
              <a:t>Enzymes</a:t>
            </a:r>
          </a:p>
          <a:p>
            <a:pPr algn="ctr"/>
            <a:r>
              <a:rPr lang="fr-FR" dirty="0" smtClean="0"/>
              <a:t>Facteurs régulateur</a:t>
            </a:r>
            <a:endParaRPr lang="fr-FR" dirty="0"/>
          </a:p>
        </p:txBody>
      </p:sp>
      <p:sp>
        <p:nvSpPr>
          <p:cNvPr id="13" name="CasellaDiTesto 12"/>
          <p:cNvSpPr txBox="1"/>
          <p:nvPr/>
        </p:nvSpPr>
        <p:spPr>
          <a:xfrm>
            <a:off x="572535" y="4575247"/>
            <a:ext cx="10976643" cy="1200329"/>
          </a:xfrm>
          <a:prstGeom prst="rect">
            <a:avLst/>
          </a:prstGeom>
          <a:solidFill>
            <a:srgbClr val="4DD350">
              <a:alpha val="21000"/>
            </a:srgbClr>
          </a:solidFill>
        </p:spPr>
        <p:txBody>
          <a:bodyPr wrap="square" rtlCol="0">
            <a:spAutoFit/>
          </a:bodyPr>
          <a:lstStyle/>
          <a:p>
            <a:pPr algn="just"/>
            <a:r>
              <a:rPr lang="fr-FR" dirty="0" smtClean="0"/>
              <a:t>Le profil génétique détermine les caractéristiques des cibles liés à la pharmacocinétique et à la pharmacodynamique d’un médicament. La variation d’un nucléotide dans un gène peut conduire à la formation d’une protéine différente au niveau de la structure et de la fonction, </a:t>
            </a:r>
            <a:r>
              <a:rPr lang="fr-FR" dirty="0" err="1" smtClean="0"/>
              <a:t>c.a.d</a:t>
            </a:r>
            <a:r>
              <a:rPr lang="fr-FR" dirty="0" smtClean="0"/>
              <a:t>. à une modification de la capacité d’utiliser et métaboliser les médicaments. </a:t>
            </a:r>
            <a:endParaRPr lang="fr-FR" dirty="0"/>
          </a:p>
        </p:txBody>
      </p:sp>
    </p:spTree>
    <p:extLst>
      <p:ext uri="{BB962C8B-B14F-4D97-AF65-F5344CB8AC3E}">
        <p14:creationId xmlns:p14="http://schemas.microsoft.com/office/powerpoint/2010/main" val="1897788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282388" y="2198188"/>
            <a:ext cx="2567492" cy="1754326"/>
          </a:xfrm>
          <a:prstGeom prst="rect">
            <a:avLst/>
          </a:prstGeom>
          <a:solidFill>
            <a:srgbClr val="4DD350">
              <a:alpha val="20000"/>
            </a:srgbClr>
          </a:solidFill>
        </p:spPr>
        <p:txBody>
          <a:bodyPr wrap="square" rtlCol="0">
            <a:spAutoFit/>
          </a:bodyPr>
          <a:lstStyle/>
          <a:p>
            <a:pPr algn="ctr"/>
            <a:r>
              <a:rPr lang="fr-FR" dirty="0" smtClean="0"/>
              <a:t>Un numéro relativement petit d’enzymes est impliqué dans le métabolisme de la majorité des médicaments.</a:t>
            </a:r>
            <a:endParaRPr lang="fr-FR" dirty="0"/>
          </a:p>
        </p:txBody>
      </p:sp>
      <p:pic>
        <p:nvPicPr>
          <p:cNvPr id="14" name="Immagin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4901" y="548640"/>
            <a:ext cx="8801181" cy="4544984"/>
          </a:xfrm>
          <a:prstGeom prst="rect">
            <a:avLst/>
          </a:prstGeom>
        </p:spPr>
      </p:pic>
      <p:sp>
        <p:nvSpPr>
          <p:cNvPr id="15" name="CasellaDiTesto 14"/>
          <p:cNvSpPr txBox="1"/>
          <p:nvPr/>
        </p:nvSpPr>
        <p:spPr>
          <a:xfrm>
            <a:off x="2665854" y="5230108"/>
            <a:ext cx="9400639" cy="523220"/>
          </a:xfrm>
          <a:prstGeom prst="rect">
            <a:avLst/>
          </a:prstGeom>
          <a:noFill/>
        </p:spPr>
        <p:txBody>
          <a:bodyPr wrap="square" rtlCol="0">
            <a:spAutoFit/>
          </a:bodyPr>
          <a:lstStyle/>
          <a:p>
            <a:pPr algn="ctr"/>
            <a:r>
              <a:rPr lang="it-IT" sz="1400" dirty="0" err="1"/>
              <a:t>Most</a:t>
            </a:r>
            <a:r>
              <a:rPr lang="it-IT" sz="1400" dirty="0"/>
              <a:t> </a:t>
            </a:r>
            <a:r>
              <a:rPr lang="it-IT" sz="1400" dirty="0" err="1"/>
              <a:t>drug-metabolizing</a:t>
            </a:r>
            <a:r>
              <a:rPr lang="it-IT" sz="1400" dirty="0"/>
              <a:t> </a:t>
            </a:r>
            <a:r>
              <a:rPr lang="it-IT" sz="1400" dirty="0" err="1"/>
              <a:t>enzymes</a:t>
            </a:r>
            <a:r>
              <a:rPr lang="it-IT" sz="1400" dirty="0"/>
              <a:t> </a:t>
            </a:r>
            <a:r>
              <a:rPr lang="it-IT" sz="1400" dirty="0" err="1"/>
              <a:t>exhibit</a:t>
            </a:r>
            <a:r>
              <a:rPr lang="it-IT" sz="1400" dirty="0"/>
              <a:t> </a:t>
            </a:r>
            <a:r>
              <a:rPr lang="it-IT" sz="1400" dirty="0" err="1"/>
              <a:t>clinically</a:t>
            </a:r>
            <a:r>
              <a:rPr lang="it-IT" sz="1400" dirty="0"/>
              <a:t> </a:t>
            </a:r>
            <a:r>
              <a:rPr lang="it-IT" sz="1400" dirty="0" err="1"/>
              <a:t>relevant</a:t>
            </a:r>
            <a:r>
              <a:rPr lang="it-IT" sz="1400" dirty="0"/>
              <a:t> </a:t>
            </a:r>
            <a:r>
              <a:rPr lang="it-IT" sz="1400" dirty="0" err="1"/>
              <a:t>genetic</a:t>
            </a:r>
            <a:r>
              <a:rPr lang="it-IT" sz="1400" dirty="0"/>
              <a:t> </a:t>
            </a:r>
            <a:r>
              <a:rPr lang="it-IT" sz="1400" dirty="0" err="1"/>
              <a:t>polymorphisms</a:t>
            </a:r>
            <a:r>
              <a:rPr lang="it-IT" sz="1400" dirty="0" smtClean="0"/>
              <a:t>.</a:t>
            </a:r>
          </a:p>
          <a:p>
            <a:pPr algn="ctr"/>
            <a:r>
              <a:rPr lang="it-IT" sz="1400" dirty="0" err="1" smtClean="0"/>
              <a:t>Phase</a:t>
            </a:r>
            <a:r>
              <a:rPr lang="it-IT" sz="1400" dirty="0" smtClean="0"/>
              <a:t> I: </a:t>
            </a:r>
            <a:r>
              <a:rPr lang="it-IT" sz="1400" dirty="0"/>
              <a:t>human </a:t>
            </a:r>
            <a:r>
              <a:rPr lang="it-IT" sz="1400" dirty="0" err="1"/>
              <a:t>enzymes</a:t>
            </a:r>
            <a:r>
              <a:rPr lang="it-IT" sz="1400" dirty="0"/>
              <a:t> </a:t>
            </a:r>
            <a:r>
              <a:rPr lang="it-IT" sz="1400" dirty="0" err="1"/>
              <a:t>responsible</a:t>
            </a:r>
            <a:r>
              <a:rPr lang="it-IT" sz="1400" dirty="0"/>
              <a:t> for </a:t>
            </a:r>
            <a:r>
              <a:rPr lang="it-IT" sz="1400" dirty="0" err="1"/>
              <a:t>modification</a:t>
            </a:r>
            <a:r>
              <a:rPr lang="it-IT" sz="1400" dirty="0"/>
              <a:t> of </a:t>
            </a:r>
            <a:r>
              <a:rPr lang="it-IT" sz="1400" dirty="0" err="1"/>
              <a:t>functional</a:t>
            </a:r>
            <a:r>
              <a:rPr lang="it-IT" sz="1400" dirty="0"/>
              <a:t> </a:t>
            </a:r>
            <a:r>
              <a:rPr lang="it-IT" sz="1400" dirty="0" err="1" smtClean="0"/>
              <a:t>groups</a:t>
            </a:r>
            <a:r>
              <a:rPr lang="it-IT" sz="1400" dirty="0" smtClean="0"/>
              <a:t>, </a:t>
            </a:r>
            <a:r>
              <a:rPr lang="it-IT" sz="1400" dirty="0" err="1" smtClean="0"/>
              <a:t>Phase</a:t>
            </a:r>
            <a:r>
              <a:rPr lang="it-IT" sz="1400" dirty="0" smtClean="0"/>
              <a:t> II: </a:t>
            </a:r>
            <a:r>
              <a:rPr lang="it-IT" sz="1400" dirty="0" err="1"/>
              <a:t>conjugation</a:t>
            </a:r>
            <a:r>
              <a:rPr lang="it-IT" sz="1400" dirty="0"/>
              <a:t> with </a:t>
            </a:r>
            <a:r>
              <a:rPr lang="it-IT" sz="1400" dirty="0" err="1"/>
              <a:t>endogenous</a:t>
            </a:r>
            <a:r>
              <a:rPr lang="it-IT" sz="1400" dirty="0"/>
              <a:t> </a:t>
            </a:r>
            <a:r>
              <a:rPr lang="it-IT" sz="1400" dirty="0" err="1" smtClean="0"/>
              <a:t>substituents</a:t>
            </a:r>
            <a:endParaRPr lang="fr-FR" sz="1400" dirty="0"/>
          </a:p>
        </p:txBody>
      </p:sp>
    </p:spTree>
    <p:extLst>
      <p:ext uri="{BB962C8B-B14F-4D97-AF65-F5344CB8AC3E}">
        <p14:creationId xmlns:p14="http://schemas.microsoft.com/office/powerpoint/2010/main" val="218287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82388" y="210655"/>
            <a:ext cx="5505098"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Les 4 sous-groupes</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4" name="Immagin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5913" y="3561692"/>
            <a:ext cx="6785428" cy="253398"/>
          </a:xfrm>
          <a:prstGeom prst="rect">
            <a:avLst/>
          </a:prstGeom>
        </p:spPr>
      </p:pic>
      <p:pic>
        <p:nvPicPr>
          <p:cNvPr id="16" name="Immagin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913" y="2500087"/>
            <a:ext cx="7053515" cy="1118330"/>
          </a:xfrm>
          <a:prstGeom prst="rect">
            <a:avLst/>
          </a:prstGeom>
        </p:spPr>
      </p:pic>
      <p:pic>
        <p:nvPicPr>
          <p:cNvPr id="20" name="Immagin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5913" y="1186806"/>
            <a:ext cx="6815749" cy="1525914"/>
          </a:xfrm>
          <a:prstGeom prst="rect">
            <a:avLst/>
          </a:prstGeom>
        </p:spPr>
      </p:pic>
      <p:sp>
        <p:nvSpPr>
          <p:cNvPr id="5" name="CasellaDiTesto 4"/>
          <p:cNvSpPr txBox="1"/>
          <p:nvPr/>
        </p:nvSpPr>
        <p:spPr>
          <a:xfrm flipH="1">
            <a:off x="109595" y="1249741"/>
            <a:ext cx="4718551" cy="4524315"/>
          </a:xfrm>
          <a:prstGeom prst="rect">
            <a:avLst/>
          </a:prstGeom>
          <a:noFill/>
        </p:spPr>
        <p:txBody>
          <a:bodyPr wrap="square" rtlCol="0">
            <a:spAutoFit/>
          </a:bodyPr>
          <a:lstStyle/>
          <a:p>
            <a:r>
              <a:rPr lang="fr-FR" dirty="0" smtClean="0"/>
              <a:t>• La majorité des gènes contient des variations aléatoires de la séquence nucléotidique entre les divers individus.</a:t>
            </a:r>
          </a:p>
          <a:p>
            <a:endParaRPr lang="fr-FR" dirty="0" smtClean="0"/>
          </a:p>
          <a:p>
            <a:r>
              <a:rPr lang="fr-FR" dirty="0" smtClean="0"/>
              <a:t>• Si les variations se produisent au niveau de la séquence codante ou réglementaire, ils peuvent conduire à l’ajout d’un acide aminé diffèrent dans une position spécifique de la protéine.</a:t>
            </a:r>
          </a:p>
          <a:p>
            <a:endParaRPr lang="fr-FR" dirty="0" smtClean="0"/>
          </a:p>
          <a:p>
            <a:r>
              <a:rPr lang="fr-FR" dirty="0" smtClean="0"/>
              <a:t>• Cela peut entrainer la modification de la fonction ou du mécanisme de transduction et traduction.</a:t>
            </a:r>
          </a:p>
          <a:p>
            <a:r>
              <a:rPr lang="fr-FR" dirty="0" smtClean="0"/>
              <a:t/>
            </a:r>
            <a:br>
              <a:rPr lang="fr-FR" dirty="0" smtClean="0"/>
            </a:br>
            <a:r>
              <a:rPr lang="fr-FR" dirty="0" smtClean="0"/>
              <a:t>Les variations de la séquence de l’ADN, qui sont présents au moins dans le 1% de la population, s’appellent «</a:t>
            </a:r>
            <a:r>
              <a:rPr lang="fr-FR" b="1" dirty="0" smtClean="0"/>
              <a:t> polymorphismes</a:t>
            </a:r>
            <a:r>
              <a:rPr lang="fr-FR" dirty="0" smtClean="0"/>
              <a:t> ».</a:t>
            </a:r>
          </a:p>
        </p:txBody>
      </p:sp>
      <p:sp>
        <p:nvSpPr>
          <p:cNvPr id="7" name="CasellaDiTesto 6"/>
          <p:cNvSpPr txBox="1"/>
          <p:nvPr/>
        </p:nvSpPr>
        <p:spPr>
          <a:xfrm>
            <a:off x="5081072" y="4664061"/>
            <a:ext cx="6800589" cy="923330"/>
          </a:xfrm>
          <a:prstGeom prst="rect">
            <a:avLst/>
          </a:prstGeom>
          <a:solidFill>
            <a:srgbClr val="4DD350">
              <a:alpha val="53000"/>
            </a:srgbClr>
          </a:solidFill>
        </p:spPr>
        <p:txBody>
          <a:bodyPr wrap="square" rtlCol="0">
            <a:spAutoFit/>
          </a:bodyPr>
          <a:lstStyle/>
          <a:p>
            <a:pPr algn="ctr"/>
            <a:r>
              <a:rPr lang="fr-FR" dirty="0" smtClean="0"/>
              <a:t>Les polymorphismes génétiques donnent lieu à enzymes avec différents niveaux d’activité ou à récepteur avec diffèrent affinité pour le médicament. </a:t>
            </a:r>
            <a:endParaRPr lang="fr-FR" dirty="0"/>
          </a:p>
        </p:txBody>
      </p:sp>
      <p:sp>
        <p:nvSpPr>
          <p:cNvPr id="3" name="CasellaDiTesto 2"/>
          <p:cNvSpPr txBox="1"/>
          <p:nvPr/>
        </p:nvSpPr>
        <p:spPr>
          <a:xfrm>
            <a:off x="5787486" y="3838719"/>
            <a:ext cx="1767279" cy="307777"/>
          </a:xfrm>
          <a:prstGeom prst="rect">
            <a:avLst/>
          </a:prstGeom>
          <a:noFill/>
        </p:spPr>
        <p:txBody>
          <a:bodyPr wrap="none" rtlCol="0">
            <a:spAutoFit/>
          </a:bodyPr>
          <a:lstStyle/>
          <a:p>
            <a:r>
              <a:rPr lang="fr-FR" sz="1400" b="1" dirty="0" smtClean="0">
                <a:solidFill>
                  <a:srgbClr val="FF0000"/>
                </a:solidFill>
              </a:rPr>
              <a:t>PM Poor </a:t>
            </a:r>
            <a:r>
              <a:rPr lang="fr-FR" sz="1400" b="1" dirty="0" err="1" smtClean="0">
                <a:solidFill>
                  <a:srgbClr val="FF0000"/>
                </a:solidFill>
              </a:rPr>
              <a:t>Metabolizer</a:t>
            </a:r>
            <a:endParaRPr lang="fr-FR" sz="1400" b="1" dirty="0">
              <a:solidFill>
                <a:srgbClr val="FF0000"/>
              </a:solidFill>
            </a:endParaRPr>
          </a:p>
        </p:txBody>
      </p:sp>
      <p:sp>
        <p:nvSpPr>
          <p:cNvPr id="11" name="CasellaDiTesto 10"/>
          <p:cNvSpPr txBox="1"/>
          <p:nvPr/>
        </p:nvSpPr>
        <p:spPr>
          <a:xfrm>
            <a:off x="7024004" y="4115824"/>
            <a:ext cx="2339551" cy="307777"/>
          </a:xfrm>
          <a:prstGeom prst="rect">
            <a:avLst/>
          </a:prstGeom>
          <a:noFill/>
        </p:spPr>
        <p:txBody>
          <a:bodyPr wrap="none" rtlCol="0">
            <a:spAutoFit/>
          </a:bodyPr>
          <a:lstStyle/>
          <a:p>
            <a:r>
              <a:rPr lang="fr-FR" sz="1400" b="1" dirty="0" smtClean="0">
                <a:solidFill>
                  <a:srgbClr val="7030A0"/>
                </a:solidFill>
              </a:rPr>
              <a:t>IM </a:t>
            </a:r>
            <a:r>
              <a:rPr lang="fr-FR" sz="1400" b="1" dirty="0" err="1" smtClean="0">
                <a:solidFill>
                  <a:srgbClr val="7030A0"/>
                </a:solidFill>
              </a:rPr>
              <a:t>Intermediate</a:t>
            </a:r>
            <a:r>
              <a:rPr lang="fr-FR" sz="1400" b="1" dirty="0" smtClean="0">
                <a:solidFill>
                  <a:srgbClr val="7030A0"/>
                </a:solidFill>
              </a:rPr>
              <a:t> </a:t>
            </a:r>
            <a:r>
              <a:rPr lang="fr-FR" sz="1400" b="1" dirty="0" err="1" smtClean="0">
                <a:solidFill>
                  <a:srgbClr val="7030A0"/>
                </a:solidFill>
              </a:rPr>
              <a:t>Metabolizer</a:t>
            </a:r>
            <a:endParaRPr lang="fr-FR" sz="1400" b="1" dirty="0">
              <a:solidFill>
                <a:srgbClr val="7030A0"/>
              </a:solidFill>
            </a:endParaRPr>
          </a:p>
        </p:txBody>
      </p:sp>
      <p:sp>
        <p:nvSpPr>
          <p:cNvPr id="12" name="CasellaDiTesto 11"/>
          <p:cNvSpPr txBox="1"/>
          <p:nvPr/>
        </p:nvSpPr>
        <p:spPr>
          <a:xfrm>
            <a:off x="8832794" y="3838184"/>
            <a:ext cx="2176686" cy="307777"/>
          </a:xfrm>
          <a:prstGeom prst="rect">
            <a:avLst/>
          </a:prstGeom>
          <a:noFill/>
        </p:spPr>
        <p:txBody>
          <a:bodyPr wrap="none" rtlCol="0">
            <a:spAutoFit/>
          </a:bodyPr>
          <a:lstStyle/>
          <a:p>
            <a:r>
              <a:rPr lang="fr-FR" sz="1400" b="1" dirty="0" smtClean="0">
                <a:solidFill>
                  <a:srgbClr val="002060"/>
                </a:solidFill>
              </a:rPr>
              <a:t>Ems </a:t>
            </a:r>
            <a:r>
              <a:rPr lang="it-IT" sz="1400" b="1" dirty="0" err="1">
                <a:solidFill>
                  <a:srgbClr val="002060"/>
                </a:solidFill>
              </a:rPr>
              <a:t>Extensive</a:t>
            </a:r>
            <a:r>
              <a:rPr lang="it-IT" sz="1400" b="1" dirty="0">
                <a:solidFill>
                  <a:srgbClr val="002060"/>
                </a:solidFill>
              </a:rPr>
              <a:t> </a:t>
            </a:r>
            <a:r>
              <a:rPr lang="it-IT" sz="1400" b="1" dirty="0" err="1" smtClean="0">
                <a:solidFill>
                  <a:srgbClr val="002060"/>
                </a:solidFill>
              </a:rPr>
              <a:t>Metabolizer</a:t>
            </a:r>
            <a:endParaRPr lang="fr-FR" sz="1400" b="1" dirty="0">
              <a:solidFill>
                <a:srgbClr val="002060"/>
              </a:solidFill>
            </a:endParaRPr>
          </a:p>
        </p:txBody>
      </p:sp>
      <p:sp>
        <p:nvSpPr>
          <p:cNvPr id="13" name="CasellaDiTesto 12"/>
          <p:cNvSpPr txBox="1"/>
          <p:nvPr/>
        </p:nvSpPr>
        <p:spPr>
          <a:xfrm>
            <a:off x="10221793" y="4085687"/>
            <a:ext cx="1897635" cy="307777"/>
          </a:xfrm>
          <a:prstGeom prst="rect">
            <a:avLst/>
          </a:prstGeom>
          <a:noFill/>
        </p:spPr>
        <p:txBody>
          <a:bodyPr wrap="none" rtlCol="0">
            <a:spAutoFit/>
          </a:bodyPr>
          <a:lstStyle/>
          <a:p>
            <a:r>
              <a:rPr lang="it-IT" sz="1400" b="1" dirty="0" err="1">
                <a:solidFill>
                  <a:schemeClr val="accent5">
                    <a:lumMod val="60000"/>
                    <a:lumOff val="40000"/>
                  </a:schemeClr>
                </a:solidFill>
              </a:rPr>
              <a:t>UMs</a:t>
            </a:r>
            <a:r>
              <a:rPr lang="fr-FR" sz="1400" b="1" dirty="0" smtClean="0">
                <a:solidFill>
                  <a:schemeClr val="accent5">
                    <a:lumMod val="60000"/>
                    <a:lumOff val="40000"/>
                  </a:schemeClr>
                </a:solidFill>
              </a:rPr>
              <a:t> </a:t>
            </a:r>
            <a:r>
              <a:rPr lang="it-IT" sz="1400" b="1" dirty="0">
                <a:solidFill>
                  <a:schemeClr val="accent5">
                    <a:lumMod val="60000"/>
                    <a:lumOff val="40000"/>
                  </a:schemeClr>
                </a:solidFill>
              </a:rPr>
              <a:t>Ultra-</a:t>
            </a:r>
            <a:r>
              <a:rPr lang="it-IT" sz="1400" b="1" dirty="0" err="1">
                <a:solidFill>
                  <a:schemeClr val="accent5">
                    <a:lumMod val="60000"/>
                    <a:lumOff val="40000"/>
                  </a:schemeClr>
                </a:solidFill>
              </a:rPr>
              <a:t>Metabolizer</a:t>
            </a:r>
            <a:endParaRPr lang="fr-FR" sz="1400" b="1" dirty="0">
              <a:solidFill>
                <a:schemeClr val="accent5">
                  <a:lumMod val="60000"/>
                  <a:lumOff val="40000"/>
                </a:schemeClr>
              </a:solidFill>
            </a:endParaRPr>
          </a:p>
        </p:txBody>
      </p:sp>
    </p:spTree>
    <p:extLst>
      <p:ext uri="{BB962C8B-B14F-4D97-AF65-F5344CB8AC3E}">
        <p14:creationId xmlns:p14="http://schemas.microsoft.com/office/powerpoint/2010/main" val="2851382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262388" y="6073170"/>
            <a:ext cx="8410964" cy="584775"/>
          </a:xfrm>
          <a:prstGeom prst="rect">
            <a:avLst/>
          </a:prstGeom>
          <a:noFill/>
        </p:spPr>
        <p:txBody>
          <a:bodyPr wrap="square" rtlCol="0">
            <a:spAutoFit/>
          </a:bodyPr>
          <a:lstStyle/>
          <a:p>
            <a:r>
              <a:rPr lang="it-IT" sz="3200" dirty="0" smtClean="0">
                <a:solidFill>
                  <a:schemeClr val="bg1"/>
                </a:solidFill>
              </a:rPr>
              <a:t>INDICE</a:t>
            </a:r>
            <a:endParaRPr lang="it-IT" sz="3200" dirty="0">
              <a:solidFill>
                <a:schemeClr val="bg1"/>
              </a:solidFill>
            </a:endParaRPr>
          </a:p>
        </p:txBody>
      </p:sp>
      <p:sp>
        <p:nvSpPr>
          <p:cNvPr id="4" name="CasellaDiTesto 3"/>
          <p:cNvSpPr txBox="1"/>
          <p:nvPr/>
        </p:nvSpPr>
        <p:spPr>
          <a:xfrm>
            <a:off x="877504" y="2572362"/>
            <a:ext cx="6524543" cy="2123658"/>
          </a:xfrm>
          <a:prstGeom prst="rect">
            <a:avLst/>
          </a:prstGeom>
          <a:noFill/>
        </p:spPr>
        <p:txBody>
          <a:bodyPr wrap="none" rtlCol="0">
            <a:spAutoFit/>
          </a:bodyPr>
          <a:lstStyle/>
          <a:p>
            <a:r>
              <a:rPr lang="fr-FR" sz="2400" b="1" dirty="0" smtClean="0">
                <a:solidFill>
                  <a:srgbClr val="4DD350"/>
                </a:solidFill>
              </a:rPr>
              <a:t>PROJETS EAHP</a:t>
            </a:r>
          </a:p>
          <a:p>
            <a:r>
              <a:rPr lang="fr-FR" dirty="0" smtClean="0"/>
              <a:t>• Déclarations européennes de la pharmacie hospitalière</a:t>
            </a:r>
          </a:p>
          <a:p>
            <a:r>
              <a:rPr lang="fr-FR" dirty="0" smtClean="0"/>
              <a:t>• </a:t>
            </a:r>
            <a:r>
              <a:rPr lang="fr-FR" b="1" dirty="0" smtClean="0"/>
              <a:t>SATHP</a:t>
            </a:r>
            <a:r>
              <a:rPr lang="fr-FR" dirty="0" smtClean="0"/>
              <a:t>: Autoévaluation en ligne</a:t>
            </a:r>
          </a:p>
          <a:p>
            <a:r>
              <a:rPr lang="fr-FR" dirty="0" smtClean="0"/>
              <a:t>• </a:t>
            </a:r>
            <a:r>
              <a:rPr lang="fr-FR" b="1" dirty="0" smtClean="0"/>
              <a:t>SILCC</a:t>
            </a:r>
            <a:r>
              <a:rPr lang="fr-FR" dirty="0" smtClean="0"/>
              <a:t>: </a:t>
            </a:r>
            <a:r>
              <a:rPr lang="fr-FR" dirty="0" err="1" smtClean="0"/>
              <a:t>Statement</a:t>
            </a:r>
            <a:r>
              <a:rPr lang="fr-FR" dirty="0" smtClean="0"/>
              <a:t> </a:t>
            </a:r>
            <a:r>
              <a:rPr lang="fr-FR" dirty="0" err="1" smtClean="0"/>
              <a:t>Implementation</a:t>
            </a:r>
            <a:r>
              <a:rPr lang="fr-FR" dirty="0" smtClean="0"/>
              <a:t> </a:t>
            </a:r>
            <a:r>
              <a:rPr lang="fr-FR" dirty="0" err="1" smtClean="0"/>
              <a:t>Learnings</a:t>
            </a:r>
            <a:r>
              <a:rPr lang="fr-FR" dirty="0" smtClean="0"/>
              <a:t> Collaborative Centres</a:t>
            </a:r>
          </a:p>
          <a:p>
            <a:r>
              <a:rPr lang="fr-FR" dirty="0" smtClean="0"/>
              <a:t>• Common Training Framework</a:t>
            </a:r>
          </a:p>
          <a:p>
            <a:r>
              <a:rPr lang="fr-FR" dirty="0" smtClean="0"/>
              <a:t>• Good Practice Initiatives</a:t>
            </a:r>
          </a:p>
          <a:p>
            <a:r>
              <a:rPr lang="fr-FR" dirty="0" smtClean="0"/>
              <a:t>• </a:t>
            </a:r>
            <a:r>
              <a:rPr lang="fr-FR" b="1" dirty="0" err="1" smtClean="0"/>
              <a:t>Medecine</a:t>
            </a:r>
            <a:r>
              <a:rPr lang="fr-FR" b="1" dirty="0" smtClean="0"/>
              <a:t> </a:t>
            </a:r>
            <a:r>
              <a:rPr lang="fr-FR" b="1" dirty="0" err="1" smtClean="0"/>
              <a:t>Shortages</a:t>
            </a:r>
            <a:r>
              <a:rPr lang="fr-FR" b="1" dirty="0" smtClean="0"/>
              <a:t> </a:t>
            </a:r>
            <a:r>
              <a:rPr lang="fr-FR" b="1" dirty="0" err="1" smtClean="0"/>
              <a:t>Survay</a:t>
            </a:r>
            <a:endParaRPr lang="fr-FR" b="1" dirty="0" smtClean="0"/>
          </a:p>
        </p:txBody>
      </p:sp>
      <p:sp>
        <p:nvSpPr>
          <p:cNvPr id="2" name="CasellaDiTesto 1"/>
          <p:cNvSpPr txBox="1"/>
          <p:nvPr/>
        </p:nvSpPr>
        <p:spPr>
          <a:xfrm>
            <a:off x="877504" y="820107"/>
            <a:ext cx="7957213" cy="1292662"/>
          </a:xfrm>
          <a:prstGeom prst="rect">
            <a:avLst/>
          </a:prstGeom>
          <a:noFill/>
        </p:spPr>
        <p:txBody>
          <a:bodyPr wrap="square" rtlCol="0">
            <a:spAutoFit/>
          </a:bodyPr>
          <a:lstStyle/>
          <a:p>
            <a:r>
              <a:rPr lang="fr-FR" sz="2400" b="1" dirty="0" smtClean="0">
                <a:solidFill>
                  <a:srgbClr val="4DD350"/>
                </a:solidFill>
              </a:rPr>
              <a:t>LE  ROLE DU PHARMACIEN HOSPITALIER DANS LE CADRE DE</a:t>
            </a:r>
          </a:p>
          <a:p>
            <a:r>
              <a:rPr lang="fr-FR" dirty="0" smtClean="0"/>
              <a:t>• </a:t>
            </a:r>
            <a:r>
              <a:rPr lang="fr-FR" dirty="0" err="1" smtClean="0"/>
              <a:t>Biosimilaires</a:t>
            </a:r>
            <a:endParaRPr lang="fr-FR" dirty="0" smtClean="0"/>
          </a:p>
          <a:p>
            <a:r>
              <a:rPr lang="fr-FR" dirty="0" smtClean="0"/>
              <a:t>• Pharmaco-génomique et pharmacogénétique</a:t>
            </a:r>
          </a:p>
          <a:p>
            <a:r>
              <a:rPr lang="fr-FR" dirty="0" smtClean="0"/>
              <a:t>• Thérapie innovante</a:t>
            </a:r>
            <a:endParaRPr lang="fr-FR" dirty="0"/>
          </a:p>
        </p:txBody>
      </p:sp>
    </p:spTree>
    <p:extLst>
      <p:ext uri="{BB962C8B-B14F-4D97-AF65-F5344CB8AC3E}">
        <p14:creationId xmlns:p14="http://schemas.microsoft.com/office/powerpoint/2010/main" val="1658064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e 33"/>
          <p:cNvSpPr/>
          <p:nvPr/>
        </p:nvSpPr>
        <p:spPr>
          <a:xfrm>
            <a:off x="3525406" y="3048384"/>
            <a:ext cx="1441665" cy="1230329"/>
          </a:xfrm>
          <a:prstGeom prst="ellipse">
            <a:avLst/>
          </a:prstGeom>
          <a:solidFill>
            <a:srgbClr val="4DD3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Ovale 32"/>
          <p:cNvSpPr/>
          <p:nvPr/>
        </p:nvSpPr>
        <p:spPr>
          <a:xfrm>
            <a:off x="1272690" y="3204524"/>
            <a:ext cx="1441665" cy="1230329"/>
          </a:xfrm>
          <a:prstGeom prst="ellipse">
            <a:avLst/>
          </a:prstGeom>
          <a:solidFill>
            <a:srgbClr val="4DD3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Ovale 30"/>
          <p:cNvSpPr/>
          <p:nvPr/>
        </p:nvSpPr>
        <p:spPr>
          <a:xfrm>
            <a:off x="5562724" y="2931550"/>
            <a:ext cx="1441665" cy="1230329"/>
          </a:xfrm>
          <a:prstGeom prst="ellipse">
            <a:avLst/>
          </a:prstGeom>
          <a:solidFill>
            <a:srgbClr val="4DD3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Ovale 29"/>
          <p:cNvSpPr/>
          <p:nvPr/>
        </p:nvSpPr>
        <p:spPr>
          <a:xfrm>
            <a:off x="9660160" y="3048384"/>
            <a:ext cx="1441665" cy="1230329"/>
          </a:xfrm>
          <a:prstGeom prst="ellipse">
            <a:avLst/>
          </a:prstGeom>
          <a:solidFill>
            <a:srgbClr val="4DD3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Ovale 28"/>
          <p:cNvSpPr/>
          <p:nvPr/>
        </p:nvSpPr>
        <p:spPr>
          <a:xfrm>
            <a:off x="3731617" y="1381459"/>
            <a:ext cx="1441665" cy="1230329"/>
          </a:xfrm>
          <a:prstGeom prst="ellipse">
            <a:avLst/>
          </a:prstGeom>
          <a:solidFill>
            <a:srgbClr val="4DD3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Ovale 27"/>
          <p:cNvSpPr/>
          <p:nvPr/>
        </p:nvSpPr>
        <p:spPr>
          <a:xfrm>
            <a:off x="7329088" y="2288104"/>
            <a:ext cx="1441665" cy="1230329"/>
          </a:xfrm>
          <a:prstGeom prst="ellipse">
            <a:avLst/>
          </a:prstGeom>
          <a:solidFill>
            <a:srgbClr val="4DD3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vale 8"/>
          <p:cNvSpPr/>
          <p:nvPr/>
        </p:nvSpPr>
        <p:spPr>
          <a:xfrm>
            <a:off x="8939328" y="1507648"/>
            <a:ext cx="1441665" cy="1230329"/>
          </a:xfrm>
          <a:prstGeom prst="ellipse">
            <a:avLst/>
          </a:prstGeom>
          <a:solidFill>
            <a:srgbClr val="4DD3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309812" y="175201"/>
            <a:ext cx="8690264"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Conséquences de la variabilité</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2017220" y="4909301"/>
            <a:ext cx="2309158" cy="400110"/>
          </a:xfrm>
          <a:prstGeom prst="rect">
            <a:avLst/>
          </a:prstGeom>
          <a:noFill/>
        </p:spPr>
        <p:txBody>
          <a:bodyPr wrap="none" rtlCol="0">
            <a:spAutoFit/>
          </a:bodyPr>
          <a:lstStyle/>
          <a:p>
            <a:r>
              <a:rPr lang="fr-FR" sz="2000" b="1" dirty="0" smtClean="0">
                <a:solidFill>
                  <a:srgbClr val="4DD350"/>
                </a:solidFill>
              </a:rPr>
              <a:t>+ Effets Indésirables</a:t>
            </a:r>
            <a:endParaRPr lang="fr-FR" sz="2000" b="1" dirty="0">
              <a:solidFill>
                <a:srgbClr val="4DD350"/>
              </a:solidFill>
            </a:endParaRPr>
          </a:p>
        </p:txBody>
      </p:sp>
      <p:sp>
        <p:nvSpPr>
          <p:cNvPr id="15" name="CasellaDiTesto 14"/>
          <p:cNvSpPr txBox="1"/>
          <p:nvPr/>
        </p:nvSpPr>
        <p:spPr>
          <a:xfrm>
            <a:off x="4387354" y="4909301"/>
            <a:ext cx="2259465" cy="400110"/>
          </a:xfrm>
          <a:prstGeom prst="rect">
            <a:avLst/>
          </a:prstGeom>
          <a:noFill/>
        </p:spPr>
        <p:txBody>
          <a:bodyPr wrap="none" rtlCol="0">
            <a:spAutoFit/>
          </a:bodyPr>
          <a:lstStyle/>
          <a:p>
            <a:r>
              <a:rPr lang="fr-FR" sz="2000" b="1" dirty="0" smtClean="0">
                <a:solidFill>
                  <a:srgbClr val="4DD350"/>
                </a:solidFill>
              </a:rPr>
              <a:t>- Effets Indésirables</a:t>
            </a:r>
            <a:endParaRPr lang="fr-FR" sz="2000" b="1" dirty="0">
              <a:solidFill>
                <a:srgbClr val="4DD350"/>
              </a:solidFill>
            </a:endParaRPr>
          </a:p>
        </p:txBody>
      </p:sp>
      <p:sp>
        <p:nvSpPr>
          <p:cNvPr id="17" name="CasellaDiTesto 16"/>
          <p:cNvSpPr txBox="1"/>
          <p:nvPr/>
        </p:nvSpPr>
        <p:spPr>
          <a:xfrm>
            <a:off x="6790172" y="4909301"/>
            <a:ext cx="1237262" cy="400110"/>
          </a:xfrm>
          <a:prstGeom prst="rect">
            <a:avLst/>
          </a:prstGeom>
          <a:noFill/>
        </p:spPr>
        <p:txBody>
          <a:bodyPr wrap="none" rtlCol="0">
            <a:spAutoFit/>
          </a:bodyPr>
          <a:lstStyle/>
          <a:p>
            <a:r>
              <a:rPr lang="fr-FR" sz="2000" b="1" dirty="0" smtClean="0">
                <a:solidFill>
                  <a:srgbClr val="4DD350"/>
                </a:solidFill>
              </a:rPr>
              <a:t>- Réponse</a:t>
            </a:r>
            <a:endParaRPr lang="fr-FR" sz="2000" b="1" dirty="0">
              <a:solidFill>
                <a:srgbClr val="4DD350"/>
              </a:solidFill>
            </a:endParaRPr>
          </a:p>
        </p:txBody>
      </p:sp>
      <p:sp>
        <p:nvSpPr>
          <p:cNvPr id="18" name="CasellaDiTesto 17"/>
          <p:cNvSpPr txBox="1"/>
          <p:nvPr/>
        </p:nvSpPr>
        <p:spPr>
          <a:xfrm>
            <a:off x="8170088" y="4909301"/>
            <a:ext cx="1286955" cy="400110"/>
          </a:xfrm>
          <a:prstGeom prst="rect">
            <a:avLst/>
          </a:prstGeom>
          <a:noFill/>
        </p:spPr>
        <p:txBody>
          <a:bodyPr wrap="none" rtlCol="0">
            <a:spAutoFit/>
          </a:bodyPr>
          <a:lstStyle/>
          <a:p>
            <a:r>
              <a:rPr lang="fr-FR" sz="2000" b="1" dirty="0">
                <a:solidFill>
                  <a:srgbClr val="4DD350"/>
                </a:solidFill>
              </a:rPr>
              <a:t>+</a:t>
            </a:r>
            <a:r>
              <a:rPr lang="fr-FR" sz="2000" b="1" dirty="0" smtClean="0">
                <a:solidFill>
                  <a:srgbClr val="4DD350"/>
                </a:solidFill>
              </a:rPr>
              <a:t> Réponse</a:t>
            </a:r>
            <a:endParaRPr lang="fr-FR" sz="2000" b="1" dirty="0">
              <a:solidFill>
                <a:srgbClr val="4DD350"/>
              </a:solidFill>
            </a:endParaRPr>
          </a:p>
        </p:txBody>
      </p:sp>
      <p:sp>
        <p:nvSpPr>
          <p:cNvPr id="19" name="CasellaDiTesto 18"/>
          <p:cNvSpPr txBox="1"/>
          <p:nvPr/>
        </p:nvSpPr>
        <p:spPr>
          <a:xfrm>
            <a:off x="3719756" y="1811958"/>
            <a:ext cx="1416926" cy="369332"/>
          </a:xfrm>
          <a:prstGeom prst="rect">
            <a:avLst/>
          </a:prstGeom>
          <a:noFill/>
        </p:spPr>
        <p:txBody>
          <a:bodyPr wrap="none" rtlCol="0">
            <a:spAutoFit/>
          </a:bodyPr>
          <a:lstStyle/>
          <a:p>
            <a:r>
              <a:rPr lang="fr-FR" b="1" dirty="0"/>
              <a:t>+</a:t>
            </a:r>
            <a:r>
              <a:rPr lang="fr-FR" b="1" dirty="0" smtClean="0"/>
              <a:t> Absorption</a:t>
            </a:r>
            <a:endParaRPr lang="fr-FR" b="1" dirty="0"/>
          </a:p>
        </p:txBody>
      </p:sp>
      <p:sp>
        <p:nvSpPr>
          <p:cNvPr id="21" name="CasellaDiTesto 20"/>
          <p:cNvSpPr txBox="1"/>
          <p:nvPr/>
        </p:nvSpPr>
        <p:spPr>
          <a:xfrm>
            <a:off x="7241137" y="2724117"/>
            <a:ext cx="1613903" cy="369332"/>
          </a:xfrm>
          <a:prstGeom prst="rect">
            <a:avLst/>
          </a:prstGeom>
          <a:noFill/>
        </p:spPr>
        <p:txBody>
          <a:bodyPr wrap="none" rtlCol="0">
            <a:spAutoFit/>
          </a:bodyPr>
          <a:lstStyle/>
          <a:p>
            <a:r>
              <a:rPr lang="fr-FR" b="1" dirty="0"/>
              <a:t>+</a:t>
            </a:r>
            <a:r>
              <a:rPr lang="fr-FR" b="1" dirty="0" smtClean="0"/>
              <a:t> Métabolisme</a:t>
            </a:r>
            <a:endParaRPr lang="fr-FR" b="1" dirty="0"/>
          </a:p>
        </p:txBody>
      </p:sp>
      <p:sp>
        <p:nvSpPr>
          <p:cNvPr id="22" name="CasellaDiTesto 21"/>
          <p:cNvSpPr txBox="1"/>
          <p:nvPr/>
        </p:nvSpPr>
        <p:spPr>
          <a:xfrm>
            <a:off x="8875652" y="1901407"/>
            <a:ext cx="1569019" cy="369332"/>
          </a:xfrm>
          <a:prstGeom prst="rect">
            <a:avLst/>
          </a:prstGeom>
          <a:noFill/>
        </p:spPr>
        <p:txBody>
          <a:bodyPr wrap="none" rtlCol="0">
            <a:spAutoFit/>
          </a:bodyPr>
          <a:lstStyle/>
          <a:p>
            <a:r>
              <a:rPr lang="fr-FR" b="1" dirty="0" smtClean="0"/>
              <a:t>- Métabolisme</a:t>
            </a:r>
            <a:endParaRPr lang="fr-FR" b="1" dirty="0"/>
          </a:p>
        </p:txBody>
      </p:sp>
      <p:sp>
        <p:nvSpPr>
          <p:cNvPr id="23" name="CasellaDiTesto 22"/>
          <p:cNvSpPr txBox="1"/>
          <p:nvPr/>
        </p:nvSpPr>
        <p:spPr>
          <a:xfrm>
            <a:off x="9653734" y="3469666"/>
            <a:ext cx="1372042" cy="369332"/>
          </a:xfrm>
          <a:prstGeom prst="rect">
            <a:avLst/>
          </a:prstGeom>
          <a:noFill/>
        </p:spPr>
        <p:txBody>
          <a:bodyPr wrap="none" rtlCol="0">
            <a:spAutoFit/>
          </a:bodyPr>
          <a:lstStyle/>
          <a:p>
            <a:r>
              <a:rPr lang="fr-FR" b="1" dirty="0" smtClean="0"/>
              <a:t>- Absorption</a:t>
            </a:r>
            <a:endParaRPr lang="fr-FR" b="1" dirty="0"/>
          </a:p>
        </p:txBody>
      </p:sp>
      <p:sp>
        <p:nvSpPr>
          <p:cNvPr id="24" name="CasellaDiTesto 23"/>
          <p:cNvSpPr txBox="1"/>
          <p:nvPr/>
        </p:nvSpPr>
        <p:spPr>
          <a:xfrm>
            <a:off x="5553975" y="3351916"/>
            <a:ext cx="1394421" cy="369332"/>
          </a:xfrm>
          <a:prstGeom prst="rect">
            <a:avLst/>
          </a:prstGeom>
          <a:noFill/>
        </p:spPr>
        <p:txBody>
          <a:bodyPr wrap="none" rtlCol="0">
            <a:spAutoFit/>
          </a:bodyPr>
          <a:lstStyle/>
          <a:p>
            <a:r>
              <a:rPr lang="fr-FR" b="1" dirty="0" smtClean="0"/>
              <a:t>- Elimination</a:t>
            </a:r>
            <a:endParaRPr lang="fr-FR" b="1" dirty="0"/>
          </a:p>
        </p:txBody>
      </p:sp>
      <p:sp>
        <p:nvSpPr>
          <p:cNvPr id="26" name="CasellaDiTesto 25"/>
          <p:cNvSpPr txBox="1"/>
          <p:nvPr/>
        </p:nvSpPr>
        <p:spPr>
          <a:xfrm>
            <a:off x="1227374" y="3644238"/>
            <a:ext cx="1491755" cy="369332"/>
          </a:xfrm>
          <a:prstGeom prst="rect">
            <a:avLst/>
          </a:prstGeom>
          <a:noFill/>
        </p:spPr>
        <p:txBody>
          <a:bodyPr wrap="none" rtlCol="0">
            <a:spAutoFit/>
          </a:bodyPr>
          <a:lstStyle/>
          <a:p>
            <a:r>
              <a:rPr lang="fr-FR" b="1" dirty="0"/>
              <a:t>+</a:t>
            </a:r>
            <a:r>
              <a:rPr lang="fr-FR" b="1" dirty="0" smtClean="0"/>
              <a:t> Distribution</a:t>
            </a:r>
            <a:endParaRPr lang="fr-FR" b="1" dirty="0"/>
          </a:p>
        </p:txBody>
      </p:sp>
      <p:sp>
        <p:nvSpPr>
          <p:cNvPr id="27" name="CasellaDiTesto 26"/>
          <p:cNvSpPr txBox="1"/>
          <p:nvPr/>
        </p:nvSpPr>
        <p:spPr>
          <a:xfrm>
            <a:off x="3520439" y="3504316"/>
            <a:ext cx="1446871" cy="369332"/>
          </a:xfrm>
          <a:prstGeom prst="rect">
            <a:avLst/>
          </a:prstGeom>
          <a:noFill/>
        </p:spPr>
        <p:txBody>
          <a:bodyPr wrap="none" rtlCol="0">
            <a:spAutoFit/>
          </a:bodyPr>
          <a:lstStyle/>
          <a:p>
            <a:r>
              <a:rPr lang="fr-FR" b="1" dirty="0" smtClean="0"/>
              <a:t>- Distribution</a:t>
            </a:r>
            <a:endParaRPr lang="fr-FR" b="1" dirty="0"/>
          </a:p>
        </p:txBody>
      </p:sp>
      <p:sp>
        <p:nvSpPr>
          <p:cNvPr id="32" name="Ovale 31"/>
          <p:cNvSpPr/>
          <p:nvPr/>
        </p:nvSpPr>
        <p:spPr>
          <a:xfrm>
            <a:off x="5716920" y="1446955"/>
            <a:ext cx="1441665" cy="1230329"/>
          </a:xfrm>
          <a:prstGeom prst="ellipse">
            <a:avLst/>
          </a:prstGeom>
          <a:solidFill>
            <a:srgbClr val="4DD3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CasellaDiTesto 24"/>
          <p:cNvSpPr txBox="1"/>
          <p:nvPr/>
        </p:nvSpPr>
        <p:spPr>
          <a:xfrm>
            <a:off x="5714202" y="1889541"/>
            <a:ext cx="1439305" cy="369332"/>
          </a:xfrm>
          <a:prstGeom prst="rect">
            <a:avLst/>
          </a:prstGeom>
          <a:noFill/>
        </p:spPr>
        <p:txBody>
          <a:bodyPr wrap="none" rtlCol="0">
            <a:spAutoFit/>
          </a:bodyPr>
          <a:lstStyle/>
          <a:p>
            <a:r>
              <a:rPr lang="fr-FR" b="1" dirty="0"/>
              <a:t>+</a:t>
            </a:r>
            <a:r>
              <a:rPr lang="fr-FR" b="1" dirty="0" smtClean="0"/>
              <a:t> Elimination</a:t>
            </a:r>
            <a:endParaRPr lang="fr-FR" b="1" dirty="0"/>
          </a:p>
        </p:txBody>
      </p:sp>
      <p:sp>
        <p:nvSpPr>
          <p:cNvPr id="10" name="CasellaDiTesto 9"/>
          <p:cNvSpPr txBox="1"/>
          <p:nvPr/>
        </p:nvSpPr>
        <p:spPr>
          <a:xfrm>
            <a:off x="670560" y="1747865"/>
            <a:ext cx="1819100" cy="646331"/>
          </a:xfrm>
          <a:prstGeom prst="rect">
            <a:avLst/>
          </a:prstGeom>
          <a:noFill/>
        </p:spPr>
        <p:txBody>
          <a:bodyPr wrap="square" rtlCol="0">
            <a:spAutoFit/>
          </a:bodyPr>
          <a:lstStyle/>
          <a:p>
            <a:pPr algn="ctr"/>
            <a:r>
              <a:rPr lang="fr-FR" b="1" dirty="0" smtClean="0"/>
              <a:t>Selon la protéine impliquée:</a:t>
            </a:r>
            <a:endParaRPr lang="fr-FR" b="1" dirty="0"/>
          </a:p>
        </p:txBody>
      </p:sp>
    </p:spTree>
    <p:extLst>
      <p:ext uri="{BB962C8B-B14F-4D97-AF65-F5344CB8AC3E}">
        <p14:creationId xmlns:p14="http://schemas.microsoft.com/office/powerpoint/2010/main" val="105657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2433459" y="2068642"/>
            <a:ext cx="7325082" cy="707886"/>
          </a:xfrm>
          <a:prstGeom prst="rect">
            <a:avLst/>
          </a:prstGeom>
          <a:solidFill>
            <a:srgbClr val="4DD350"/>
          </a:solidFill>
        </p:spPr>
        <p:txBody>
          <a:bodyPr wrap="none" rtlCol="0">
            <a:spAutoFit/>
          </a:bodyPr>
          <a:lstStyle/>
          <a:p>
            <a:r>
              <a:rPr lang="fr-FR" sz="4000" dirty="0" smtClean="0"/>
              <a:t>...de quels médicaments on parle?</a:t>
            </a:r>
            <a:endParaRPr lang="fr-FR" sz="4000" dirty="0"/>
          </a:p>
        </p:txBody>
      </p:sp>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963" y="3040754"/>
            <a:ext cx="2583305" cy="2324975"/>
          </a:xfrm>
          <a:prstGeom prst="rect">
            <a:avLst/>
          </a:prstGeom>
        </p:spPr>
      </p:pic>
    </p:spTree>
    <p:extLst>
      <p:ext uri="{BB962C8B-B14F-4D97-AF65-F5344CB8AC3E}">
        <p14:creationId xmlns:p14="http://schemas.microsoft.com/office/powerpoint/2010/main" val="12571036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82388" y="170347"/>
            <a:ext cx="2644635" cy="923330"/>
          </a:xfrm>
          <a:prstGeom prst="rect">
            <a:avLst/>
          </a:prstGeom>
          <a:noFill/>
        </p:spPr>
        <p:txBody>
          <a:bodyPr wrap="none" lIns="91440" tIns="45720" rIns="91440" bIns="45720">
            <a:spAutoFit/>
          </a:bodyPr>
          <a:lstStyle/>
          <a:p>
            <a:pPr algn="ctr"/>
            <a:r>
              <a:rPr lang="it-IT" sz="5400" dirty="0" err="1" smtClean="0">
                <a:ln w="0"/>
                <a:solidFill>
                  <a:srgbClr val="4DD350"/>
                </a:solidFill>
                <a:effectLst>
                  <a:outerShdw blurRad="38100" dist="19050" dir="2700000" algn="tl" rotWithShape="0">
                    <a:schemeClr val="dk1">
                      <a:alpha val="40000"/>
                    </a:schemeClr>
                  </a:outerShdw>
                </a:effectLst>
              </a:rPr>
              <a:t>Warfarin</a:t>
            </a:r>
            <a:endParaRPr lang="it-IT" sz="5400" b="0" cap="none" spc="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317" y="3910443"/>
            <a:ext cx="584994" cy="826263"/>
          </a:xfrm>
          <a:prstGeom prst="rect">
            <a:avLst/>
          </a:prstGeom>
        </p:spPr>
      </p:pic>
      <p:pic>
        <p:nvPicPr>
          <p:cNvPr id="15" name="Immagin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7023" y="222809"/>
            <a:ext cx="603970" cy="779929"/>
          </a:xfrm>
          <a:prstGeom prst="rect">
            <a:avLst/>
          </a:prstGeom>
        </p:spPr>
      </p:pic>
      <p:sp>
        <p:nvSpPr>
          <p:cNvPr id="17" name="CasellaDiTesto 16"/>
          <p:cNvSpPr txBox="1"/>
          <p:nvPr/>
        </p:nvSpPr>
        <p:spPr>
          <a:xfrm>
            <a:off x="1455305" y="3861909"/>
            <a:ext cx="4273581" cy="1477328"/>
          </a:xfrm>
          <a:prstGeom prst="rect">
            <a:avLst/>
          </a:prstGeom>
          <a:noFill/>
        </p:spPr>
        <p:txBody>
          <a:bodyPr wrap="square" rtlCol="0">
            <a:spAutoFit/>
          </a:bodyPr>
          <a:lstStyle/>
          <a:p>
            <a:r>
              <a:rPr lang="fr-FR" b="1" dirty="0" smtClean="0">
                <a:solidFill>
                  <a:srgbClr val="4DD350"/>
                </a:solidFill>
              </a:rPr>
              <a:t>Polymorphismes:</a:t>
            </a:r>
          </a:p>
          <a:p>
            <a:r>
              <a:rPr lang="fr-FR" dirty="0" smtClean="0"/>
              <a:t>• CYP</a:t>
            </a:r>
            <a:r>
              <a:rPr lang="fr-FR" b="1" dirty="0" smtClean="0"/>
              <a:t>2C9:</a:t>
            </a:r>
            <a:r>
              <a:rPr lang="fr-FR" dirty="0" smtClean="0">
                <a:sym typeface="Wingdings" panose="05000000000000000000" pitchFamily="2" charset="2"/>
              </a:rPr>
              <a:t> Enzyme qui inactive le </a:t>
            </a:r>
            <a:r>
              <a:rPr lang="fr-FR" dirty="0" err="1" smtClean="0">
                <a:sym typeface="Wingdings" panose="05000000000000000000" pitchFamily="2" charset="2"/>
              </a:rPr>
              <a:t>Warfarin</a:t>
            </a:r>
            <a:r>
              <a:rPr lang="fr-FR" dirty="0" smtClean="0">
                <a:sym typeface="Wingdings" panose="05000000000000000000" pitchFamily="2" charset="2"/>
              </a:rPr>
              <a:t> </a:t>
            </a:r>
          </a:p>
          <a:p>
            <a:r>
              <a:rPr lang="fr-FR" dirty="0" smtClean="0">
                <a:sym typeface="Wingdings" panose="05000000000000000000" pitchFamily="2" charset="2"/>
              </a:rPr>
              <a:t>(6-18% </a:t>
            </a:r>
            <a:r>
              <a:rPr lang="fr-FR" dirty="0">
                <a:sym typeface="Wingdings" panose="05000000000000000000" pitchFamily="2" charset="2"/>
              </a:rPr>
              <a:t>de variabilité dans la </a:t>
            </a:r>
            <a:r>
              <a:rPr lang="fr-FR" dirty="0" smtClean="0">
                <a:sym typeface="Wingdings" panose="05000000000000000000" pitchFamily="2" charset="2"/>
              </a:rPr>
              <a:t>réponse)</a:t>
            </a:r>
            <a:endParaRPr lang="fr-FR" dirty="0"/>
          </a:p>
          <a:p>
            <a:r>
              <a:rPr lang="fr-FR" b="1" dirty="0" smtClean="0"/>
              <a:t>• VKORC1:</a:t>
            </a:r>
            <a:r>
              <a:rPr lang="fr-FR" dirty="0" smtClean="0">
                <a:sym typeface="Wingdings" panose="05000000000000000000" pitchFamily="2" charset="2"/>
              </a:rPr>
              <a:t> Enzyme inactivé par le </a:t>
            </a:r>
            <a:r>
              <a:rPr lang="fr-FR" dirty="0" err="1" smtClean="0">
                <a:sym typeface="Wingdings" panose="05000000000000000000" pitchFamily="2" charset="2"/>
              </a:rPr>
              <a:t>Warfarin</a:t>
            </a:r>
            <a:endParaRPr lang="fr-FR" dirty="0" smtClean="0">
              <a:sym typeface="Wingdings" panose="05000000000000000000" pitchFamily="2" charset="2"/>
            </a:endParaRPr>
          </a:p>
          <a:p>
            <a:r>
              <a:rPr lang="fr-FR" dirty="0">
                <a:sym typeface="Wingdings" panose="05000000000000000000" pitchFamily="2" charset="2"/>
              </a:rPr>
              <a:t>(</a:t>
            </a:r>
            <a:r>
              <a:rPr lang="fr-FR" dirty="0" smtClean="0">
                <a:sym typeface="Wingdings" panose="05000000000000000000" pitchFamily="2" charset="2"/>
              </a:rPr>
              <a:t>15-30% </a:t>
            </a:r>
            <a:r>
              <a:rPr lang="fr-FR" dirty="0">
                <a:sym typeface="Wingdings" panose="05000000000000000000" pitchFamily="2" charset="2"/>
              </a:rPr>
              <a:t>de </a:t>
            </a:r>
            <a:r>
              <a:rPr lang="fr-FR" dirty="0" smtClean="0">
                <a:sym typeface="Wingdings" panose="05000000000000000000" pitchFamily="2" charset="2"/>
              </a:rPr>
              <a:t>variabilité dans la réponse)</a:t>
            </a:r>
            <a:endParaRPr lang="fr-FR" dirty="0"/>
          </a:p>
        </p:txBody>
      </p:sp>
      <p:sp>
        <p:nvSpPr>
          <p:cNvPr id="3" name="CasellaDiTesto 2"/>
          <p:cNvSpPr txBox="1"/>
          <p:nvPr/>
        </p:nvSpPr>
        <p:spPr>
          <a:xfrm>
            <a:off x="272303" y="1299876"/>
            <a:ext cx="4714315" cy="2062103"/>
          </a:xfrm>
          <a:prstGeom prst="rect">
            <a:avLst/>
          </a:prstGeom>
          <a:solidFill>
            <a:srgbClr val="4DD350">
              <a:alpha val="20000"/>
            </a:srgbClr>
          </a:solidFill>
        </p:spPr>
        <p:txBody>
          <a:bodyPr wrap="square" rtlCol="0">
            <a:spAutoFit/>
          </a:bodyPr>
          <a:lstStyle/>
          <a:p>
            <a:r>
              <a:rPr lang="fr-FR" sz="1600" b="1" dirty="0" smtClean="0"/>
              <a:t>Indication</a:t>
            </a:r>
            <a:r>
              <a:rPr lang="fr-FR" sz="1600" dirty="0" smtClean="0"/>
              <a:t>: </a:t>
            </a:r>
          </a:p>
          <a:p>
            <a:r>
              <a:rPr lang="fr-FR" sz="1600" dirty="0" smtClean="0"/>
              <a:t>Anticoagulant oral</a:t>
            </a:r>
          </a:p>
          <a:p>
            <a:r>
              <a:rPr lang="fr-FR" sz="1600" b="1" dirty="0" smtClean="0"/>
              <a:t>Mécanisme</a:t>
            </a:r>
            <a:r>
              <a:rPr lang="fr-FR" sz="1600" dirty="0" smtClean="0"/>
              <a:t>: </a:t>
            </a:r>
          </a:p>
          <a:p>
            <a:r>
              <a:rPr lang="it-IT" sz="1600" dirty="0" smtClean="0"/>
              <a:t>Antagoniste </a:t>
            </a:r>
            <a:r>
              <a:rPr lang="it-IT" sz="1600" dirty="0"/>
              <a:t>de la vitamine </a:t>
            </a:r>
            <a:r>
              <a:rPr lang="it-IT" sz="1600" dirty="0" smtClean="0"/>
              <a:t>K,  </a:t>
            </a:r>
            <a:r>
              <a:rPr lang="fr-FR" sz="1600" dirty="0" smtClean="0"/>
              <a:t>facteur impliqué dans la coagulation</a:t>
            </a:r>
          </a:p>
          <a:p>
            <a:r>
              <a:rPr lang="fr-FR" sz="1600" b="1" dirty="0" smtClean="0"/>
              <a:t>Criticité</a:t>
            </a:r>
            <a:r>
              <a:rPr lang="fr-FR" sz="1600" dirty="0" smtClean="0"/>
              <a:t>:</a:t>
            </a:r>
          </a:p>
          <a:p>
            <a:r>
              <a:rPr lang="fr-FR" sz="1600" dirty="0" smtClean="0"/>
              <a:t>En cas de surdosage: risque hémorragique</a:t>
            </a:r>
          </a:p>
          <a:p>
            <a:r>
              <a:rPr lang="fr-FR" sz="1600" dirty="0" smtClean="0"/>
              <a:t>En cas de sous-dosage: inefficacité</a:t>
            </a:r>
          </a:p>
        </p:txBody>
      </p:sp>
      <p:pic>
        <p:nvPicPr>
          <p:cNvPr id="5" name="Immagine 4"/>
          <p:cNvPicPr>
            <a:picLocks noChangeAspect="1"/>
          </p:cNvPicPr>
          <p:nvPr/>
        </p:nvPicPr>
        <p:blipFill>
          <a:blip r:embed="rId4"/>
          <a:stretch>
            <a:fillRect/>
          </a:stretch>
        </p:blipFill>
        <p:spPr>
          <a:xfrm>
            <a:off x="5684376" y="1184617"/>
            <a:ext cx="6164724" cy="4705195"/>
          </a:xfrm>
          <a:prstGeom prst="rect">
            <a:avLst/>
          </a:prstGeom>
        </p:spPr>
      </p:pic>
      <p:pic>
        <p:nvPicPr>
          <p:cNvPr id="20" name="Immagin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311" y="3910443"/>
            <a:ext cx="584995" cy="826263"/>
          </a:xfrm>
          <a:prstGeom prst="rect">
            <a:avLst/>
          </a:prstGeom>
        </p:spPr>
      </p:pic>
      <p:sp>
        <p:nvSpPr>
          <p:cNvPr id="7" name="Ovale 6"/>
          <p:cNvSpPr/>
          <p:nvPr/>
        </p:nvSpPr>
        <p:spPr>
          <a:xfrm>
            <a:off x="8162365" y="2998694"/>
            <a:ext cx="510988" cy="3859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vale 20"/>
          <p:cNvSpPr/>
          <p:nvPr/>
        </p:nvSpPr>
        <p:spPr>
          <a:xfrm>
            <a:off x="6943165" y="2207818"/>
            <a:ext cx="510988" cy="3859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05147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82388" y="170347"/>
            <a:ext cx="2644635" cy="923330"/>
          </a:xfrm>
          <a:prstGeom prst="rect">
            <a:avLst/>
          </a:prstGeom>
          <a:noFill/>
        </p:spPr>
        <p:txBody>
          <a:bodyPr wrap="none" lIns="91440" tIns="45720" rIns="91440" bIns="45720">
            <a:spAutoFit/>
          </a:bodyPr>
          <a:lstStyle/>
          <a:p>
            <a:pPr algn="ctr"/>
            <a:r>
              <a:rPr lang="it-IT" sz="5400" dirty="0" err="1" smtClean="0">
                <a:ln w="0"/>
                <a:solidFill>
                  <a:srgbClr val="4DD350"/>
                </a:solidFill>
                <a:effectLst>
                  <a:outerShdw blurRad="38100" dist="19050" dir="2700000" algn="tl" rotWithShape="0">
                    <a:schemeClr val="dk1">
                      <a:alpha val="40000"/>
                    </a:schemeClr>
                  </a:outerShdw>
                </a:effectLst>
              </a:rPr>
              <a:t>Warfarin</a:t>
            </a:r>
            <a:endParaRPr lang="it-IT" sz="5400" b="0" cap="none" spc="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5" name="Immagin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7023" y="222809"/>
            <a:ext cx="603970" cy="779929"/>
          </a:xfrm>
          <a:prstGeom prst="rect">
            <a:avLst/>
          </a:prstGeom>
        </p:spPr>
      </p:pic>
      <p:pic>
        <p:nvPicPr>
          <p:cNvPr id="8" name="Immagine 7"/>
          <p:cNvPicPr>
            <a:picLocks noChangeAspect="1"/>
          </p:cNvPicPr>
          <p:nvPr/>
        </p:nvPicPr>
        <p:blipFill>
          <a:blip r:embed="rId3"/>
          <a:stretch>
            <a:fillRect/>
          </a:stretch>
        </p:blipFill>
        <p:spPr>
          <a:xfrm>
            <a:off x="368693" y="1277181"/>
            <a:ext cx="5640221" cy="3949853"/>
          </a:xfrm>
          <a:prstGeom prst="rect">
            <a:avLst/>
          </a:prstGeom>
        </p:spPr>
      </p:pic>
      <p:pic>
        <p:nvPicPr>
          <p:cNvPr id="10" name="Immagine 9"/>
          <p:cNvPicPr>
            <a:picLocks noChangeAspect="1"/>
          </p:cNvPicPr>
          <p:nvPr/>
        </p:nvPicPr>
        <p:blipFill>
          <a:blip r:embed="rId4"/>
          <a:stretch>
            <a:fillRect/>
          </a:stretch>
        </p:blipFill>
        <p:spPr>
          <a:xfrm>
            <a:off x="368693" y="3655547"/>
            <a:ext cx="5829073" cy="1754990"/>
          </a:xfrm>
          <a:prstGeom prst="rect">
            <a:avLst/>
          </a:prstGeom>
        </p:spPr>
      </p:pic>
      <p:pic>
        <p:nvPicPr>
          <p:cNvPr id="11" name="Immagine 10"/>
          <p:cNvPicPr>
            <a:picLocks noChangeAspect="1"/>
          </p:cNvPicPr>
          <p:nvPr/>
        </p:nvPicPr>
        <p:blipFill>
          <a:blip r:embed="rId5"/>
          <a:stretch>
            <a:fillRect/>
          </a:stretch>
        </p:blipFill>
        <p:spPr>
          <a:xfrm>
            <a:off x="6515178" y="1379439"/>
            <a:ext cx="5311671" cy="4031098"/>
          </a:xfrm>
          <a:prstGeom prst="rect">
            <a:avLst/>
          </a:prstGeom>
        </p:spPr>
      </p:pic>
    </p:spTree>
    <p:extLst>
      <p:ext uri="{BB962C8B-B14F-4D97-AF65-F5344CB8AC3E}">
        <p14:creationId xmlns:p14="http://schemas.microsoft.com/office/powerpoint/2010/main" val="3096907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72303" y="170347"/>
            <a:ext cx="4542077"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Carbamazépine</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8051" y="222809"/>
            <a:ext cx="603970" cy="779929"/>
          </a:xfrm>
          <a:prstGeom prst="rect">
            <a:avLst/>
          </a:prstGeom>
        </p:spPr>
      </p:pic>
      <p:pic>
        <p:nvPicPr>
          <p:cNvPr id="16" name="Immagin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317" y="3910443"/>
            <a:ext cx="584994" cy="826263"/>
          </a:xfrm>
          <a:prstGeom prst="rect">
            <a:avLst/>
          </a:prstGeom>
        </p:spPr>
      </p:pic>
      <p:sp>
        <p:nvSpPr>
          <p:cNvPr id="19" name="CasellaDiTesto 18"/>
          <p:cNvSpPr txBox="1"/>
          <p:nvPr/>
        </p:nvSpPr>
        <p:spPr>
          <a:xfrm>
            <a:off x="1455305" y="3721043"/>
            <a:ext cx="4466524" cy="1754326"/>
          </a:xfrm>
          <a:prstGeom prst="rect">
            <a:avLst/>
          </a:prstGeom>
          <a:noFill/>
        </p:spPr>
        <p:txBody>
          <a:bodyPr wrap="square" rtlCol="0">
            <a:spAutoFit/>
          </a:bodyPr>
          <a:lstStyle/>
          <a:p>
            <a:r>
              <a:rPr lang="fr-FR" b="1" dirty="0" smtClean="0">
                <a:solidFill>
                  <a:srgbClr val="4DD350"/>
                </a:solidFill>
              </a:rPr>
              <a:t>Polymorphismes:</a:t>
            </a:r>
          </a:p>
          <a:p>
            <a:r>
              <a:rPr lang="fr-FR" b="1" dirty="0" smtClean="0"/>
              <a:t>HLA-B*1502</a:t>
            </a:r>
            <a:r>
              <a:rPr lang="fr-FR" dirty="0"/>
              <a:t>: </a:t>
            </a:r>
            <a:r>
              <a:rPr lang="fr-FR" dirty="0" smtClean="0"/>
              <a:t>Antigène </a:t>
            </a:r>
            <a:r>
              <a:rPr lang="fr-FR" dirty="0"/>
              <a:t>des leucocytes </a:t>
            </a:r>
            <a:r>
              <a:rPr lang="fr-FR" dirty="0" smtClean="0"/>
              <a:t>humains: l’antigène est impliqué dans la réponse CD8-médiée, en présentant épitopes toxiques du médicament et donc en activant la cascade cytolytique. </a:t>
            </a:r>
            <a:endParaRPr lang="fr-FR" dirty="0"/>
          </a:p>
        </p:txBody>
      </p:sp>
      <p:sp>
        <p:nvSpPr>
          <p:cNvPr id="20" name="CasellaDiTesto 19"/>
          <p:cNvSpPr txBox="1"/>
          <p:nvPr/>
        </p:nvSpPr>
        <p:spPr>
          <a:xfrm>
            <a:off x="272303" y="1299876"/>
            <a:ext cx="5141526" cy="2062103"/>
          </a:xfrm>
          <a:prstGeom prst="rect">
            <a:avLst/>
          </a:prstGeom>
          <a:solidFill>
            <a:srgbClr val="4DD350">
              <a:alpha val="20000"/>
            </a:srgbClr>
          </a:solidFill>
        </p:spPr>
        <p:txBody>
          <a:bodyPr wrap="square" rtlCol="0">
            <a:spAutoFit/>
          </a:bodyPr>
          <a:lstStyle/>
          <a:p>
            <a:r>
              <a:rPr lang="fr-FR" sz="1600" b="1" dirty="0" smtClean="0"/>
              <a:t>Indication</a:t>
            </a:r>
            <a:r>
              <a:rPr lang="fr-FR" sz="1600" dirty="0" smtClean="0"/>
              <a:t>: </a:t>
            </a:r>
          </a:p>
          <a:p>
            <a:r>
              <a:rPr lang="fr-FR" sz="1600" dirty="0" smtClean="0"/>
              <a:t>Antiépileptique</a:t>
            </a:r>
          </a:p>
          <a:p>
            <a:r>
              <a:rPr lang="fr-FR" sz="1600" b="1" dirty="0" smtClean="0"/>
              <a:t>Mécanisme</a:t>
            </a:r>
            <a:r>
              <a:rPr lang="fr-FR" sz="1600" dirty="0" smtClean="0"/>
              <a:t>: </a:t>
            </a:r>
          </a:p>
          <a:p>
            <a:r>
              <a:rPr lang="fr-FR" sz="1600" dirty="0"/>
              <a:t>C</a:t>
            </a:r>
            <a:r>
              <a:rPr lang="fr-FR" sz="1600" dirty="0" smtClean="0"/>
              <a:t>apacité </a:t>
            </a:r>
            <a:r>
              <a:rPr lang="fr-FR" sz="1600" dirty="0"/>
              <a:t>à bloquer les canaux sodiques voltage-dépendants des neurones </a:t>
            </a:r>
            <a:r>
              <a:rPr lang="fr-FR" sz="1600" dirty="0" smtClean="0"/>
              <a:t>hyperactifs</a:t>
            </a:r>
          </a:p>
          <a:p>
            <a:r>
              <a:rPr lang="fr-FR" sz="1600" b="1" dirty="0" smtClean="0"/>
              <a:t>Criticité</a:t>
            </a:r>
            <a:r>
              <a:rPr lang="fr-FR" sz="1600" dirty="0" smtClean="0"/>
              <a:t>:</a:t>
            </a:r>
          </a:p>
          <a:p>
            <a:r>
              <a:rPr lang="fr-FR" sz="1600" dirty="0" smtClean="0"/>
              <a:t>Effets indésirables: Syndrome </a:t>
            </a:r>
            <a:r>
              <a:rPr lang="fr-FR" sz="1600" dirty="0"/>
              <a:t>di Stevens-Johnson (SJS</a:t>
            </a:r>
            <a:r>
              <a:rPr lang="fr-FR" sz="1600" dirty="0" smtClean="0"/>
              <a:t>) et Syndrome de Lyell (TEN</a:t>
            </a:r>
            <a:r>
              <a:rPr lang="fr-FR" sz="1600" dirty="0"/>
              <a:t>)</a:t>
            </a:r>
            <a:endParaRPr lang="fr-FR" sz="1600" dirty="0" smtClean="0"/>
          </a:p>
        </p:txBody>
      </p:sp>
      <p:pic>
        <p:nvPicPr>
          <p:cNvPr id="22" name="Immagin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311" y="3910443"/>
            <a:ext cx="584995" cy="826263"/>
          </a:xfrm>
          <a:prstGeom prst="rect">
            <a:avLst/>
          </a:prstGeom>
        </p:spPr>
      </p:pic>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6628" y="1299876"/>
            <a:ext cx="5391631" cy="3353380"/>
          </a:xfrm>
          <a:prstGeom prst="rect">
            <a:avLst/>
          </a:prstGeom>
        </p:spPr>
      </p:pic>
      <p:sp>
        <p:nvSpPr>
          <p:cNvPr id="7" name="CasellaDiTesto 6"/>
          <p:cNvSpPr txBox="1"/>
          <p:nvPr/>
        </p:nvSpPr>
        <p:spPr>
          <a:xfrm>
            <a:off x="6226628" y="4736706"/>
            <a:ext cx="5391631" cy="584775"/>
          </a:xfrm>
          <a:prstGeom prst="rect">
            <a:avLst/>
          </a:prstGeom>
          <a:noFill/>
        </p:spPr>
        <p:txBody>
          <a:bodyPr wrap="square" rtlCol="0">
            <a:spAutoFit/>
          </a:bodyPr>
          <a:lstStyle/>
          <a:p>
            <a:pPr algn="ctr"/>
            <a:r>
              <a:rPr lang="fr-FR" sz="1600" dirty="0" smtClean="0"/>
              <a:t>Erythème, lésion cutanée bulleuses et fréquent implication des muqueuses.</a:t>
            </a:r>
            <a:endParaRPr lang="fr-FR" sz="1600" dirty="0"/>
          </a:p>
        </p:txBody>
      </p:sp>
    </p:spTree>
    <p:extLst>
      <p:ext uri="{BB962C8B-B14F-4D97-AF65-F5344CB8AC3E}">
        <p14:creationId xmlns:p14="http://schemas.microsoft.com/office/powerpoint/2010/main" val="310920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72303" y="170347"/>
            <a:ext cx="4542077"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Carbamazépine</a:t>
            </a:r>
            <a:endParaRPr lang="fr-FR" sz="5400" b="0" cap="none" spc="0" dirty="0">
              <a:ln w="0"/>
              <a:solidFill>
                <a:srgbClr val="4DD350"/>
              </a:solidFill>
              <a:effectLst>
                <a:outerShdw blurRad="38100" dist="19050" dir="2700000" algn="tl" rotWithShape="0">
                  <a:schemeClr val="dk1">
                    <a:alpha val="40000"/>
                  </a:schemeClr>
                </a:outerShdw>
              </a:effectLst>
            </a:endParaRPr>
          </a:p>
        </p:txBody>
      </p:sp>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8051" y="222809"/>
            <a:ext cx="603970" cy="779929"/>
          </a:xfrm>
          <a:prstGeom prst="rect">
            <a:avLst/>
          </a:prstGeom>
        </p:spPr>
      </p:pic>
      <p:sp>
        <p:nvSpPr>
          <p:cNvPr id="25" name="CasellaDiTesto 24"/>
          <p:cNvSpPr txBox="1"/>
          <p:nvPr/>
        </p:nvSpPr>
        <p:spPr>
          <a:xfrm>
            <a:off x="596298" y="1349829"/>
            <a:ext cx="5687624" cy="4247317"/>
          </a:xfrm>
          <a:prstGeom prst="rect">
            <a:avLst/>
          </a:prstGeom>
          <a:noFill/>
        </p:spPr>
        <p:txBody>
          <a:bodyPr wrap="square" rtlCol="0">
            <a:spAutoFit/>
          </a:bodyPr>
          <a:lstStyle/>
          <a:p>
            <a:pPr algn="just"/>
            <a:r>
              <a:rPr lang="fr-FR" dirty="0" smtClean="0"/>
              <a:t>• </a:t>
            </a:r>
            <a:r>
              <a:rPr lang="fr-FR" b="1" dirty="0" smtClean="0"/>
              <a:t>Population Caucasienne</a:t>
            </a:r>
            <a:r>
              <a:rPr lang="fr-FR" dirty="0" smtClean="0"/>
              <a:t>: Faible incidence (1-6 chaque 10.000 nouveaux utilisateurs de Carbamazépine) </a:t>
            </a:r>
          </a:p>
          <a:p>
            <a:pPr algn="just"/>
            <a:r>
              <a:rPr lang="fr-FR" dirty="0" smtClean="0"/>
              <a:t> </a:t>
            </a:r>
          </a:p>
          <a:p>
            <a:pPr algn="just"/>
            <a:r>
              <a:rPr lang="fr-FR" dirty="0" smtClean="0"/>
              <a:t>• </a:t>
            </a:r>
            <a:r>
              <a:rPr lang="fr-FR" b="1" dirty="0" smtClean="0"/>
              <a:t>Population Asiatique</a:t>
            </a:r>
            <a:r>
              <a:rPr lang="fr-FR" dirty="0" smtClean="0"/>
              <a:t>: le risque est 10 fois plus haut.   </a:t>
            </a:r>
          </a:p>
          <a:p>
            <a:pPr algn="just"/>
            <a:endParaRPr lang="fr-FR" dirty="0" smtClean="0"/>
          </a:p>
          <a:p>
            <a:pPr algn="just"/>
            <a:endParaRPr lang="fr-FR" dirty="0" smtClean="0"/>
          </a:p>
          <a:p>
            <a:pPr algn="just"/>
            <a:endParaRPr lang="fr-FR" dirty="0" smtClean="0"/>
          </a:p>
          <a:p>
            <a:pPr algn="just"/>
            <a:r>
              <a:rPr lang="fr-FR" dirty="0" smtClean="0"/>
              <a:t>HLA-B*1502-médiée: présent dans le 98,3% des patients traités avec effets indésirables et seulement dans le 4,2% des patients traités sans effets indésirables.</a:t>
            </a:r>
          </a:p>
          <a:p>
            <a:pPr algn="just"/>
            <a:r>
              <a:rPr lang="it-IT" dirty="0" smtClean="0"/>
              <a:t> </a:t>
            </a:r>
          </a:p>
          <a:p>
            <a:pPr algn="just"/>
            <a:endParaRPr lang="it-IT" dirty="0"/>
          </a:p>
          <a:p>
            <a:pPr algn="just"/>
            <a:r>
              <a:rPr lang="fr-FR" dirty="0" smtClean="0"/>
              <a:t>Il est recommandé de soumettre à screening pour l’allèle HLA-B*1502 les patients d’origine asiatique avant de commencer le traitement avec Carbamazépine.</a:t>
            </a:r>
            <a:endParaRPr lang="fr-FR" dirty="0"/>
          </a:p>
        </p:txBody>
      </p:sp>
      <p:pic>
        <p:nvPicPr>
          <p:cNvPr id="3" name="Immagine 2"/>
          <p:cNvPicPr>
            <a:picLocks noChangeAspect="1"/>
          </p:cNvPicPr>
          <p:nvPr/>
        </p:nvPicPr>
        <p:blipFill>
          <a:blip r:embed="rId3"/>
          <a:stretch>
            <a:fillRect/>
          </a:stretch>
        </p:blipFill>
        <p:spPr>
          <a:xfrm>
            <a:off x="6283922" y="1349829"/>
            <a:ext cx="5908078" cy="4134837"/>
          </a:xfrm>
          <a:prstGeom prst="rect">
            <a:avLst/>
          </a:prstGeom>
        </p:spPr>
      </p:pic>
      <p:cxnSp>
        <p:nvCxnSpPr>
          <p:cNvPr id="15" name="Connettore 1 14"/>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Freccia in giù 16"/>
          <p:cNvSpPr/>
          <p:nvPr/>
        </p:nvSpPr>
        <p:spPr>
          <a:xfrm>
            <a:off x="2931350" y="4197392"/>
            <a:ext cx="334364" cy="490722"/>
          </a:xfrm>
          <a:prstGeom prst="downArrow">
            <a:avLst/>
          </a:prstGeom>
          <a:solidFill>
            <a:srgbClr val="4DD3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reccia in giù 17"/>
          <p:cNvSpPr/>
          <p:nvPr/>
        </p:nvSpPr>
        <p:spPr>
          <a:xfrm>
            <a:off x="2949385" y="2659944"/>
            <a:ext cx="327150" cy="554533"/>
          </a:xfrm>
          <a:prstGeom prst="downArrow">
            <a:avLst/>
          </a:prstGeom>
          <a:solidFill>
            <a:srgbClr val="4DD3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66239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72303" y="170347"/>
            <a:ext cx="3729162" cy="923330"/>
          </a:xfrm>
          <a:prstGeom prst="rect">
            <a:avLst/>
          </a:prstGeom>
          <a:noFill/>
        </p:spPr>
        <p:txBody>
          <a:bodyPr wrap="none" lIns="91440" tIns="45720" rIns="91440" bIns="45720">
            <a:spAutoFit/>
          </a:bodyPr>
          <a:lstStyle/>
          <a:p>
            <a:pPr algn="ctr"/>
            <a:r>
              <a:rPr lang="it-IT" sz="5400" dirty="0" smtClean="0">
                <a:ln w="0"/>
                <a:solidFill>
                  <a:srgbClr val="4DD350"/>
                </a:solidFill>
                <a:effectLst>
                  <a:outerShdw blurRad="38100" dist="19050" dir="2700000" algn="tl" rotWithShape="0">
                    <a:schemeClr val="dk1">
                      <a:alpha val="40000"/>
                    </a:schemeClr>
                  </a:outerShdw>
                </a:effectLst>
              </a:rPr>
              <a:t>5-Fluoruracil</a:t>
            </a:r>
            <a:endParaRPr lang="it-IT" sz="5400" b="0" cap="none" spc="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10755086" y="5272921"/>
            <a:ext cx="184731" cy="369332"/>
          </a:xfrm>
          <a:prstGeom prst="rect">
            <a:avLst/>
          </a:prstGeom>
          <a:noFill/>
        </p:spPr>
        <p:txBody>
          <a:bodyPr wrap="none" rtlCol="0">
            <a:spAutoFit/>
          </a:bodyPr>
          <a:lstStyle/>
          <a:p>
            <a:endParaRPr lang="fr-FR" dirty="0"/>
          </a:p>
        </p:txBody>
      </p:sp>
      <p:pic>
        <p:nvPicPr>
          <p:cNvPr id="7" name="Immagine 6"/>
          <p:cNvPicPr>
            <a:picLocks noChangeAspect="1"/>
          </p:cNvPicPr>
          <p:nvPr/>
        </p:nvPicPr>
        <p:blipFill>
          <a:blip r:embed="rId3"/>
          <a:stretch>
            <a:fillRect/>
          </a:stretch>
        </p:blipFill>
        <p:spPr>
          <a:xfrm>
            <a:off x="5300421" y="1299876"/>
            <a:ext cx="6317838" cy="2969506"/>
          </a:xfrm>
          <a:prstGeom prst="rect">
            <a:avLst/>
          </a:prstGeom>
        </p:spPr>
      </p:pic>
      <p:sp>
        <p:nvSpPr>
          <p:cNvPr id="19" name="CasellaDiTesto 18"/>
          <p:cNvSpPr txBox="1"/>
          <p:nvPr/>
        </p:nvSpPr>
        <p:spPr>
          <a:xfrm>
            <a:off x="272303" y="1299876"/>
            <a:ext cx="4714315" cy="2062103"/>
          </a:xfrm>
          <a:prstGeom prst="rect">
            <a:avLst/>
          </a:prstGeom>
          <a:solidFill>
            <a:srgbClr val="4DD350">
              <a:alpha val="20000"/>
            </a:srgbClr>
          </a:solidFill>
        </p:spPr>
        <p:txBody>
          <a:bodyPr wrap="square" rtlCol="0">
            <a:spAutoFit/>
          </a:bodyPr>
          <a:lstStyle/>
          <a:p>
            <a:r>
              <a:rPr lang="fr-FR" sz="1600" b="1" dirty="0" smtClean="0"/>
              <a:t>Indication</a:t>
            </a:r>
            <a:r>
              <a:rPr lang="fr-FR" sz="1600" dirty="0" smtClean="0"/>
              <a:t>: </a:t>
            </a:r>
          </a:p>
          <a:p>
            <a:r>
              <a:rPr lang="fr-FR" sz="1600" dirty="0" smtClean="0"/>
              <a:t>Chimiothérapie pour les tumeurs solides</a:t>
            </a:r>
          </a:p>
          <a:p>
            <a:r>
              <a:rPr lang="fr-FR" sz="1600" b="1" dirty="0" smtClean="0"/>
              <a:t>Mécanisme</a:t>
            </a:r>
            <a:r>
              <a:rPr lang="fr-FR" sz="1600" dirty="0" smtClean="0"/>
              <a:t>: </a:t>
            </a:r>
          </a:p>
          <a:p>
            <a:r>
              <a:rPr lang="fr-FR" sz="1600" dirty="0" smtClean="0"/>
              <a:t>Analogue pyrimidique</a:t>
            </a:r>
          </a:p>
          <a:p>
            <a:r>
              <a:rPr lang="fr-FR" sz="1600" b="1" dirty="0" smtClean="0"/>
              <a:t>Criticité</a:t>
            </a:r>
            <a:r>
              <a:rPr lang="fr-FR" sz="1600" dirty="0" smtClean="0"/>
              <a:t>:</a:t>
            </a:r>
          </a:p>
          <a:p>
            <a:r>
              <a:rPr lang="fr-FR" sz="1600" dirty="0" smtClean="0"/>
              <a:t>• Index thérapeutique particulièrement étroit (petit différence entre la dose efficace et la dose toxique)</a:t>
            </a:r>
          </a:p>
          <a:p>
            <a:r>
              <a:rPr lang="fr-FR" sz="1600" dirty="0" smtClean="0"/>
              <a:t>• Effets indésirables</a:t>
            </a:r>
          </a:p>
        </p:txBody>
      </p:sp>
      <p:sp>
        <p:nvSpPr>
          <p:cNvPr id="20" name="Ovale 19"/>
          <p:cNvSpPr/>
          <p:nvPr/>
        </p:nvSpPr>
        <p:spPr>
          <a:xfrm>
            <a:off x="5884048" y="2678733"/>
            <a:ext cx="510988" cy="3859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315" y="4572358"/>
            <a:ext cx="584994" cy="826263"/>
          </a:xfrm>
          <a:prstGeom prst="rect">
            <a:avLst/>
          </a:prstGeom>
        </p:spPr>
      </p:pic>
      <p:sp>
        <p:nvSpPr>
          <p:cNvPr id="22" name="CasellaDiTesto 21"/>
          <p:cNvSpPr txBox="1"/>
          <p:nvPr/>
        </p:nvSpPr>
        <p:spPr>
          <a:xfrm>
            <a:off x="1455304" y="4392196"/>
            <a:ext cx="10309975" cy="1200329"/>
          </a:xfrm>
          <a:prstGeom prst="rect">
            <a:avLst/>
          </a:prstGeom>
          <a:noFill/>
        </p:spPr>
        <p:txBody>
          <a:bodyPr wrap="square" rtlCol="0">
            <a:spAutoFit/>
          </a:bodyPr>
          <a:lstStyle/>
          <a:p>
            <a:r>
              <a:rPr lang="fr-FR" b="1" dirty="0" smtClean="0">
                <a:solidFill>
                  <a:srgbClr val="4DD350"/>
                </a:solidFill>
              </a:rPr>
              <a:t>Polymorphismes:</a:t>
            </a:r>
          </a:p>
          <a:p>
            <a:r>
              <a:rPr lang="fr-FR" b="1" dirty="0" smtClean="0"/>
              <a:t>DPD:</a:t>
            </a:r>
            <a:r>
              <a:rPr lang="fr-FR" dirty="0" smtClean="0">
                <a:sym typeface="Wingdings" panose="05000000000000000000" pitchFamily="2" charset="2"/>
              </a:rPr>
              <a:t> Responsable de la dégradation du 5-FU au niveau du foi (métabolite inactive: </a:t>
            </a:r>
            <a:r>
              <a:rPr lang="fr-FR" dirty="0" smtClean="0"/>
              <a:t>dihydro-5fluorouracil)</a:t>
            </a:r>
          </a:p>
          <a:p>
            <a:r>
              <a:rPr lang="fr-FR" b="1" dirty="0" smtClean="0"/>
              <a:t>TS:</a:t>
            </a:r>
            <a:r>
              <a:rPr lang="fr-FR" dirty="0" smtClean="0">
                <a:sym typeface="Wingdings" panose="05000000000000000000" pitchFamily="2" charset="2"/>
              </a:rPr>
              <a:t> </a:t>
            </a:r>
            <a:r>
              <a:rPr lang="fr-FR" dirty="0" err="1" smtClean="0">
                <a:sym typeface="Wingdings" panose="05000000000000000000" pitchFamily="2" charset="2"/>
              </a:rPr>
              <a:t>T</a:t>
            </a:r>
            <a:r>
              <a:rPr lang="fr-FR" dirty="0" err="1" smtClean="0"/>
              <a:t>hymidylate</a:t>
            </a:r>
            <a:r>
              <a:rPr lang="fr-FR" dirty="0" smtClean="0"/>
              <a:t> synthase, enzyme qui règle la synthèse </a:t>
            </a:r>
            <a:r>
              <a:rPr lang="fr-FR" i="1" dirty="0" smtClean="0"/>
              <a:t>de novo </a:t>
            </a:r>
            <a:r>
              <a:rPr lang="fr-FR" dirty="0" smtClean="0"/>
              <a:t>de l’ADN, cible du métabolite active du 5FU (5-fluorodesossiuridina mono-phosphate)</a:t>
            </a:r>
            <a:endParaRPr lang="fr-FR" dirty="0"/>
          </a:p>
        </p:txBody>
      </p:sp>
      <p:pic>
        <p:nvPicPr>
          <p:cNvPr id="23" name="Immagin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309" y="4572358"/>
            <a:ext cx="584995" cy="826263"/>
          </a:xfrm>
          <a:prstGeom prst="rect">
            <a:avLst/>
          </a:prstGeom>
        </p:spPr>
      </p:pic>
      <p:sp>
        <p:nvSpPr>
          <p:cNvPr id="24" name="Ovale 23"/>
          <p:cNvSpPr/>
          <p:nvPr/>
        </p:nvSpPr>
        <p:spPr>
          <a:xfrm>
            <a:off x="8020922" y="3335128"/>
            <a:ext cx="510988" cy="3859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82901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72303" y="170347"/>
            <a:ext cx="3729162" cy="923330"/>
          </a:xfrm>
          <a:prstGeom prst="rect">
            <a:avLst/>
          </a:prstGeom>
          <a:noFill/>
        </p:spPr>
        <p:txBody>
          <a:bodyPr wrap="none" lIns="91440" tIns="45720" rIns="91440" bIns="45720">
            <a:spAutoFit/>
          </a:bodyPr>
          <a:lstStyle/>
          <a:p>
            <a:pPr algn="ctr"/>
            <a:r>
              <a:rPr lang="it-IT" sz="5400" dirty="0" smtClean="0">
                <a:ln w="0"/>
                <a:solidFill>
                  <a:srgbClr val="4DD350"/>
                </a:solidFill>
                <a:effectLst>
                  <a:outerShdw blurRad="38100" dist="19050" dir="2700000" algn="tl" rotWithShape="0">
                    <a:schemeClr val="dk1">
                      <a:alpha val="40000"/>
                    </a:schemeClr>
                  </a:outerShdw>
                </a:effectLst>
              </a:rPr>
              <a:t>5-Fluoruracil</a:t>
            </a:r>
            <a:endParaRPr lang="it-IT" sz="5400" b="0" cap="none" spc="0" dirty="0">
              <a:ln w="0"/>
              <a:solidFill>
                <a:srgbClr val="4DD350"/>
              </a:solidFill>
              <a:effectLst>
                <a:outerShdw blurRad="38100" dist="19050" dir="2700000" algn="tl" rotWithShape="0">
                  <a:schemeClr val="dk1">
                    <a:alpha val="40000"/>
                  </a:schemeClr>
                </a:outerShdw>
              </a:effectLst>
            </a:endParaRPr>
          </a:p>
        </p:txBody>
      </p:sp>
      <p:sp>
        <p:nvSpPr>
          <p:cNvPr id="3" name="CasellaDiTesto 2"/>
          <p:cNvSpPr txBox="1"/>
          <p:nvPr/>
        </p:nvSpPr>
        <p:spPr>
          <a:xfrm>
            <a:off x="1300658" y="4949755"/>
            <a:ext cx="9299329" cy="646331"/>
          </a:xfrm>
          <a:prstGeom prst="rect">
            <a:avLst/>
          </a:prstGeom>
          <a:noFill/>
        </p:spPr>
        <p:txBody>
          <a:bodyPr wrap="square" rtlCol="0">
            <a:spAutoFit/>
          </a:bodyPr>
          <a:lstStyle/>
          <a:p>
            <a:pPr algn="ctr"/>
            <a:r>
              <a:rPr lang="fr-FR" b="1" i="1" dirty="0" smtClean="0"/>
              <a:t>Remarque</a:t>
            </a:r>
            <a:r>
              <a:rPr lang="fr-FR" i="1" dirty="0" smtClean="0"/>
              <a:t>: Il est importante de souligner que les polymorphismes du génome de l’hôte et du génome tumoral peuvent influencer la réponse aux médicaments antinéoplasiques. </a:t>
            </a:r>
            <a:endParaRPr lang="fr-FR" i="1" dirty="0"/>
          </a:p>
        </p:txBody>
      </p:sp>
      <p:sp>
        <p:nvSpPr>
          <p:cNvPr id="5" name="CasellaDiTesto 4"/>
          <p:cNvSpPr txBox="1"/>
          <p:nvPr/>
        </p:nvSpPr>
        <p:spPr>
          <a:xfrm>
            <a:off x="10755086" y="5272921"/>
            <a:ext cx="184731" cy="369332"/>
          </a:xfrm>
          <a:prstGeom prst="rect">
            <a:avLst/>
          </a:prstGeom>
          <a:noFill/>
        </p:spPr>
        <p:txBody>
          <a:bodyPr wrap="none" rtlCol="0">
            <a:spAutoFit/>
          </a:bodyPr>
          <a:lstStyle/>
          <a:p>
            <a:endParaRPr lang="fr-FR" dirty="0"/>
          </a:p>
        </p:txBody>
      </p:sp>
      <p:cxnSp>
        <p:nvCxnSpPr>
          <p:cNvPr id="15" name="Connettore 1 14"/>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p:nvPicPr>
        <p:blipFill>
          <a:blip r:embed="rId3"/>
          <a:stretch>
            <a:fillRect/>
          </a:stretch>
        </p:blipFill>
        <p:spPr>
          <a:xfrm>
            <a:off x="2784048" y="1341236"/>
            <a:ext cx="7019925" cy="3371850"/>
          </a:xfrm>
          <a:prstGeom prst="rect">
            <a:avLst/>
          </a:prstGeom>
        </p:spPr>
      </p:pic>
    </p:spTree>
    <p:extLst>
      <p:ext uri="{BB962C8B-B14F-4D97-AF65-F5344CB8AC3E}">
        <p14:creationId xmlns:p14="http://schemas.microsoft.com/office/powerpoint/2010/main" val="32790867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82388" y="161017"/>
            <a:ext cx="2693943"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Actualité</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15" name="Connettore 1 14"/>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Immagine 8"/>
          <p:cNvPicPr>
            <a:picLocks noChangeAspect="1"/>
          </p:cNvPicPr>
          <p:nvPr/>
        </p:nvPicPr>
        <p:blipFill>
          <a:blip r:embed="rId3"/>
          <a:stretch>
            <a:fillRect/>
          </a:stretch>
        </p:blipFill>
        <p:spPr>
          <a:xfrm>
            <a:off x="820143" y="1527031"/>
            <a:ext cx="5047257" cy="3399476"/>
          </a:xfrm>
          <a:prstGeom prst="rect">
            <a:avLst/>
          </a:prstGeom>
        </p:spPr>
      </p:pic>
      <p:pic>
        <p:nvPicPr>
          <p:cNvPr id="6" name="Immagine 5"/>
          <p:cNvPicPr>
            <a:picLocks noChangeAspect="1"/>
          </p:cNvPicPr>
          <p:nvPr/>
        </p:nvPicPr>
        <p:blipFill>
          <a:blip r:embed="rId4"/>
          <a:stretch>
            <a:fillRect/>
          </a:stretch>
        </p:blipFill>
        <p:spPr>
          <a:xfrm>
            <a:off x="2873188" y="2417311"/>
            <a:ext cx="4609652" cy="3153120"/>
          </a:xfrm>
          <a:prstGeom prst="rect">
            <a:avLst/>
          </a:prstGeom>
        </p:spPr>
      </p:pic>
      <p:pic>
        <p:nvPicPr>
          <p:cNvPr id="3" name="Immagin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047" y="1287279"/>
            <a:ext cx="2818313" cy="4147792"/>
          </a:xfrm>
          <a:prstGeom prst="rect">
            <a:avLst/>
          </a:prstGeom>
        </p:spPr>
      </p:pic>
    </p:spTree>
    <p:extLst>
      <p:ext uri="{BB962C8B-B14F-4D97-AF65-F5344CB8AC3E}">
        <p14:creationId xmlns:p14="http://schemas.microsoft.com/office/powerpoint/2010/main" val="2521884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55494" y="186668"/>
            <a:ext cx="5493876"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Contexte souhaité</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255494"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1594380" y="1678121"/>
            <a:ext cx="5082191" cy="523220"/>
          </a:xfrm>
          <a:prstGeom prst="rect">
            <a:avLst/>
          </a:prstGeom>
          <a:noFill/>
        </p:spPr>
        <p:txBody>
          <a:bodyPr wrap="square" rtlCol="0">
            <a:spAutoFit/>
          </a:bodyPr>
          <a:lstStyle/>
          <a:p>
            <a:pPr algn="ctr"/>
            <a:r>
              <a:rPr lang="fr-FR" sz="2800" dirty="0" smtClean="0"/>
              <a:t>ESSAIS </a:t>
            </a:r>
            <a:r>
              <a:rPr lang="fr-FR" sz="2800" dirty="0"/>
              <a:t>ET ERREURS</a:t>
            </a:r>
          </a:p>
        </p:txBody>
      </p:sp>
      <p:sp>
        <p:nvSpPr>
          <p:cNvPr id="14" name="CasellaDiTesto 13"/>
          <p:cNvSpPr txBox="1"/>
          <p:nvPr/>
        </p:nvSpPr>
        <p:spPr>
          <a:xfrm>
            <a:off x="1217361" y="3419077"/>
            <a:ext cx="5720540" cy="954107"/>
          </a:xfrm>
          <a:prstGeom prst="rect">
            <a:avLst/>
          </a:prstGeom>
          <a:solidFill>
            <a:srgbClr val="4DD350">
              <a:alpha val="32000"/>
            </a:srgbClr>
          </a:solidFill>
        </p:spPr>
        <p:txBody>
          <a:bodyPr wrap="none" rtlCol="0">
            <a:spAutoFit/>
          </a:bodyPr>
          <a:lstStyle/>
          <a:p>
            <a:pPr algn="ctr"/>
            <a:r>
              <a:rPr lang="fr-FR" sz="2800" dirty="0"/>
              <a:t>PRINCIPE DE BASE: </a:t>
            </a:r>
            <a:endParaRPr lang="fr-FR" sz="2800" dirty="0" smtClean="0"/>
          </a:p>
          <a:p>
            <a:pPr algn="ctr"/>
            <a:r>
              <a:rPr lang="fr-FR" sz="2800" b="1" dirty="0" smtClean="0"/>
              <a:t>DEPUIS </a:t>
            </a:r>
            <a:r>
              <a:rPr lang="fr-FR" sz="2800" b="1" dirty="0"/>
              <a:t>LE MEDICAMENT AU PATIENT</a:t>
            </a:r>
          </a:p>
        </p:txBody>
      </p:sp>
      <p:sp>
        <p:nvSpPr>
          <p:cNvPr id="15" name="Freccia in giù 14"/>
          <p:cNvSpPr/>
          <p:nvPr/>
        </p:nvSpPr>
        <p:spPr>
          <a:xfrm>
            <a:off x="3932301" y="2347667"/>
            <a:ext cx="334364" cy="876234"/>
          </a:xfrm>
          <a:prstGeom prst="downArrow">
            <a:avLst/>
          </a:prstGeom>
          <a:solidFill>
            <a:srgbClr val="4DD3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CasellaDiTesto 15"/>
          <p:cNvSpPr txBox="1"/>
          <p:nvPr/>
        </p:nvSpPr>
        <p:spPr>
          <a:xfrm>
            <a:off x="4898548" y="4644370"/>
            <a:ext cx="7090403" cy="954107"/>
          </a:xfrm>
          <a:prstGeom prst="rect">
            <a:avLst/>
          </a:prstGeom>
          <a:solidFill>
            <a:srgbClr val="4DD350">
              <a:alpha val="32000"/>
            </a:srgbClr>
          </a:solidFill>
        </p:spPr>
        <p:txBody>
          <a:bodyPr wrap="none" rtlCol="0">
            <a:spAutoFit/>
          </a:bodyPr>
          <a:lstStyle/>
          <a:p>
            <a:pPr algn="ctr"/>
            <a:r>
              <a:rPr lang="fr-FR" sz="2800" dirty="0" smtClean="0">
                <a:latin typeface="Ink Free" panose="03080402000500000000" pitchFamily="66" charset="0"/>
              </a:rPr>
              <a:t>PRINCIPE DE BASE: </a:t>
            </a:r>
          </a:p>
          <a:p>
            <a:pPr algn="ctr"/>
            <a:r>
              <a:rPr lang="fr-FR" sz="2800" b="1" dirty="0" smtClean="0">
                <a:latin typeface="Ink Free" panose="03080402000500000000" pitchFamily="66" charset="0"/>
              </a:rPr>
              <a:t>DEPUIS LE PATIENT AU MEDICAMENT</a:t>
            </a:r>
          </a:p>
        </p:txBody>
      </p:sp>
      <p:cxnSp>
        <p:nvCxnSpPr>
          <p:cNvPr id="19" name="Connettore 1 18"/>
          <p:cNvCxnSpPr/>
          <p:nvPr/>
        </p:nvCxnSpPr>
        <p:spPr>
          <a:xfrm flipV="1">
            <a:off x="1964519" y="3346094"/>
            <a:ext cx="3935563" cy="94790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flipV="1">
            <a:off x="3049996" y="1663239"/>
            <a:ext cx="2170957" cy="49130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flipV="1">
            <a:off x="3478450" y="2700126"/>
            <a:ext cx="1198362" cy="26055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Freccia in giù 24"/>
          <p:cNvSpPr/>
          <p:nvPr/>
        </p:nvSpPr>
        <p:spPr>
          <a:xfrm flipV="1">
            <a:off x="8276566" y="3520995"/>
            <a:ext cx="334365" cy="852189"/>
          </a:xfrm>
          <a:prstGeom prst="downArrow">
            <a:avLst/>
          </a:prstGeom>
          <a:solidFill>
            <a:srgbClr val="4DD3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CasellaDiTesto 25"/>
          <p:cNvSpPr txBox="1"/>
          <p:nvPr/>
        </p:nvSpPr>
        <p:spPr>
          <a:xfrm>
            <a:off x="5251764" y="2700681"/>
            <a:ext cx="6383968" cy="523220"/>
          </a:xfrm>
          <a:prstGeom prst="rect">
            <a:avLst/>
          </a:prstGeom>
          <a:noFill/>
        </p:spPr>
        <p:txBody>
          <a:bodyPr wrap="square" rtlCol="0">
            <a:spAutoFit/>
          </a:bodyPr>
          <a:lstStyle/>
          <a:p>
            <a:pPr algn="ctr"/>
            <a:r>
              <a:rPr lang="fr-FR" sz="2800" dirty="0" smtClean="0">
                <a:latin typeface="Ink Free" panose="03080402000500000000" pitchFamily="66" charset="0"/>
              </a:rPr>
              <a:t>CHOIX EN FONCTION DU GENOTYPE</a:t>
            </a:r>
          </a:p>
        </p:txBody>
      </p:sp>
      <p:sp>
        <p:nvSpPr>
          <p:cNvPr id="3" name="CasellaDiTesto 2"/>
          <p:cNvSpPr txBox="1"/>
          <p:nvPr/>
        </p:nvSpPr>
        <p:spPr>
          <a:xfrm>
            <a:off x="6243815" y="1445482"/>
            <a:ext cx="4734232" cy="923330"/>
          </a:xfrm>
          <a:prstGeom prst="rect">
            <a:avLst/>
          </a:prstGeom>
          <a:noFill/>
        </p:spPr>
        <p:txBody>
          <a:bodyPr wrap="square" rtlCol="0">
            <a:spAutoFit/>
          </a:bodyPr>
          <a:lstStyle/>
          <a:p>
            <a:pPr algn="ctr"/>
            <a:r>
              <a:rPr lang="fr-FR" dirty="0" smtClean="0"/>
              <a:t>Las médicaments conventionnes, par définition  ne pas spécifiques ni personnalisés, devient </a:t>
            </a:r>
            <a:r>
              <a:rPr lang="fr-FR" b="1" dirty="0" smtClean="0"/>
              <a:t>personnalisé.</a:t>
            </a:r>
            <a:endParaRPr lang="fr-FR" b="1" dirty="0"/>
          </a:p>
        </p:txBody>
      </p:sp>
    </p:spTree>
    <p:extLst>
      <p:ext uri="{BB962C8B-B14F-4D97-AF65-F5344CB8AC3E}">
        <p14:creationId xmlns:p14="http://schemas.microsoft.com/office/powerpoint/2010/main" val="1139054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1371600"/>
            <a:ext cx="12192000" cy="5486400"/>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318659" y="5313515"/>
            <a:ext cx="8410964" cy="1323439"/>
          </a:xfrm>
          <a:prstGeom prst="rect">
            <a:avLst/>
          </a:prstGeom>
          <a:noFill/>
        </p:spPr>
        <p:txBody>
          <a:bodyPr wrap="square" rtlCol="0">
            <a:spAutoFit/>
          </a:bodyPr>
          <a:lstStyle/>
          <a:p>
            <a:r>
              <a:rPr lang="it-IT" sz="8000" dirty="0" smtClean="0">
                <a:solidFill>
                  <a:schemeClr val="bg1"/>
                </a:solidFill>
              </a:rPr>
              <a:t>BIOSIMILAIRES</a:t>
            </a:r>
            <a:endParaRPr lang="it-IT" sz="8000" dirty="0">
              <a:solidFill>
                <a:schemeClr val="bg1"/>
              </a:solidFill>
            </a:endParaRPr>
          </a:p>
        </p:txBody>
      </p:sp>
    </p:spTree>
    <p:extLst>
      <p:ext uri="{BB962C8B-B14F-4D97-AF65-F5344CB8AC3E}">
        <p14:creationId xmlns:p14="http://schemas.microsoft.com/office/powerpoint/2010/main" val="20318190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55494" y="170347"/>
            <a:ext cx="8421665"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Objectif: Pharmacogénétique</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255494"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485" y="1253056"/>
            <a:ext cx="7804604" cy="4477378"/>
          </a:xfrm>
          <a:prstGeom prst="rect">
            <a:avLst/>
          </a:prstGeom>
        </p:spPr>
      </p:pic>
      <p:sp>
        <p:nvSpPr>
          <p:cNvPr id="17" name="CasellaDiTesto 16"/>
          <p:cNvSpPr txBox="1"/>
          <p:nvPr/>
        </p:nvSpPr>
        <p:spPr>
          <a:xfrm>
            <a:off x="556483" y="1645085"/>
            <a:ext cx="2770320" cy="3693319"/>
          </a:xfrm>
          <a:prstGeom prst="rect">
            <a:avLst/>
          </a:prstGeom>
          <a:noFill/>
        </p:spPr>
        <p:txBody>
          <a:bodyPr wrap="square" rtlCol="0">
            <a:spAutoFit/>
          </a:bodyPr>
          <a:lstStyle/>
          <a:p>
            <a:pPr algn="ctr"/>
            <a:r>
              <a:rPr lang="fr-FR" dirty="0" smtClean="0"/>
              <a:t>L'application pratique des connaissances, provenant de la recherche en pharmacogénétique, consiste en la possibilité de prédire la réponse d’un patient à un certain médicament en fonction d’un </a:t>
            </a:r>
            <a:r>
              <a:rPr lang="fr-FR" b="1" dirty="0" smtClean="0">
                <a:solidFill>
                  <a:srgbClr val="4DD350"/>
                </a:solidFill>
              </a:rPr>
              <a:t>test génétique de routine</a:t>
            </a:r>
            <a:r>
              <a:rPr lang="fr-FR" dirty="0" smtClean="0"/>
              <a:t>, afin d’atteindre l’individualisation de la thérapie, «</a:t>
            </a:r>
            <a:r>
              <a:rPr lang="fr-FR" b="1" dirty="0" smtClean="0"/>
              <a:t>le médicament correct au patient correct</a:t>
            </a:r>
            <a:r>
              <a:rPr lang="fr-FR" dirty="0" smtClean="0"/>
              <a:t>".</a:t>
            </a:r>
            <a:endParaRPr lang="fr-FR" dirty="0"/>
          </a:p>
        </p:txBody>
      </p:sp>
    </p:spTree>
    <p:extLst>
      <p:ext uri="{BB962C8B-B14F-4D97-AF65-F5344CB8AC3E}">
        <p14:creationId xmlns:p14="http://schemas.microsoft.com/office/powerpoint/2010/main" val="2527821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5" name="Connettore 1 14"/>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719909" y="1765994"/>
            <a:ext cx="4248332" cy="3416320"/>
          </a:xfrm>
          <a:prstGeom prst="rect">
            <a:avLst/>
          </a:prstGeom>
          <a:noFill/>
        </p:spPr>
        <p:txBody>
          <a:bodyPr wrap="square" rtlCol="0">
            <a:spAutoFit/>
          </a:bodyPr>
          <a:lstStyle/>
          <a:p>
            <a:pPr algn="ctr"/>
            <a:r>
              <a:rPr lang="fr-FR" b="1" dirty="0"/>
              <a:t>GWAS (</a:t>
            </a:r>
            <a:r>
              <a:rPr lang="fr-FR" b="1" dirty="0" err="1"/>
              <a:t>Genome-WideAssociation</a:t>
            </a:r>
            <a:r>
              <a:rPr lang="fr-FR" b="1" dirty="0"/>
              <a:t> </a:t>
            </a:r>
            <a:r>
              <a:rPr lang="fr-FR" b="1" dirty="0" err="1"/>
              <a:t>studies</a:t>
            </a:r>
            <a:r>
              <a:rPr lang="fr-FR" b="1" dirty="0" smtClean="0"/>
              <a:t>)</a:t>
            </a:r>
          </a:p>
          <a:p>
            <a:pPr algn="ctr"/>
            <a:endParaRPr lang="fr-FR" b="1" dirty="0" smtClean="0"/>
          </a:p>
          <a:p>
            <a:pPr algn="ctr"/>
            <a:r>
              <a:rPr lang="fr-FR" dirty="0" smtClean="0"/>
              <a:t>Etude </a:t>
            </a:r>
            <a:r>
              <a:rPr lang="fr-FR" dirty="0"/>
              <a:t>d'association </a:t>
            </a:r>
            <a:r>
              <a:rPr lang="fr-FR" dirty="0" err="1" smtClean="0"/>
              <a:t>pangénomique</a:t>
            </a:r>
            <a:r>
              <a:rPr lang="fr-FR" dirty="0" smtClean="0"/>
              <a:t>: </a:t>
            </a:r>
            <a:r>
              <a:rPr lang="fr-FR" dirty="0"/>
              <a:t>une analyse de nombreuses variations génétiques chez de nombreux individus, afin d'étudier leurs corrélations avec des traits </a:t>
            </a:r>
            <a:r>
              <a:rPr lang="fr-FR" dirty="0" smtClean="0"/>
              <a:t>phénotypiques. </a:t>
            </a:r>
            <a:endParaRPr lang="fr-FR" dirty="0"/>
          </a:p>
          <a:p>
            <a:pPr algn="ctr"/>
            <a:r>
              <a:rPr lang="fr-FR" dirty="0"/>
              <a:t>Ces études se concentrent généralement sur les associations entre les polymorphismes nucléotidiques (SNP) et des phénotypes tels que les maladies humaines majeures. </a:t>
            </a:r>
            <a:endParaRPr lang="fr-FR" b="1" dirty="0"/>
          </a:p>
        </p:txBody>
      </p:sp>
      <p:sp>
        <p:nvSpPr>
          <p:cNvPr id="7" name="Rettangolo 6"/>
          <p:cNvSpPr/>
          <p:nvPr/>
        </p:nvSpPr>
        <p:spPr>
          <a:xfrm>
            <a:off x="282388" y="170347"/>
            <a:ext cx="8766824"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Objectif: </a:t>
            </a:r>
            <a:r>
              <a:rPr lang="fr-FR" sz="5400" dirty="0" err="1" smtClean="0">
                <a:ln w="0"/>
                <a:solidFill>
                  <a:srgbClr val="4DD350"/>
                </a:solidFill>
                <a:effectLst>
                  <a:outerShdw blurRad="38100" dist="19050" dir="2700000" algn="tl" rotWithShape="0">
                    <a:schemeClr val="dk1">
                      <a:alpha val="40000"/>
                    </a:schemeClr>
                  </a:outerShdw>
                </a:effectLst>
              </a:rPr>
              <a:t>Pharmacogénomique</a:t>
            </a:r>
            <a:endParaRPr lang="fr-FR" sz="5400" b="0" cap="none" spc="0" dirty="0">
              <a:ln w="0"/>
              <a:solidFill>
                <a:srgbClr val="4DD350"/>
              </a:solidFill>
              <a:effectLst>
                <a:outerShdw blurRad="38100" dist="19050" dir="2700000" algn="tl" rotWithShape="0">
                  <a:schemeClr val="dk1">
                    <a:alpha val="40000"/>
                  </a:schemeClr>
                </a:outerShdw>
              </a:effectLst>
            </a:endParaRPr>
          </a:p>
        </p:txBody>
      </p:sp>
      <p:pic>
        <p:nvPicPr>
          <p:cNvPr id="5" name="Immagine 4"/>
          <p:cNvPicPr>
            <a:picLocks noChangeAspect="1"/>
          </p:cNvPicPr>
          <p:nvPr/>
        </p:nvPicPr>
        <p:blipFill>
          <a:blip r:embed="rId2"/>
          <a:stretch>
            <a:fillRect/>
          </a:stretch>
        </p:blipFill>
        <p:spPr>
          <a:xfrm>
            <a:off x="5288279" y="1602105"/>
            <a:ext cx="6276975" cy="1733550"/>
          </a:xfrm>
          <a:prstGeom prst="rect">
            <a:avLst/>
          </a:prstGeom>
        </p:spPr>
      </p:pic>
      <p:pic>
        <p:nvPicPr>
          <p:cNvPr id="8" name="Immagine 7"/>
          <p:cNvPicPr>
            <a:picLocks noChangeAspect="1"/>
          </p:cNvPicPr>
          <p:nvPr/>
        </p:nvPicPr>
        <p:blipFill>
          <a:blip r:embed="rId3"/>
          <a:stretch>
            <a:fillRect/>
          </a:stretch>
        </p:blipFill>
        <p:spPr>
          <a:xfrm>
            <a:off x="6024560" y="3465581"/>
            <a:ext cx="4804412" cy="2294305"/>
          </a:xfrm>
          <a:prstGeom prst="rect">
            <a:avLst/>
          </a:prstGeom>
        </p:spPr>
      </p:pic>
    </p:spTree>
    <p:extLst>
      <p:ext uri="{BB962C8B-B14F-4D97-AF65-F5344CB8AC3E}">
        <p14:creationId xmlns:p14="http://schemas.microsoft.com/office/powerpoint/2010/main" val="34976350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55494" y="170347"/>
            <a:ext cx="2187395"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Limites</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255494"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Immagine 6"/>
          <p:cNvPicPr>
            <a:picLocks noChangeAspect="1"/>
          </p:cNvPicPr>
          <p:nvPr/>
        </p:nvPicPr>
        <p:blipFill>
          <a:blip r:embed="rId2"/>
          <a:stretch>
            <a:fillRect/>
          </a:stretch>
        </p:blipFill>
        <p:spPr>
          <a:xfrm>
            <a:off x="1399634" y="1901372"/>
            <a:ext cx="9108709" cy="2962870"/>
          </a:xfrm>
          <a:prstGeom prst="rect">
            <a:avLst/>
          </a:prstGeom>
        </p:spPr>
      </p:pic>
    </p:spTree>
    <p:extLst>
      <p:ext uri="{BB962C8B-B14F-4D97-AF65-F5344CB8AC3E}">
        <p14:creationId xmlns:p14="http://schemas.microsoft.com/office/powerpoint/2010/main" val="18308331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55494" y="170347"/>
            <a:ext cx="2147897"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Projets</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255494"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6" name="Immagine 15"/>
          <p:cNvPicPr>
            <a:picLocks noChangeAspect="1"/>
          </p:cNvPicPr>
          <p:nvPr/>
        </p:nvPicPr>
        <p:blipFill>
          <a:blip r:embed="rId2"/>
          <a:stretch>
            <a:fillRect/>
          </a:stretch>
        </p:blipFill>
        <p:spPr>
          <a:xfrm>
            <a:off x="2137272" y="1300669"/>
            <a:ext cx="8131539" cy="965815"/>
          </a:xfrm>
          <a:prstGeom prst="rect">
            <a:avLst/>
          </a:prstGeom>
        </p:spPr>
      </p:pic>
      <p:pic>
        <p:nvPicPr>
          <p:cNvPr id="17" name="Immagine 16"/>
          <p:cNvPicPr>
            <a:picLocks noChangeAspect="1"/>
          </p:cNvPicPr>
          <p:nvPr/>
        </p:nvPicPr>
        <p:blipFill>
          <a:blip r:embed="rId3"/>
          <a:stretch>
            <a:fillRect/>
          </a:stretch>
        </p:blipFill>
        <p:spPr>
          <a:xfrm>
            <a:off x="1901371" y="2473477"/>
            <a:ext cx="8603343" cy="2959866"/>
          </a:xfrm>
          <a:prstGeom prst="rect">
            <a:avLst/>
          </a:prstGeom>
        </p:spPr>
      </p:pic>
    </p:spTree>
    <p:extLst>
      <p:ext uri="{BB962C8B-B14F-4D97-AF65-F5344CB8AC3E}">
        <p14:creationId xmlns:p14="http://schemas.microsoft.com/office/powerpoint/2010/main" val="34207294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55494" y="170347"/>
            <a:ext cx="8944885"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Rôle du pharmacien hospitalier</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255494"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magine 2"/>
          <p:cNvPicPr>
            <a:picLocks noChangeAspect="1"/>
          </p:cNvPicPr>
          <p:nvPr/>
        </p:nvPicPr>
        <p:blipFill>
          <a:blip r:embed="rId3"/>
          <a:stretch>
            <a:fillRect/>
          </a:stretch>
        </p:blipFill>
        <p:spPr>
          <a:xfrm>
            <a:off x="2590800" y="1499961"/>
            <a:ext cx="7010400" cy="3829050"/>
          </a:xfrm>
          <a:prstGeom prst="rect">
            <a:avLst/>
          </a:prstGeom>
        </p:spPr>
      </p:pic>
    </p:spTree>
    <p:extLst>
      <p:ext uri="{BB962C8B-B14F-4D97-AF65-F5344CB8AC3E}">
        <p14:creationId xmlns:p14="http://schemas.microsoft.com/office/powerpoint/2010/main" val="413882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1371600"/>
            <a:ext cx="12192000" cy="5486400"/>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318658" y="5313515"/>
            <a:ext cx="10896189" cy="1323439"/>
          </a:xfrm>
          <a:prstGeom prst="rect">
            <a:avLst/>
          </a:prstGeom>
          <a:noFill/>
        </p:spPr>
        <p:txBody>
          <a:bodyPr wrap="square" rtlCol="0">
            <a:spAutoFit/>
          </a:bodyPr>
          <a:lstStyle/>
          <a:p>
            <a:r>
              <a:rPr lang="it-IT" sz="8000" dirty="0" smtClean="0">
                <a:solidFill>
                  <a:schemeClr val="bg1"/>
                </a:solidFill>
              </a:rPr>
              <a:t>THERAPIES INNOVANTES</a:t>
            </a:r>
            <a:endParaRPr lang="it-IT" sz="8000" dirty="0">
              <a:solidFill>
                <a:schemeClr val="bg1"/>
              </a:solidFill>
            </a:endParaRPr>
          </a:p>
        </p:txBody>
      </p:sp>
    </p:spTree>
    <p:extLst>
      <p:ext uri="{BB962C8B-B14F-4D97-AF65-F5344CB8AC3E}">
        <p14:creationId xmlns:p14="http://schemas.microsoft.com/office/powerpoint/2010/main" val="24117885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346262123"/>
              </p:ext>
            </p:extLst>
          </p:nvPr>
        </p:nvGraphicFramePr>
        <p:xfrm>
          <a:off x="875553" y="1539935"/>
          <a:ext cx="10191375" cy="3225876"/>
        </p:xfrm>
        <a:graphic>
          <a:graphicData uri="http://schemas.openxmlformats.org/drawingml/2006/table">
            <a:tbl>
              <a:tblPr firstRow="1" bandRow="1">
                <a:tableStyleId>{93296810-A885-4BE3-A3E7-6D5BEEA58F35}</a:tableStyleId>
              </a:tblPr>
              <a:tblGrid>
                <a:gridCol w="9338971"/>
                <a:gridCol w="852404"/>
              </a:tblGrid>
              <a:tr h="4512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noProof="0" dirty="0" smtClean="0"/>
                        <a:t>Vrai ou Faux?</a:t>
                      </a:r>
                    </a:p>
                  </a:txBody>
                  <a:tcPr/>
                </a:tc>
                <a:tc>
                  <a:txBody>
                    <a:bodyPr/>
                    <a:lstStyle/>
                    <a:p>
                      <a:endParaRPr lang="fr-FR" dirty="0"/>
                    </a:p>
                  </a:txBody>
                  <a:tcPr/>
                </a:tc>
              </a:tr>
              <a:tr h="451286">
                <a:tc>
                  <a:txBody>
                    <a:bodyPr/>
                    <a:lstStyle/>
                    <a:p>
                      <a:r>
                        <a:rPr lang="fr-FR" dirty="0" smtClean="0"/>
                        <a:t>Les médicaments de thérapie génique sont partie des</a:t>
                      </a:r>
                      <a:r>
                        <a:rPr lang="fr-FR" baseline="0" dirty="0" smtClean="0"/>
                        <a:t> thérapies innovantes.</a:t>
                      </a:r>
                      <a:endParaRPr lang="fr-FR" dirty="0"/>
                    </a:p>
                  </a:txBody>
                  <a:tcPr/>
                </a:tc>
                <a:tc>
                  <a:txBody>
                    <a:bodyPr/>
                    <a:lstStyle/>
                    <a:p>
                      <a:r>
                        <a:rPr lang="fr-FR" dirty="0" smtClean="0"/>
                        <a:t>V</a:t>
                      </a:r>
                      <a:endParaRPr lang="fr-FR" dirty="0"/>
                    </a:p>
                  </a:txBody>
                  <a:tcPr/>
                </a:tc>
              </a:tr>
              <a:tr h="451286">
                <a:tc>
                  <a:txBody>
                    <a:bodyPr/>
                    <a:lstStyle/>
                    <a:p>
                      <a:r>
                        <a:rPr lang="fr-FR" dirty="0" smtClean="0"/>
                        <a:t>En Europe</a:t>
                      </a:r>
                      <a:r>
                        <a:rPr lang="fr-FR" baseline="0" dirty="0" smtClean="0"/>
                        <a:t> </a:t>
                      </a:r>
                      <a:r>
                        <a:rPr lang="fr-FR" baseline="0" noProof="0" dirty="0" smtClean="0"/>
                        <a:t>moins</a:t>
                      </a:r>
                      <a:r>
                        <a:rPr lang="fr-FR" baseline="0" dirty="0" smtClean="0"/>
                        <a:t> des 5 spécialités ont été approuvés.</a:t>
                      </a:r>
                      <a:endParaRPr lang="fr-FR" dirty="0"/>
                    </a:p>
                  </a:txBody>
                  <a:tcPr/>
                </a:tc>
                <a:tc>
                  <a:txBody>
                    <a:bodyPr/>
                    <a:lstStyle/>
                    <a:p>
                      <a:r>
                        <a:rPr lang="fr-FR" dirty="0" smtClean="0"/>
                        <a:t>F</a:t>
                      </a:r>
                      <a:endParaRPr lang="fr-FR" dirty="0"/>
                    </a:p>
                  </a:txBody>
                  <a:tcPr/>
                </a:tc>
              </a:tr>
              <a:tr h="451286">
                <a:tc>
                  <a:txBody>
                    <a:bodyPr/>
                    <a:lstStyle/>
                    <a:p>
                      <a:r>
                        <a:rPr lang="fr-FR" dirty="0" smtClean="0"/>
                        <a:t>Des</a:t>
                      </a:r>
                      <a:r>
                        <a:rPr lang="fr-FR" baseline="0" dirty="0" smtClean="0"/>
                        <a:t> spécialités ont été retiré du marché à cause de la sécurité.</a:t>
                      </a:r>
                      <a:endParaRPr lang="fr-FR" dirty="0"/>
                    </a:p>
                  </a:txBody>
                  <a:tcPr/>
                </a:tc>
                <a:tc>
                  <a:txBody>
                    <a:bodyPr/>
                    <a:lstStyle/>
                    <a:p>
                      <a:r>
                        <a:rPr lang="fr-FR" dirty="0" smtClean="0"/>
                        <a:t>F</a:t>
                      </a:r>
                      <a:endParaRPr lang="fr-FR" dirty="0"/>
                    </a:p>
                  </a:txBody>
                  <a:tcPr/>
                </a:tc>
              </a:tr>
              <a:tr h="451286">
                <a:tc>
                  <a:txBody>
                    <a:bodyPr/>
                    <a:lstStyle/>
                    <a:p>
                      <a:r>
                        <a:rPr lang="fr-FR" dirty="0" smtClean="0"/>
                        <a:t>Les produits issus de l'ingénierie tissulaire sont</a:t>
                      </a:r>
                      <a:r>
                        <a:rPr lang="fr-FR" baseline="0" dirty="0" smtClean="0"/>
                        <a:t> des thérapies géniques.</a:t>
                      </a:r>
                      <a:endParaRPr lang="fr-FR" dirty="0"/>
                    </a:p>
                  </a:txBody>
                  <a:tcPr/>
                </a:tc>
                <a:tc>
                  <a:txBody>
                    <a:bodyPr/>
                    <a:lstStyle/>
                    <a:p>
                      <a:r>
                        <a:rPr lang="fr-FR" dirty="0" smtClean="0"/>
                        <a:t>F</a:t>
                      </a:r>
                      <a:endParaRPr lang="fr-FR" dirty="0"/>
                    </a:p>
                  </a:txBody>
                  <a:tcPr/>
                </a:tc>
              </a:tr>
              <a:tr h="451286">
                <a:tc>
                  <a:txBody>
                    <a:bodyPr/>
                    <a:lstStyle/>
                    <a:p>
                      <a:r>
                        <a:rPr lang="fr-FR" dirty="0" err="1" smtClean="0"/>
                        <a:t>Imlygic</a:t>
                      </a:r>
                      <a:r>
                        <a:rPr lang="fr-FR" dirty="0" smtClean="0"/>
                        <a:t> est un thérapie génique.</a:t>
                      </a:r>
                      <a:endParaRPr lang="fr-FR" dirty="0"/>
                    </a:p>
                  </a:txBody>
                  <a:tcPr/>
                </a:tc>
                <a:tc>
                  <a:txBody>
                    <a:bodyPr/>
                    <a:lstStyle/>
                    <a:p>
                      <a:r>
                        <a:rPr lang="fr-FR" dirty="0" smtClean="0"/>
                        <a:t>V</a:t>
                      </a:r>
                      <a:endParaRPr lang="fr-FR" dirty="0"/>
                    </a:p>
                  </a:txBody>
                  <a:tcPr/>
                </a:tc>
              </a:tr>
              <a:tr h="451286">
                <a:tc>
                  <a:txBody>
                    <a:bodyPr/>
                    <a:lstStyle/>
                    <a:p>
                      <a:r>
                        <a:rPr lang="fr-FR" dirty="0" smtClean="0"/>
                        <a:t>CAR-T peux être utilisé chez infants et jeunes adultes atteints de leucémie aigüe </a:t>
                      </a:r>
                      <a:r>
                        <a:rPr lang="fr-FR" dirty="0" err="1" smtClean="0"/>
                        <a:t>lymphoblastique</a:t>
                      </a:r>
                      <a:r>
                        <a:rPr lang="fr-FR" dirty="0" smtClean="0"/>
                        <a:t>.</a:t>
                      </a:r>
                      <a:endParaRPr lang="fr-FR" dirty="0"/>
                    </a:p>
                  </a:txBody>
                  <a:tcPr/>
                </a:tc>
                <a:tc>
                  <a:txBody>
                    <a:bodyPr/>
                    <a:lstStyle/>
                    <a:p>
                      <a:r>
                        <a:rPr lang="fr-FR" dirty="0" smtClean="0"/>
                        <a:t>V</a:t>
                      </a:r>
                      <a:endParaRPr lang="fr-FR" dirty="0"/>
                    </a:p>
                  </a:txBody>
                  <a:tcPr/>
                </a:tc>
              </a:tr>
            </a:tbl>
          </a:graphicData>
        </a:graphic>
      </p:graphicFrame>
      <p:sp>
        <p:nvSpPr>
          <p:cNvPr id="5" name="Rettangolo 4"/>
          <p:cNvSpPr/>
          <p:nvPr/>
        </p:nvSpPr>
        <p:spPr>
          <a:xfrm>
            <a:off x="377591" y="170347"/>
            <a:ext cx="4175310"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Questionnaire</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7" name="Connettore 1 6"/>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7789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326832" y="170347"/>
            <a:ext cx="2706959"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Contexte</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1167866" y="1687660"/>
            <a:ext cx="9564914" cy="2585323"/>
          </a:xfrm>
          <a:prstGeom prst="rect">
            <a:avLst/>
          </a:prstGeom>
          <a:noFill/>
        </p:spPr>
        <p:txBody>
          <a:bodyPr wrap="square" rtlCol="0">
            <a:spAutoFit/>
          </a:bodyPr>
          <a:lstStyle/>
          <a:p>
            <a:pPr algn="just"/>
            <a:r>
              <a:rPr lang="fr-FR" dirty="0" smtClean="0"/>
              <a:t>Pour certain maladie, les </a:t>
            </a:r>
            <a:r>
              <a:rPr lang="fr-FR" b="1" dirty="0" smtClean="0"/>
              <a:t>médicaments conventionnels </a:t>
            </a:r>
            <a:r>
              <a:rPr lang="fr-FR" dirty="0" smtClean="0"/>
              <a:t>n’ont pas donné des solutions réelles.</a:t>
            </a:r>
          </a:p>
          <a:p>
            <a:pPr algn="just"/>
            <a:endParaRPr lang="fr-FR" dirty="0" smtClean="0"/>
          </a:p>
          <a:p>
            <a:pPr algn="just"/>
            <a:r>
              <a:rPr lang="fr-FR" dirty="0" smtClean="0"/>
              <a:t>L’évolution des thérapies pharmacologiques est basée sur les nouvelles connaissances: </a:t>
            </a:r>
          </a:p>
          <a:p>
            <a:pPr algn="just"/>
            <a:r>
              <a:rPr lang="fr-FR" dirty="0" smtClean="0"/>
              <a:t>• Mécanisme biologique qui sont à la base du développement des maladies: les maladies sont identifiées par les procès moléculaires et cellulaires, non plus par l’expression des symptômes.</a:t>
            </a:r>
          </a:p>
          <a:p>
            <a:pPr algn="just"/>
            <a:r>
              <a:rPr lang="fr-FR" dirty="0" smtClean="0"/>
              <a:t>• Séquençage du génome humain.</a:t>
            </a:r>
          </a:p>
          <a:p>
            <a:pPr algn="just"/>
            <a:r>
              <a:rPr lang="fr-FR" dirty="0" smtClean="0"/>
              <a:t>• Meilleure connaissance et capacité de manipulation des cellules souches.</a:t>
            </a:r>
          </a:p>
          <a:p>
            <a:pPr algn="just"/>
            <a:r>
              <a:rPr lang="fr-FR" dirty="0" smtClean="0"/>
              <a:t>• Connaissance des mécanismes de contrôle de la réponse du système immunitaire.</a:t>
            </a:r>
          </a:p>
          <a:p>
            <a:pPr algn="just"/>
            <a:r>
              <a:rPr lang="fr-FR" dirty="0" smtClean="0"/>
              <a:t>• Développement de nouveaux technologies pour le transfert génétique et l’ingénierie tissulaire.</a:t>
            </a:r>
          </a:p>
        </p:txBody>
      </p:sp>
      <p:sp>
        <p:nvSpPr>
          <p:cNvPr id="5" name="CasellaDiTesto 4"/>
          <p:cNvSpPr txBox="1"/>
          <p:nvPr/>
        </p:nvSpPr>
        <p:spPr>
          <a:xfrm>
            <a:off x="1831246" y="4604344"/>
            <a:ext cx="8238154" cy="954107"/>
          </a:xfrm>
          <a:prstGeom prst="rect">
            <a:avLst/>
          </a:prstGeom>
          <a:noFill/>
        </p:spPr>
        <p:txBody>
          <a:bodyPr wrap="none" rtlCol="0">
            <a:spAutoFit/>
          </a:bodyPr>
          <a:lstStyle/>
          <a:p>
            <a:pPr algn="ctr"/>
            <a:r>
              <a:rPr lang="fr-FR" sz="2800" b="1" dirty="0" smtClean="0"/>
              <a:t>Médicaments qui agissent directement où il faut:</a:t>
            </a:r>
          </a:p>
          <a:p>
            <a:pPr algn="ctr"/>
            <a:r>
              <a:rPr lang="fr-FR" sz="2800" b="1" dirty="0" smtClean="0">
                <a:solidFill>
                  <a:srgbClr val="4DD350"/>
                </a:solidFill>
              </a:rPr>
              <a:t>THERAPIES DE PRECISION construit autour du PATIENT</a:t>
            </a:r>
            <a:endParaRPr lang="fr-FR" sz="2800" b="1" dirty="0">
              <a:solidFill>
                <a:srgbClr val="4DD350"/>
              </a:solidFill>
            </a:endParaRPr>
          </a:p>
        </p:txBody>
      </p:sp>
    </p:spTree>
    <p:extLst>
      <p:ext uri="{BB962C8B-B14F-4D97-AF65-F5344CB8AC3E}">
        <p14:creationId xmlns:p14="http://schemas.microsoft.com/office/powerpoint/2010/main" val="2426485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930153"/>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305798" y="170347"/>
            <a:ext cx="7726603"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Conséquences du contexte</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Immagine 8"/>
          <p:cNvPicPr>
            <a:picLocks noChangeAspect="1"/>
          </p:cNvPicPr>
          <p:nvPr/>
        </p:nvPicPr>
        <p:blipFill>
          <a:blip r:embed="rId2"/>
          <a:stretch>
            <a:fillRect/>
          </a:stretch>
        </p:blipFill>
        <p:spPr>
          <a:xfrm>
            <a:off x="2159373" y="1473564"/>
            <a:ext cx="7581900" cy="4076700"/>
          </a:xfrm>
          <a:prstGeom prst="rect">
            <a:avLst/>
          </a:prstGeom>
        </p:spPr>
      </p:pic>
    </p:spTree>
    <p:extLst>
      <p:ext uri="{BB962C8B-B14F-4D97-AF65-F5344CB8AC3E}">
        <p14:creationId xmlns:p14="http://schemas.microsoft.com/office/powerpoint/2010/main" val="9807067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465536" y="2042271"/>
            <a:ext cx="7931601" cy="2585323"/>
          </a:xfrm>
          <a:prstGeom prst="rect">
            <a:avLst/>
          </a:prstGeom>
          <a:noFill/>
        </p:spPr>
        <p:txBody>
          <a:bodyPr wrap="square" rtlCol="0">
            <a:spAutoFit/>
          </a:bodyPr>
          <a:lstStyle/>
          <a:p>
            <a:r>
              <a:rPr lang="fr-FR" dirty="0"/>
              <a:t>Les médicaments de thérapie innovante </a:t>
            </a:r>
            <a:r>
              <a:rPr lang="fr-FR" dirty="0" smtClean="0"/>
              <a:t>sont </a:t>
            </a:r>
            <a:r>
              <a:rPr lang="fr-FR" dirty="0"/>
              <a:t>des médicaments biotechnologiques modernes à base de cellules et de tissus. </a:t>
            </a:r>
            <a:endParaRPr lang="fr-FR" dirty="0" smtClean="0"/>
          </a:p>
          <a:p>
            <a:endParaRPr lang="fr-FR" dirty="0" smtClean="0"/>
          </a:p>
          <a:p>
            <a:r>
              <a:rPr lang="fr-FR" dirty="0" smtClean="0"/>
              <a:t>Parmi </a:t>
            </a:r>
            <a:r>
              <a:rPr lang="fr-FR" dirty="0"/>
              <a:t>ceux-ci on compte: </a:t>
            </a:r>
          </a:p>
          <a:p>
            <a:r>
              <a:rPr lang="fr-FR" dirty="0" smtClean="0"/>
              <a:t>• </a:t>
            </a:r>
            <a:r>
              <a:rPr lang="fr-FR" dirty="0"/>
              <a:t>les médicaments de thérapie génique; </a:t>
            </a:r>
            <a:r>
              <a:rPr lang="fr-FR" dirty="0" smtClean="0"/>
              <a:t> </a:t>
            </a:r>
            <a:endParaRPr lang="fr-FR" dirty="0"/>
          </a:p>
          <a:p>
            <a:r>
              <a:rPr lang="fr-FR" dirty="0" smtClean="0"/>
              <a:t>• les </a:t>
            </a:r>
            <a:r>
              <a:rPr lang="fr-FR" dirty="0"/>
              <a:t>médicaments de thérapie cellulaire </a:t>
            </a:r>
            <a:r>
              <a:rPr lang="fr-FR" dirty="0" smtClean="0"/>
              <a:t>somatique; </a:t>
            </a:r>
          </a:p>
          <a:p>
            <a:r>
              <a:rPr lang="fr-FR" dirty="0" smtClean="0"/>
              <a:t>• les </a:t>
            </a:r>
            <a:r>
              <a:rPr lang="fr-FR" dirty="0"/>
              <a:t>produits issus de l'ingénierie </a:t>
            </a:r>
            <a:r>
              <a:rPr lang="fr-FR" dirty="0" smtClean="0"/>
              <a:t>tissulaire</a:t>
            </a:r>
            <a:r>
              <a:rPr lang="fr-FR" dirty="0"/>
              <a:t>.</a:t>
            </a:r>
            <a:endParaRPr lang="fr-FR" dirty="0" smtClean="0"/>
          </a:p>
          <a:p>
            <a:endParaRPr lang="fr-FR" dirty="0" smtClean="0"/>
          </a:p>
          <a:p>
            <a:r>
              <a:rPr lang="fr-FR" dirty="0" smtClean="0"/>
              <a:t>On compte aussi </a:t>
            </a:r>
            <a:r>
              <a:rPr lang="fr-FR" dirty="0"/>
              <a:t>les produits combinés de thérapie innovante. </a:t>
            </a:r>
            <a:endParaRPr lang="it-IT" dirty="0"/>
          </a:p>
        </p:txBody>
      </p:sp>
      <p:sp>
        <p:nvSpPr>
          <p:cNvPr id="2" name="Rettangolo 1"/>
          <p:cNvSpPr/>
          <p:nvPr/>
        </p:nvSpPr>
        <p:spPr>
          <a:xfrm>
            <a:off x="282388" y="170347"/>
            <a:ext cx="8561190" cy="923330"/>
          </a:xfrm>
          <a:prstGeom prst="rect">
            <a:avLst/>
          </a:prstGeom>
          <a:noFill/>
        </p:spPr>
        <p:txBody>
          <a:bodyPr wrap="none" lIns="91440" tIns="45720" rIns="91440" bIns="45720">
            <a:spAutoFit/>
          </a:bodyPr>
          <a:lstStyle/>
          <a:p>
            <a:pPr algn="ctr"/>
            <a:r>
              <a:rPr lang="it-IT" sz="5400" dirty="0" smtClean="0">
                <a:ln w="0"/>
                <a:solidFill>
                  <a:srgbClr val="4DD350"/>
                </a:solidFill>
                <a:effectLst>
                  <a:outerShdw blurRad="38100" dist="19050" dir="2700000" algn="tl" rotWithShape="0">
                    <a:schemeClr val="dk1">
                      <a:alpha val="40000"/>
                    </a:schemeClr>
                  </a:outerShdw>
                </a:effectLst>
              </a:rPr>
              <a:t>Definition </a:t>
            </a:r>
            <a:r>
              <a:rPr lang="fr-FR" sz="5400" dirty="0" smtClean="0">
                <a:ln w="0"/>
                <a:solidFill>
                  <a:srgbClr val="4DD350"/>
                </a:solidFill>
                <a:effectLst>
                  <a:outerShdw blurRad="38100" dist="19050" dir="2700000" algn="tl" rotWithShape="0">
                    <a:schemeClr val="dk1">
                      <a:alpha val="40000"/>
                    </a:schemeClr>
                  </a:outerShdw>
                </a:effectLst>
              </a:rPr>
              <a:t>Thérapie</a:t>
            </a:r>
            <a:r>
              <a:rPr lang="it-IT" sz="5400" dirty="0" smtClean="0">
                <a:ln w="0"/>
                <a:solidFill>
                  <a:srgbClr val="4DD350"/>
                </a:solidFill>
                <a:effectLst>
                  <a:outerShdw blurRad="38100" dist="19050" dir="2700000" algn="tl" rotWithShape="0">
                    <a:schemeClr val="dk1">
                      <a:alpha val="40000"/>
                    </a:schemeClr>
                  </a:outerShdw>
                </a:effectLst>
              </a:rPr>
              <a:t> Innovante</a:t>
            </a:r>
            <a:endParaRPr lang="it-IT" sz="5400" b="0" cap="none" spc="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flipH="1">
            <a:off x="9158749" y="1702960"/>
            <a:ext cx="2459510" cy="1846659"/>
          </a:xfrm>
          <a:prstGeom prst="rect">
            <a:avLst/>
          </a:prstGeom>
          <a:solidFill>
            <a:srgbClr val="4DD350"/>
          </a:solidFill>
        </p:spPr>
        <p:txBody>
          <a:bodyPr wrap="square" rtlCol="0">
            <a:spAutoFit/>
          </a:bodyPr>
          <a:lstStyle/>
          <a:p>
            <a:pPr algn="ctr"/>
            <a:endParaRPr lang="fr-FR" sz="700" b="1" dirty="0" smtClean="0"/>
          </a:p>
          <a:p>
            <a:pPr algn="ctr"/>
            <a:r>
              <a:rPr lang="fr-FR" sz="2400" b="1" dirty="0" smtClean="0"/>
              <a:t>Vocabulaire</a:t>
            </a:r>
            <a:endParaRPr lang="fr-FR" b="1" dirty="0" smtClean="0"/>
          </a:p>
          <a:p>
            <a:pPr algn="ctr"/>
            <a:r>
              <a:rPr lang="fr-FR" dirty="0" smtClean="0"/>
              <a:t>MTI </a:t>
            </a:r>
          </a:p>
          <a:p>
            <a:pPr algn="ctr"/>
            <a:r>
              <a:rPr lang="fr-FR" dirty="0" smtClean="0"/>
              <a:t>ATMP = Advanced-</a:t>
            </a:r>
            <a:r>
              <a:rPr lang="fr-FR" dirty="0" err="1" smtClean="0"/>
              <a:t>Therapy</a:t>
            </a:r>
            <a:r>
              <a:rPr lang="fr-FR" dirty="0" smtClean="0"/>
              <a:t> </a:t>
            </a:r>
            <a:r>
              <a:rPr lang="fr-FR" dirty="0" err="1" smtClean="0"/>
              <a:t>Medicinal</a:t>
            </a:r>
            <a:r>
              <a:rPr lang="fr-FR" dirty="0" smtClean="0"/>
              <a:t> </a:t>
            </a:r>
            <a:r>
              <a:rPr lang="fr-FR" dirty="0" err="1" smtClean="0"/>
              <a:t>Products</a:t>
            </a:r>
            <a:endParaRPr lang="fr-FR" dirty="0" smtClean="0"/>
          </a:p>
          <a:p>
            <a:pPr algn="ctr"/>
            <a:endParaRPr lang="fr-FR" sz="700" dirty="0"/>
          </a:p>
        </p:txBody>
      </p:sp>
      <p:sp>
        <p:nvSpPr>
          <p:cNvPr id="8" name="CasellaDiTesto 7"/>
          <p:cNvSpPr txBox="1"/>
          <p:nvPr/>
        </p:nvSpPr>
        <p:spPr>
          <a:xfrm flipH="1">
            <a:off x="6769155" y="3957165"/>
            <a:ext cx="4849104" cy="1310413"/>
          </a:xfrm>
          <a:prstGeom prst="rect">
            <a:avLst/>
          </a:prstGeom>
          <a:solidFill>
            <a:srgbClr val="4DD350"/>
          </a:solidFill>
        </p:spPr>
        <p:txBody>
          <a:bodyPr wrap="square" rtlCol="0">
            <a:spAutoFit/>
          </a:bodyPr>
          <a:lstStyle/>
          <a:p>
            <a:pPr algn="ctr"/>
            <a:endParaRPr lang="fr-FR" sz="700" dirty="0" smtClean="0"/>
          </a:p>
          <a:p>
            <a:pPr algn="ctr"/>
            <a:r>
              <a:rPr lang="fr-FR" sz="2400" b="1" dirty="0" smtClean="0"/>
              <a:t>Loi</a:t>
            </a:r>
            <a:endParaRPr lang="fr-FR" dirty="0" smtClean="0"/>
          </a:p>
          <a:p>
            <a:pPr algn="ctr"/>
            <a:r>
              <a:rPr lang="fr-FR" dirty="0" smtClean="0"/>
              <a:t>• Règlement (CE) n° 1394/2007</a:t>
            </a:r>
          </a:p>
          <a:p>
            <a:pPr algn="ctr"/>
            <a:r>
              <a:rPr lang="fr-FR" dirty="0" smtClean="0"/>
              <a:t>• Comité pour les thérapies innovantes (CAT)</a:t>
            </a:r>
          </a:p>
          <a:p>
            <a:pPr algn="ctr"/>
            <a:endParaRPr lang="fr-FR" sz="1050" dirty="0"/>
          </a:p>
        </p:txBody>
      </p:sp>
    </p:spTree>
    <p:extLst>
      <p:ext uri="{BB962C8B-B14F-4D97-AF65-F5344CB8AC3E}">
        <p14:creationId xmlns:p14="http://schemas.microsoft.com/office/powerpoint/2010/main" val="36593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903259"/>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2" name="Tabella 1"/>
          <p:cNvGraphicFramePr>
            <a:graphicFrameLocks noGrp="1"/>
          </p:cNvGraphicFramePr>
          <p:nvPr>
            <p:extLst>
              <p:ext uri="{D42A27DB-BD31-4B8C-83A1-F6EECF244321}">
                <p14:modId xmlns:p14="http://schemas.microsoft.com/office/powerpoint/2010/main" val="1179232367"/>
              </p:ext>
            </p:extLst>
          </p:nvPr>
        </p:nvGraphicFramePr>
        <p:xfrm>
          <a:off x="772085" y="1464732"/>
          <a:ext cx="10846174" cy="3550920"/>
        </p:xfrm>
        <a:graphic>
          <a:graphicData uri="http://schemas.openxmlformats.org/drawingml/2006/table">
            <a:tbl>
              <a:tblPr firstRow="1" bandRow="1">
                <a:tableStyleId>{93296810-A885-4BE3-A3E7-6D5BEEA58F35}</a:tableStyleId>
              </a:tblPr>
              <a:tblGrid>
                <a:gridCol w="10492321"/>
                <a:gridCol w="353853"/>
              </a:tblGrid>
              <a:tr h="370840">
                <a:tc>
                  <a:txBody>
                    <a:bodyPr/>
                    <a:lstStyle/>
                    <a:p>
                      <a:pPr algn="ctr"/>
                      <a:r>
                        <a:rPr lang="fr-FR" sz="2800" noProof="0" dirty="0" smtClean="0"/>
                        <a:t>Vrai ou Faux?</a:t>
                      </a:r>
                      <a:endParaRPr lang="fr-FR" sz="2800" noProof="0" dirty="0"/>
                    </a:p>
                  </a:txBody>
                  <a:tcPr/>
                </a:tc>
                <a:tc>
                  <a:txBody>
                    <a:bodyPr/>
                    <a:lstStyle/>
                    <a:p>
                      <a:endParaRPr lang="fr-FR" noProof="0" dirty="0"/>
                    </a:p>
                  </a:txBody>
                  <a:tcPr/>
                </a:tc>
              </a:tr>
              <a:tr h="370840">
                <a:tc>
                  <a:txBody>
                    <a:bodyPr/>
                    <a:lstStyle/>
                    <a:p>
                      <a:r>
                        <a:rPr lang="fr-FR" noProof="0" dirty="0" smtClean="0"/>
                        <a:t>Un </a:t>
                      </a:r>
                      <a:r>
                        <a:rPr lang="fr-FR" noProof="0" dirty="0" err="1" smtClean="0"/>
                        <a:t>biosimilaire</a:t>
                      </a:r>
                      <a:r>
                        <a:rPr lang="fr-FR" noProof="0" dirty="0" smtClean="0"/>
                        <a:t> est structurellement identique au</a:t>
                      </a:r>
                      <a:r>
                        <a:rPr lang="fr-FR" baseline="0" noProof="0" dirty="0" smtClean="0"/>
                        <a:t> médicament de référence.</a:t>
                      </a:r>
                      <a:endParaRPr lang="fr-FR" noProof="0" dirty="0"/>
                    </a:p>
                  </a:txBody>
                  <a:tcPr/>
                </a:tc>
                <a:tc>
                  <a:txBody>
                    <a:bodyPr/>
                    <a:lstStyle/>
                    <a:p>
                      <a:r>
                        <a:rPr lang="fr-FR" noProof="0" dirty="0" smtClean="0"/>
                        <a:t>F</a:t>
                      </a:r>
                      <a:endParaRPr lang="fr-FR" noProof="0" dirty="0"/>
                    </a:p>
                  </a:txBody>
                  <a:tcPr/>
                </a:tc>
              </a:tr>
              <a:tr h="370840">
                <a:tc>
                  <a:txBody>
                    <a:bodyPr/>
                    <a:lstStyle/>
                    <a:p>
                      <a:r>
                        <a:rPr lang="fr-FR" noProof="0" dirty="0" smtClean="0"/>
                        <a:t>Des petites différences entre le </a:t>
                      </a:r>
                      <a:r>
                        <a:rPr lang="fr-FR" noProof="0" dirty="0" err="1" smtClean="0"/>
                        <a:t>bisomilaire</a:t>
                      </a:r>
                      <a:r>
                        <a:rPr lang="fr-FR" noProof="0" dirty="0" smtClean="0"/>
                        <a:t> et les médicament des référence ne sont pas cliniquement important.</a:t>
                      </a:r>
                      <a:endParaRPr lang="fr-FR" noProof="0" dirty="0"/>
                    </a:p>
                  </a:txBody>
                  <a:tcPr/>
                </a:tc>
                <a:tc>
                  <a:txBody>
                    <a:bodyPr/>
                    <a:lstStyle/>
                    <a:p>
                      <a:r>
                        <a:rPr lang="fr-FR" noProof="0" dirty="0" smtClean="0"/>
                        <a:t>V</a:t>
                      </a:r>
                      <a:endParaRPr lang="fr-FR" noProof="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smtClean="0"/>
                        <a:t>Des différences importantes au niveau de l’efficacité, de la sécurité ou de la qualité peuvent existe entre le </a:t>
                      </a:r>
                      <a:r>
                        <a:rPr lang="fr-FR" noProof="0" dirty="0" err="1" smtClean="0"/>
                        <a:t>biosimilaire</a:t>
                      </a:r>
                      <a:r>
                        <a:rPr lang="fr-FR" noProof="0" dirty="0" smtClean="0"/>
                        <a:t> et </a:t>
                      </a:r>
                      <a:r>
                        <a:rPr lang="fr-FR" noProof="0" dirty="0" err="1" smtClean="0"/>
                        <a:t>lle</a:t>
                      </a:r>
                      <a:r>
                        <a:rPr lang="fr-FR" noProof="0" dirty="0" smtClean="0"/>
                        <a:t> médicament de référence.</a:t>
                      </a:r>
                    </a:p>
                  </a:txBody>
                  <a:tcPr/>
                </a:tc>
                <a:tc>
                  <a:txBody>
                    <a:bodyPr/>
                    <a:lstStyle/>
                    <a:p>
                      <a:r>
                        <a:rPr lang="fr-FR" noProof="0" dirty="0" smtClean="0"/>
                        <a:t>F</a:t>
                      </a:r>
                      <a:endParaRPr lang="fr-FR" noProof="0" dirty="0"/>
                    </a:p>
                  </a:txBody>
                  <a:tcPr/>
                </a:tc>
              </a:tr>
              <a:tr h="370840">
                <a:tc>
                  <a:txBody>
                    <a:bodyPr/>
                    <a:lstStyle/>
                    <a:p>
                      <a:r>
                        <a:rPr lang="fr-FR" noProof="0" dirty="0" smtClean="0"/>
                        <a:t>Un </a:t>
                      </a:r>
                      <a:r>
                        <a:rPr lang="fr-FR" noProof="0" dirty="0" err="1" smtClean="0"/>
                        <a:t>biosimilaire</a:t>
                      </a:r>
                      <a:r>
                        <a:rPr lang="fr-FR" noProof="0" dirty="0" smtClean="0"/>
                        <a:t> a les mêmes caractéristiques au niveau physique, chimique et biologique que le médicament de référence.</a:t>
                      </a:r>
                      <a:endParaRPr lang="fr-FR" noProof="0" dirty="0"/>
                    </a:p>
                  </a:txBody>
                  <a:tcPr/>
                </a:tc>
                <a:tc>
                  <a:txBody>
                    <a:bodyPr/>
                    <a:lstStyle/>
                    <a:p>
                      <a:r>
                        <a:rPr lang="fr-FR" noProof="0" dirty="0" smtClean="0"/>
                        <a:t>V</a:t>
                      </a:r>
                      <a:endParaRPr lang="fr-FR" noProof="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smtClean="0"/>
                        <a:t>Un </a:t>
                      </a:r>
                      <a:r>
                        <a:rPr lang="fr-FR" noProof="0" dirty="0" err="1" smtClean="0"/>
                        <a:t>biosimilaire</a:t>
                      </a:r>
                      <a:r>
                        <a:rPr lang="fr-FR" noProof="0" dirty="0" smtClean="0"/>
                        <a:t> a la même quantité d’études cliniques par rapport au</a:t>
                      </a:r>
                      <a:r>
                        <a:rPr lang="fr-FR" baseline="0" noProof="0" dirty="0" smtClean="0"/>
                        <a:t> médicament de référence.</a:t>
                      </a:r>
                      <a:endParaRPr lang="fr-FR" noProof="0" dirty="0" smtClean="0"/>
                    </a:p>
                  </a:txBody>
                  <a:tcPr/>
                </a:tc>
                <a:tc>
                  <a:txBody>
                    <a:bodyPr/>
                    <a:lstStyle/>
                    <a:p>
                      <a:r>
                        <a:rPr lang="fr-FR" noProof="0" dirty="0" smtClean="0"/>
                        <a:t>F</a:t>
                      </a:r>
                      <a:endParaRPr lang="fr-FR" noProof="0" dirty="0"/>
                    </a:p>
                  </a:txBody>
                  <a:tcPr/>
                </a:tc>
              </a:tr>
              <a:tr h="370840">
                <a:tc>
                  <a:txBody>
                    <a:bodyPr/>
                    <a:lstStyle/>
                    <a:p>
                      <a:r>
                        <a:rPr lang="fr-FR" noProof="0" dirty="0" smtClean="0"/>
                        <a:t>L’</a:t>
                      </a:r>
                      <a:r>
                        <a:rPr lang="fr-FR" noProof="0" dirty="0" err="1" smtClean="0"/>
                        <a:t>interchangiabilité</a:t>
                      </a:r>
                      <a:r>
                        <a:rPr lang="fr-FR" noProof="0" dirty="0" smtClean="0"/>
                        <a:t> est une caractéristique spécifique d’un certain group de </a:t>
                      </a:r>
                      <a:r>
                        <a:rPr lang="fr-FR" noProof="0" dirty="0" err="1" smtClean="0"/>
                        <a:t>biosimilaires</a:t>
                      </a:r>
                      <a:r>
                        <a:rPr lang="fr-FR" noProof="0" dirty="0" smtClean="0"/>
                        <a:t>.</a:t>
                      </a:r>
                      <a:endParaRPr lang="fr-FR" noProof="0" dirty="0"/>
                    </a:p>
                  </a:txBody>
                  <a:tcPr/>
                </a:tc>
                <a:tc>
                  <a:txBody>
                    <a:bodyPr/>
                    <a:lstStyle/>
                    <a:p>
                      <a:r>
                        <a:rPr lang="fr-FR" noProof="0" dirty="0" smtClean="0"/>
                        <a:t>F</a:t>
                      </a:r>
                      <a:endParaRPr lang="fr-FR" noProof="0" dirty="0"/>
                    </a:p>
                  </a:txBody>
                  <a:tcPr/>
                </a:tc>
              </a:tr>
            </a:tbl>
          </a:graphicData>
        </a:graphic>
      </p:graphicFrame>
      <p:sp>
        <p:nvSpPr>
          <p:cNvPr id="5" name="Rettangolo 4"/>
          <p:cNvSpPr/>
          <p:nvPr/>
        </p:nvSpPr>
        <p:spPr>
          <a:xfrm>
            <a:off x="377591" y="170347"/>
            <a:ext cx="4175310"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Questionnaire</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5040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82388" y="170347"/>
            <a:ext cx="5192704"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Thérapie Génique</a:t>
            </a:r>
            <a:endParaRPr lang="fr-FR" sz="5400" b="0" cap="none" spc="0" dirty="0">
              <a:ln w="0"/>
              <a:solidFill>
                <a:srgbClr val="4DD350"/>
              </a:solidFill>
              <a:effectLst>
                <a:outerShdw blurRad="38100" dist="19050" dir="2700000" algn="tl" rotWithShape="0">
                  <a:schemeClr val="dk1">
                    <a:alpha val="40000"/>
                  </a:schemeClr>
                </a:outerShdw>
              </a:effectLst>
            </a:endParaRPr>
          </a:p>
        </p:txBody>
      </p:sp>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1284866" y="3431064"/>
            <a:ext cx="9622268" cy="1815882"/>
          </a:xfrm>
          <a:prstGeom prst="rect">
            <a:avLst/>
          </a:prstGeom>
          <a:solidFill>
            <a:schemeClr val="bg1">
              <a:lumMod val="95000"/>
            </a:schemeClr>
          </a:solidFill>
        </p:spPr>
        <p:txBody>
          <a:bodyPr wrap="square" rtlCol="0">
            <a:spAutoFit/>
          </a:bodyPr>
          <a:lstStyle/>
          <a:p>
            <a:pPr algn="ctr"/>
            <a:r>
              <a:rPr lang="fr-FR" sz="1600" b="1" dirty="0" smtClean="0"/>
              <a:t>Définition selon la loi:</a:t>
            </a:r>
          </a:p>
          <a:p>
            <a:pPr algn="ctr"/>
            <a:r>
              <a:rPr lang="fr-FR" sz="1600" dirty="0" smtClean="0"/>
              <a:t>Par </a:t>
            </a:r>
            <a:r>
              <a:rPr lang="fr-FR" sz="1600" dirty="0"/>
              <a:t>médicament de thérapie génique, on entend un médicament biologique qui a les caractéristiques suivantes: </a:t>
            </a:r>
            <a:endParaRPr lang="fr-FR" sz="1600" dirty="0" smtClean="0"/>
          </a:p>
          <a:p>
            <a:pPr marL="342900" indent="-342900" algn="ctr">
              <a:buAutoNum type="alphaLcParenR"/>
            </a:pPr>
            <a:r>
              <a:rPr lang="fr-FR" sz="1600" dirty="0" smtClean="0"/>
              <a:t>il </a:t>
            </a:r>
            <a:r>
              <a:rPr lang="fr-FR" sz="1600" dirty="0"/>
              <a:t>contient une substance active qui contient ou constitue un acide nucléique recombinant administré à des personnes en vue de réguler, de réparer, de remplacer, d’ajouter ou de supprimer une séquence génétique; </a:t>
            </a:r>
            <a:endParaRPr lang="fr-FR" sz="1600" dirty="0" smtClean="0"/>
          </a:p>
          <a:p>
            <a:pPr marL="342900" indent="-342900" algn="ctr">
              <a:buAutoNum type="alphaLcParenR"/>
            </a:pPr>
            <a:r>
              <a:rPr lang="fr-FR" sz="1600" dirty="0" smtClean="0"/>
              <a:t>son </a:t>
            </a:r>
            <a:r>
              <a:rPr lang="fr-FR" sz="1600" dirty="0"/>
              <a:t>effet thérapeutique, prophylactique ou diagnostique dépend directement de la séquence d’acide nucléique recombinant qu’il contient ou au produit de l’expression génétique de cette séquence. Les vaccins contre les maladies infectieuses ne sont pas compris dans les médicaments de thérapie génique.</a:t>
            </a:r>
            <a:endParaRPr lang="it-IT" sz="1600" dirty="0"/>
          </a:p>
        </p:txBody>
      </p:sp>
      <p:cxnSp>
        <p:nvCxnSpPr>
          <p:cNvPr id="10" name="Connettore 1 9"/>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3"/>
          <a:stretch>
            <a:fillRect/>
          </a:stretch>
        </p:blipFill>
        <p:spPr>
          <a:xfrm>
            <a:off x="10018057" y="1325636"/>
            <a:ext cx="1600202" cy="1318848"/>
          </a:xfrm>
          <a:prstGeom prst="rect">
            <a:avLst/>
          </a:prstGeom>
        </p:spPr>
      </p:pic>
      <p:sp>
        <p:nvSpPr>
          <p:cNvPr id="3" name="CasellaDiTesto 2"/>
          <p:cNvSpPr txBox="1"/>
          <p:nvPr/>
        </p:nvSpPr>
        <p:spPr>
          <a:xfrm>
            <a:off x="282388" y="1394023"/>
            <a:ext cx="8955741" cy="1754326"/>
          </a:xfrm>
          <a:prstGeom prst="rect">
            <a:avLst/>
          </a:prstGeom>
          <a:noFill/>
        </p:spPr>
        <p:txBody>
          <a:bodyPr wrap="square" rtlCol="0">
            <a:spAutoFit/>
          </a:bodyPr>
          <a:lstStyle/>
          <a:p>
            <a:pPr algn="just"/>
            <a:r>
              <a:rPr lang="fr-FR" dirty="0" smtClean="0"/>
              <a:t>• Médicaments qui contiennent une gène.</a:t>
            </a:r>
          </a:p>
          <a:p>
            <a:pPr algn="just"/>
            <a:r>
              <a:rPr lang="fr-FR" dirty="0" smtClean="0"/>
              <a:t>• Thérapie basées sur la modification du patrimoine génétique d’une cellule: du matériel génétique sain est inséré dans une cellule pour corriger un défaut génétique à l’origine de la pathologie.</a:t>
            </a:r>
          </a:p>
          <a:p>
            <a:pPr algn="just"/>
            <a:r>
              <a:rPr lang="fr-FR" dirty="0" smtClean="0"/>
              <a:t>• Utiliser pour prévenir, traiter ou diagnostiquer un large éventail de maladie où un gène est défectueux ou absente. </a:t>
            </a:r>
            <a:endParaRPr lang="fr-FR" dirty="0"/>
          </a:p>
        </p:txBody>
      </p:sp>
    </p:spTree>
    <p:extLst>
      <p:ext uri="{BB962C8B-B14F-4D97-AF65-F5344CB8AC3E}">
        <p14:creationId xmlns:p14="http://schemas.microsoft.com/office/powerpoint/2010/main" val="29677101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2600737490"/>
              </p:ext>
            </p:extLst>
          </p:nvPr>
        </p:nvGraphicFramePr>
        <p:xfrm>
          <a:off x="484467" y="1262778"/>
          <a:ext cx="11411324" cy="3204334"/>
        </p:xfrm>
        <a:graphic>
          <a:graphicData uri="http://schemas.openxmlformats.org/drawingml/2006/table">
            <a:tbl>
              <a:tblPr firstRow="1" bandRow="1">
                <a:tableStyleId>{93296810-A885-4BE3-A3E7-6D5BEEA58F35}</a:tableStyleId>
              </a:tblPr>
              <a:tblGrid>
                <a:gridCol w="774127"/>
                <a:gridCol w="1382144"/>
                <a:gridCol w="3217324"/>
                <a:gridCol w="4316505"/>
                <a:gridCol w="1721224"/>
              </a:tblGrid>
              <a:tr h="390637">
                <a:tc>
                  <a:txBody>
                    <a:bodyPr/>
                    <a:lstStyle/>
                    <a:p>
                      <a:r>
                        <a:rPr lang="fr-FR" dirty="0" smtClean="0"/>
                        <a:t>ANNE</a:t>
                      </a:r>
                      <a:endParaRPr lang="fr-FR" dirty="0"/>
                    </a:p>
                  </a:txBody>
                  <a:tcPr/>
                </a:tc>
                <a:tc>
                  <a:txBody>
                    <a:bodyPr/>
                    <a:lstStyle/>
                    <a:p>
                      <a:r>
                        <a:rPr lang="fr-FR" dirty="0" smtClean="0"/>
                        <a:t>NOM</a:t>
                      </a:r>
                      <a:endParaRPr lang="fr-FR" dirty="0"/>
                    </a:p>
                  </a:txBody>
                  <a:tcPr/>
                </a:tc>
                <a:tc>
                  <a:txBody>
                    <a:bodyPr/>
                    <a:lstStyle/>
                    <a:p>
                      <a:r>
                        <a:rPr lang="fr-FR" dirty="0" smtClean="0"/>
                        <a:t>DCI</a:t>
                      </a:r>
                      <a:endParaRPr lang="fr-FR" dirty="0"/>
                    </a:p>
                  </a:txBody>
                  <a:tcPr/>
                </a:tc>
                <a:tc>
                  <a:txBody>
                    <a:bodyPr/>
                    <a:lstStyle/>
                    <a:p>
                      <a:r>
                        <a:rPr lang="fr-FR" dirty="0" smtClean="0"/>
                        <a:t>INDICATION</a:t>
                      </a:r>
                      <a:endParaRPr lang="fr-FR" dirty="0"/>
                    </a:p>
                  </a:txBody>
                  <a:tcPr/>
                </a:tc>
                <a:tc>
                  <a:txBody>
                    <a:bodyPr/>
                    <a:lstStyle/>
                    <a:p>
                      <a:r>
                        <a:rPr lang="fr-FR" dirty="0" smtClean="0"/>
                        <a:t>STATUS ACTUEL</a:t>
                      </a:r>
                      <a:endParaRPr lang="fr-FR" dirty="0"/>
                    </a:p>
                  </a:txBody>
                  <a:tcPr/>
                </a:tc>
              </a:tr>
              <a:tr h="1259217">
                <a:tc>
                  <a:txBody>
                    <a:bodyPr/>
                    <a:lstStyle/>
                    <a:p>
                      <a:r>
                        <a:rPr lang="fr-FR" dirty="0" smtClean="0"/>
                        <a:t>2012</a:t>
                      </a:r>
                      <a:endParaRPr lang="fr-FR" dirty="0"/>
                    </a:p>
                  </a:txBody>
                  <a:tcPr/>
                </a:tc>
                <a:tc>
                  <a:txBody>
                    <a:bodyPr/>
                    <a:lstStyle/>
                    <a:p>
                      <a:r>
                        <a:rPr lang="fr-FR" b="1" dirty="0" smtClean="0"/>
                        <a:t>GYLBERA</a:t>
                      </a:r>
                      <a:endParaRPr lang="fr-FR" b="1" dirty="0"/>
                    </a:p>
                  </a:txBody>
                  <a:tcPr/>
                </a:tc>
                <a:tc>
                  <a:txBody>
                    <a:bodyPr/>
                    <a:lstStyle/>
                    <a:p>
                      <a:r>
                        <a:rPr lang="it-IT" sz="1600" dirty="0" err="1" smtClean="0"/>
                        <a:t>Alipogene</a:t>
                      </a:r>
                      <a:r>
                        <a:rPr lang="it-IT" sz="1600" dirty="0" smtClean="0"/>
                        <a:t> </a:t>
                      </a:r>
                      <a:r>
                        <a:rPr lang="it-IT" sz="1600" dirty="0" err="1" smtClean="0"/>
                        <a:t>tiparvovec</a:t>
                      </a:r>
                      <a:endParaRPr lang="fr-FR" sz="1600" dirty="0"/>
                    </a:p>
                  </a:txBody>
                  <a:tcPr/>
                </a:tc>
                <a:tc>
                  <a:txBody>
                    <a:bodyPr/>
                    <a:lstStyle/>
                    <a:p>
                      <a:r>
                        <a:rPr lang="fr-FR" sz="1600" b="1" dirty="0" smtClean="0"/>
                        <a:t>Déficit familial en lipoprotéine lipase </a:t>
                      </a:r>
                      <a:r>
                        <a:rPr lang="fr-FR" sz="1600" dirty="0" smtClean="0"/>
                        <a:t>(LPL) et souffrant de crises de pancréatite sévères ou multiples malgré un régime pauvre en lipides.</a:t>
                      </a:r>
                      <a:endParaRPr lang="fr-FR" sz="1600" dirty="0"/>
                    </a:p>
                  </a:txBody>
                  <a:tcPr/>
                </a:tc>
                <a:tc>
                  <a:txBody>
                    <a:bodyPr/>
                    <a:lstStyle/>
                    <a:p>
                      <a:r>
                        <a:rPr lang="it-IT" sz="1600" dirty="0" err="1" smtClean="0"/>
                        <a:t>Rétiré</a:t>
                      </a:r>
                      <a:r>
                        <a:rPr lang="it-IT" sz="1600" baseline="0" dirty="0" smtClean="0"/>
                        <a:t> pour </a:t>
                      </a:r>
                      <a:r>
                        <a:rPr lang="it-IT" sz="1600" baseline="0" dirty="0" err="1" smtClean="0"/>
                        <a:t>question</a:t>
                      </a:r>
                      <a:r>
                        <a:rPr lang="it-IT" sz="1600" baseline="0" dirty="0" smtClean="0"/>
                        <a:t> </a:t>
                      </a:r>
                      <a:r>
                        <a:rPr lang="it-IT" sz="1600" baseline="0" dirty="0" err="1" smtClean="0"/>
                        <a:t>economique</a:t>
                      </a:r>
                      <a:r>
                        <a:rPr lang="it-IT" sz="1600" baseline="0" dirty="0" smtClean="0"/>
                        <a:t> (2017)*</a:t>
                      </a:r>
                      <a:endParaRPr lang="it-IT" sz="1600" dirty="0" smtClean="0"/>
                    </a:p>
                  </a:txBody>
                  <a:tcPr/>
                </a:tc>
              </a:tr>
              <a:tr h="390637">
                <a:tc>
                  <a:txBody>
                    <a:bodyPr/>
                    <a:lstStyle/>
                    <a:p>
                      <a:r>
                        <a:rPr lang="fr-FR" dirty="0" smtClean="0"/>
                        <a:t>2015</a:t>
                      </a:r>
                      <a:endParaRPr lang="fr-FR" dirty="0"/>
                    </a:p>
                  </a:txBody>
                  <a:tcPr/>
                </a:tc>
                <a:tc>
                  <a:txBody>
                    <a:bodyPr/>
                    <a:lstStyle/>
                    <a:p>
                      <a:r>
                        <a:rPr lang="fr-FR" b="1" dirty="0" smtClean="0"/>
                        <a:t>IMLYGIC</a:t>
                      </a:r>
                      <a:endParaRPr lang="fr-FR" b="1" dirty="0"/>
                    </a:p>
                  </a:txBody>
                  <a:tcPr/>
                </a:tc>
                <a:tc>
                  <a:txBody>
                    <a:bodyPr/>
                    <a:lstStyle/>
                    <a:p>
                      <a:r>
                        <a:rPr lang="fr-FR" sz="1600" dirty="0" err="1" smtClean="0"/>
                        <a:t>Talimogene</a:t>
                      </a:r>
                      <a:r>
                        <a:rPr lang="fr-FR" sz="1600" dirty="0" smtClean="0"/>
                        <a:t> </a:t>
                      </a:r>
                      <a:r>
                        <a:rPr lang="fr-FR" sz="1600" dirty="0" err="1" smtClean="0"/>
                        <a:t>laherparepvec</a:t>
                      </a:r>
                      <a:r>
                        <a:rPr lang="fr-FR" sz="1600" dirty="0" smtClean="0"/>
                        <a:t> </a:t>
                      </a:r>
                      <a:endParaRPr lang="fr-FR" sz="1600" dirty="0"/>
                    </a:p>
                  </a:txBody>
                  <a:tcPr/>
                </a:tc>
                <a:tc>
                  <a:txBody>
                    <a:bodyPr/>
                    <a:lstStyle/>
                    <a:p>
                      <a:r>
                        <a:rPr lang="fr-FR" sz="1600" dirty="0" err="1" smtClean="0"/>
                        <a:t>Imlygic</a:t>
                      </a:r>
                      <a:r>
                        <a:rPr lang="fr-FR" sz="1600" dirty="0" smtClean="0"/>
                        <a:t> est indiqué dans le traitement des patients adultes présentant un </a:t>
                      </a:r>
                      <a:r>
                        <a:rPr lang="fr-FR" sz="1600" b="1" dirty="0" smtClean="0"/>
                        <a:t>mélanome</a:t>
                      </a:r>
                      <a:r>
                        <a:rPr lang="fr-FR" sz="1600" dirty="0" smtClean="0"/>
                        <a:t> non </a:t>
                      </a:r>
                      <a:r>
                        <a:rPr lang="fr-FR" sz="1600" dirty="0" err="1" smtClean="0"/>
                        <a:t>résécable</a:t>
                      </a:r>
                      <a:r>
                        <a:rPr lang="fr-FR" sz="1600" dirty="0" smtClean="0"/>
                        <a:t> avec métastases régionales ou à distance (stade IIIB, IIIC et IVM1a) sans localisation osseuse, cérébrale, pulmonaire ou autre atteinte viscérale.</a:t>
                      </a:r>
                      <a:endParaRPr lang="fr-FR" sz="1600" dirty="0"/>
                    </a:p>
                  </a:txBody>
                  <a:tcPr/>
                </a:tc>
                <a:tc>
                  <a:txBody>
                    <a:bodyPr/>
                    <a:lstStyle/>
                    <a:p>
                      <a:r>
                        <a:rPr lang="fr-FR" sz="1600" dirty="0" smtClean="0"/>
                        <a:t>Sur</a:t>
                      </a:r>
                      <a:r>
                        <a:rPr lang="fr-FR" sz="1600" baseline="0" dirty="0" smtClean="0"/>
                        <a:t> le marché</a:t>
                      </a:r>
                      <a:endParaRPr lang="fr-FR" sz="1600" dirty="0"/>
                    </a:p>
                  </a:txBody>
                  <a:tcPr/>
                </a:tc>
              </a:tr>
            </a:tbl>
          </a:graphicData>
        </a:graphic>
      </p:graphicFrame>
      <p:sp>
        <p:nvSpPr>
          <p:cNvPr id="8" name="Rettangolo 7"/>
          <p:cNvSpPr/>
          <p:nvPr/>
        </p:nvSpPr>
        <p:spPr>
          <a:xfrm>
            <a:off x="484467" y="353227"/>
            <a:ext cx="5486027" cy="646331"/>
          </a:xfrm>
          <a:prstGeom prst="rect">
            <a:avLst/>
          </a:prstGeom>
          <a:noFill/>
        </p:spPr>
        <p:txBody>
          <a:bodyPr wrap="square" lIns="91440" tIns="45720" rIns="91440" bIns="45720">
            <a:spAutoFit/>
          </a:bodyPr>
          <a:lstStyle/>
          <a:p>
            <a:pPr algn="ctr"/>
            <a:r>
              <a:rPr lang="fr-FR" sz="3600" dirty="0" smtClean="0">
                <a:ln w="0"/>
                <a:solidFill>
                  <a:srgbClr val="4DD350"/>
                </a:solidFill>
                <a:effectLst>
                  <a:outerShdw blurRad="38100" dist="19050" dir="2700000" algn="tl" rotWithShape="0">
                    <a:schemeClr val="dk1">
                      <a:alpha val="40000"/>
                    </a:schemeClr>
                  </a:outerShdw>
                </a:effectLst>
              </a:rPr>
              <a:t>Thérapie Génique autorisé</a:t>
            </a:r>
            <a:endParaRPr lang="fr-FR" sz="3600" b="0" cap="none" spc="0" dirty="0">
              <a:ln w="0"/>
              <a:solidFill>
                <a:srgbClr val="4DD350"/>
              </a:solidFill>
              <a:effectLst>
                <a:outerShdw blurRad="38100" dist="19050" dir="2700000" algn="tl" rotWithShape="0">
                  <a:schemeClr val="dk1">
                    <a:alpha val="40000"/>
                  </a:schemeClr>
                </a:outerShdw>
              </a:effectLst>
            </a:endParaRP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7109" y="2093497"/>
            <a:ext cx="1026601" cy="495411"/>
          </a:xfrm>
          <a:prstGeom prst="rect">
            <a:avLst/>
          </a:prstGeom>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7110" y="3429862"/>
            <a:ext cx="1026602" cy="354347"/>
          </a:xfrm>
          <a:prstGeom prst="rect">
            <a:avLst/>
          </a:prstGeom>
        </p:spPr>
      </p:pic>
      <p:sp>
        <p:nvSpPr>
          <p:cNvPr id="12" name="CasellaDiTesto 11"/>
          <p:cNvSpPr txBox="1"/>
          <p:nvPr/>
        </p:nvSpPr>
        <p:spPr>
          <a:xfrm>
            <a:off x="484467" y="4755992"/>
            <a:ext cx="11411324" cy="954107"/>
          </a:xfrm>
          <a:prstGeom prst="rect">
            <a:avLst/>
          </a:prstGeom>
          <a:noFill/>
        </p:spPr>
        <p:txBody>
          <a:bodyPr wrap="square" rtlCol="0">
            <a:spAutoFit/>
          </a:bodyPr>
          <a:lstStyle/>
          <a:p>
            <a:pPr algn="just"/>
            <a:r>
              <a:rPr lang="en-US" sz="1400" dirty="0" smtClean="0"/>
              <a:t>*In </a:t>
            </a:r>
            <a:r>
              <a:rPr lang="en-US" sz="1400" dirty="0"/>
              <a:t>fact, </a:t>
            </a:r>
            <a:r>
              <a:rPr lang="en-US" sz="1400" dirty="0" err="1"/>
              <a:t>Glybera</a:t>
            </a:r>
            <a:r>
              <a:rPr lang="en-US" sz="1400" dirty="0"/>
              <a:t> was used only once. Elisabeth </a:t>
            </a:r>
            <a:r>
              <a:rPr lang="en-US" sz="1400" dirty="0" err="1"/>
              <a:t>Steinhagen</a:t>
            </a:r>
            <a:r>
              <a:rPr lang="en-US" sz="1400" dirty="0"/>
              <a:t>-Thiessen, the doctor who prescribed it</a:t>
            </a:r>
            <a:r>
              <a:rPr lang="en-US" sz="1400" dirty="0" smtClean="0"/>
              <a:t>, has </a:t>
            </a:r>
            <a:r>
              <a:rPr lang="en-US" sz="1400" dirty="0" err="1" smtClean="0"/>
              <a:t>tolf</a:t>
            </a:r>
            <a:r>
              <a:rPr lang="en-US" sz="1400" dirty="0" smtClean="0"/>
              <a:t> </a:t>
            </a:r>
            <a:r>
              <a:rPr lang="en-US" sz="1400" dirty="0"/>
              <a:t>the extreme difficulties she faced, which included preparing a submission “as thick as a thesis” for German regulators and personally calling the CEO of the German insurer DAK to ask for the </a:t>
            </a:r>
            <a:r>
              <a:rPr lang="en-US" sz="1400" dirty="0" smtClean="0"/>
              <a:t>money. As </a:t>
            </a:r>
            <a:r>
              <a:rPr lang="en-US" sz="1400" dirty="0"/>
              <a:t>reflected by its limited prescription scope, </a:t>
            </a:r>
            <a:r>
              <a:rPr lang="en-US" sz="1400" dirty="0" err="1"/>
              <a:t>Glybera</a:t>
            </a:r>
            <a:r>
              <a:rPr lang="en-US" sz="1400" dirty="0"/>
              <a:t> is not useful to patients or a sound investment for </a:t>
            </a:r>
            <a:r>
              <a:rPr lang="en-US" sz="1400" dirty="0" err="1"/>
              <a:t>uniQure</a:t>
            </a:r>
            <a:r>
              <a:rPr lang="en-US" sz="1400" dirty="0"/>
              <a:t>. So if no one is interested in it, it may well become unavailable and therefore withdrawn from the market</a:t>
            </a:r>
            <a:r>
              <a:rPr lang="en-US" sz="1400" dirty="0" smtClean="0"/>
              <a:t>.</a:t>
            </a:r>
            <a:endParaRPr lang="en-US" sz="1400" dirty="0"/>
          </a:p>
        </p:txBody>
      </p:sp>
    </p:spTree>
    <p:extLst>
      <p:ext uri="{BB962C8B-B14F-4D97-AF65-F5344CB8AC3E}">
        <p14:creationId xmlns:p14="http://schemas.microsoft.com/office/powerpoint/2010/main" val="32617170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300040815"/>
              </p:ext>
            </p:extLst>
          </p:nvPr>
        </p:nvGraphicFramePr>
        <p:xfrm>
          <a:off x="418473" y="733172"/>
          <a:ext cx="11411324" cy="4231117"/>
        </p:xfrm>
        <a:graphic>
          <a:graphicData uri="http://schemas.openxmlformats.org/drawingml/2006/table">
            <a:tbl>
              <a:tblPr firstRow="1" bandRow="1">
                <a:tableStyleId>{93296810-A885-4BE3-A3E7-6D5BEEA58F35}</a:tableStyleId>
              </a:tblPr>
              <a:tblGrid>
                <a:gridCol w="774127"/>
                <a:gridCol w="1382144"/>
                <a:gridCol w="3894532"/>
                <a:gridCol w="3639297"/>
                <a:gridCol w="1721224"/>
              </a:tblGrid>
              <a:tr h="390637">
                <a:tc>
                  <a:txBody>
                    <a:bodyPr/>
                    <a:lstStyle/>
                    <a:p>
                      <a:r>
                        <a:rPr lang="fr-FR" dirty="0" smtClean="0"/>
                        <a:t>ANNE</a:t>
                      </a:r>
                      <a:endParaRPr lang="fr-FR" dirty="0"/>
                    </a:p>
                  </a:txBody>
                  <a:tcPr/>
                </a:tc>
                <a:tc>
                  <a:txBody>
                    <a:bodyPr/>
                    <a:lstStyle/>
                    <a:p>
                      <a:r>
                        <a:rPr lang="fr-FR" dirty="0" smtClean="0"/>
                        <a:t>NOM</a:t>
                      </a:r>
                      <a:endParaRPr lang="fr-FR" dirty="0"/>
                    </a:p>
                  </a:txBody>
                  <a:tcPr/>
                </a:tc>
                <a:tc>
                  <a:txBody>
                    <a:bodyPr/>
                    <a:lstStyle/>
                    <a:p>
                      <a:r>
                        <a:rPr lang="fr-FR" dirty="0" smtClean="0"/>
                        <a:t>DCI</a:t>
                      </a:r>
                      <a:endParaRPr lang="fr-FR" dirty="0"/>
                    </a:p>
                  </a:txBody>
                  <a:tcPr/>
                </a:tc>
                <a:tc>
                  <a:txBody>
                    <a:bodyPr/>
                    <a:lstStyle/>
                    <a:p>
                      <a:r>
                        <a:rPr lang="fr-FR" dirty="0" smtClean="0"/>
                        <a:t>INDICATION</a:t>
                      </a:r>
                      <a:endParaRPr lang="fr-FR" dirty="0"/>
                    </a:p>
                  </a:txBody>
                  <a:tcPr/>
                </a:tc>
                <a:tc>
                  <a:txBody>
                    <a:bodyPr/>
                    <a:lstStyle/>
                    <a:p>
                      <a:r>
                        <a:rPr lang="fr-FR" dirty="0" smtClean="0"/>
                        <a:t>STATUS ACTUEL</a:t>
                      </a:r>
                      <a:endParaRPr lang="fr-FR" dirty="0"/>
                    </a:p>
                  </a:txBody>
                  <a:tcPr/>
                </a:tc>
              </a:tr>
              <a:tr h="390637">
                <a:tc>
                  <a:txBody>
                    <a:bodyPr/>
                    <a:lstStyle/>
                    <a:p>
                      <a:r>
                        <a:rPr lang="fr-FR" dirty="0" smtClean="0"/>
                        <a:t>2016</a:t>
                      </a:r>
                      <a:endParaRPr lang="fr-FR" dirty="0"/>
                    </a:p>
                  </a:txBody>
                  <a:tcPr/>
                </a:tc>
                <a:tc>
                  <a:txBody>
                    <a:bodyPr/>
                    <a:lstStyle/>
                    <a:p>
                      <a:r>
                        <a:rPr lang="fr-FR" b="1" dirty="0" smtClean="0"/>
                        <a:t>STRIMVELIS</a:t>
                      </a:r>
                      <a:endParaRPr lang="fr-FR" b="1" dirty="0"/>
                    </a:p>
                  </a:txBody>
                  <a:tcPr/>
                </a:tc>
                <a:tc>
                  <a:txBody>
                    <a:bodyPr/>
                    <a:lstStyle/>
                    <a:p>
                      <a:r>
                        <a:rPr lang="fr-FR" sz="1600" dirty="0" smtClean="0"/>
                        <a:t>Fraction cellulaire autologue enrichie en CD34+ contenant des cellules CD34+ dérivées de la moelle osseuse, </a:t>
                      </a:r>
                      <a:r>
                        <a:rPr lang="fr-FR" sz="1600" dirty="0" err="1" smtClean="0"/>
                        <a:t>transduites</a:t>
                      </a:r>
                      <a:r>
                        <a:rPr lang="fr-FR" sz="1600" dirty="0" smtClean="0"/>
                        <a:t> avec un vecteur rétroviral codant la séquence d’ADNc du gène de l’adénosine désaminase (ADA) humain provenant de cellules </a:t>
                      </a:r>
                      <a:r>
                        <a:rPr lang="fr-FR" sz="1600" dirty="0" err="1" smtClean="0"/>
                        <a:t>progénitrices</a:t>
                      </a:r>
                      <a:r>
                        <a:rPr lang="fr-FR" sz="1600" dirty="0" smtClean="0"/>
                        <a:t>/cellules souches hématopoïétiques humaines (CD34+). </a:t>
                      </a:r>
                      <a:endParaRPr lang="fr-FR" sz="1600" dirty="0"/>
                    </a:p>
                  </a:txBody>
                  <a:tcPr/>
                </a:tc>
                <a:tc>
                  <a:txBody>
                    <a:bodyPr/>
                    <a:lstStyle/>
                    <a:p>
                      <a:r>
                        <a:rPr lang="fr-FR" sz="1600" dirty="0" smtClean="0"/>
                        <a:t>Déficit Immunitaire Combiné Sévère dû à un </a:t>
                      </a:r>
                      <a:r>
                        <a:rPr lang="fr-FR" sz="1600" b="1" dirty="0" smtClean="0"/>
                        <a:t>Déficit en Adénosine Désaminase </a:t>
                      </a:r>
                      <a:r>
                        <a:rPr lang="fr-FR" sz="1600" dirty="0" smtClean="0"/>
                        <a:t>(DICS-ADA), pour lesquels il n’y a pas de donneur intrafamilial de cellules souches compatibles HLA disponible.</a:t>
                      </a:r>
                      <a:endParaRPr lang="fr-FR" sz="1600" dirty="0"/>
                    </a:p>
                  </a:txBody>
                  <a:tcPr/>
                </a:tc>
                <a:tc>
                  <a:txBody>
                    <a:bodyPr/>
                    <a:lstStyle/>
                    <a:p>
                      <a:r>
                        <a:rPr lang="fr-FR" sz="1600" dirty="0" smtClean="0"/>
                        <a:t>Sur</a:t>
                      </a:r>
                      <a:r>
                        <a:rPr lang="fr-FR" sz="1600" baseline="0" dirty="0" smtClean="0"/>
                        <a:t> le marché*</a:t>
                      </a:r>
                      <a:endParaRPr lang="fr-FR" sz="1600" dirty="0"/>
                    </a:p>
                  </a:txBody>
                  <a:tcPr/>
                </a:tc>
              </a:tr>
              <a:tr h="390637">
                <a:tc>
                  <a:txBody>
                    <a:bodyPr/>
                    <a:lstStyle/>
                    <a:p>
                      <a:r>
                        <a:rPr lang="fr-FR" dirty="0" smtClean="0"/>
                        <a:t>2018</a:t>
                      </a:r>
                    </a:p>
                  </a:txBody>
                  <a:tcPr/>
                </a:tc>
                <a:tc>
                  <a:txBody>
                    <a:bodyPr/>
                    <a:lstStyle/>
                    <a:p>
                      <a:r>
                        <a:rPr lang="fr-FR" b="1" dirty="0" smtClean="0"/>
                        <a:t>LUXTURNA</a:t>
                      </a:r>
                    </a:p>
                    <a:p>
                      <a:endParaRPr lang="fr-FR" b="1" dirty="0" smtClean="0"/>
                    </a:p>
                    <a:p>
                      <a:endParaRPr lang="fr-FR" b="1" dirty="0"/>
                    </a:p>
                  </a:txBody>
                  <a:tcPr/>
                </a:tc>
                <a:tc>
                  <a:txBody>
                    <a:bodyPr/>
                    <a:lstStyle/>
                    <a:p>
                      <a:r>
                        <a:rPr lang="fr-FR" sz="1600" dirty="0" err="1" smtClean="0"/>
                        <a:t>Voretigene</a:t>
                      </a:r>
                      <a:r>
                        <a:rPr lang="fr-FR" sz="1600" dirty="0" smtClean="0"/>
                        <a:t> </a:t>
                      </a:r>
                      <a:r>
                        <a:rPr lang="fr-FR" sz="1600" dirty="0" err="1" smtClean="0"/>
                        <a:t>neparvovec</a:t>
                      </a:r>
                      <a:r>
                        <a:rPr lang="fr-FR" sz="1600" dirty="0" smtClean="0"/>
                        <a:t> </a:t>
                      </a:r>
                      <a:endParaRPr lang="fr-FR" sz="1600" dirty="0"/>
                    </a:p>
                  </a:txBody>
                  <a:tcPr/>
                </a:tc>
                <a:tc>
                  <a:txBody>
                    <a:bodyPr/>
                    <a:lstStyle/>
                    <a:p>
                      <a:r>
                        <a:rPr lang="fr-FR" sz="1600" dirty="0" smtClean="0"/>
                        <a:t>Traitement des patients adultes et des enfants présentant une perte visuelle due à une </a:t>
                      </a:r>
                      <a:r>
                        <a:rPr lang="fr-FR" sz="1600" b="1" dirty="0" smtClean="0"/>
                        <a:t>dystrophie rétinienne héréditaire </a:t>
                      </a:r>
                      <a:r>
                        <a:rPr lang="fr-FR" sz="1600" dirty="0" smtClean="0"/>
                        <a:t>résultant de mutations bi-alléliques confirmées du gène RPE65 et possédant suffisamment de cellules rétiniennes viables.</a:t>
                      </a:r>
                      <a:endParaRPr lang="fr-FR" sz="1600" dirty="0"/>
                    </a:p>
                  </a:txBody>
                  <a:tcPr/>
                </a:tc>
                <a:tc>
                  <a:txBody>
                    <a:bodyPr/>
                    <a:lstStyle/>
                    <a:p>
                      <a:r>
                        <a:rPr lang="fr-FR" sz="1600" dirty="0" smtClean="0"/>
                        <a:t>Sur</a:t>
                      </a:r>
                      <a:r>
                        <a:rPr lang="fr-FR" sz="1600" baseline="0" dirty="0" smtClean="0"/>
                        <a:t> le marché</a:t>
                      </a:r>
                      <a:endParaRPr lang="fr-FR" sz="1600" dirty="0"/>
                    </a:p>
                  </a:txBody>
                  <a:tcPr/>
                </a:tc>
              </a:tr>
            </a:tbl>
          </a:graphicData>
        </a:graphic>
      </p:graphicFrame>
      <p:pic>
        <p:nvPicPr>
          <p:cNvPr id="7" name="Immagine 6"/>
          <p:cNvPicPr>
            <a:picLocks noChangeAspect="1"/>
          </p:cNvPicPr>
          <p:nvPr/>
        </p:nvPicPr>
        <p:blipFill>
          <a:blip r:embed="rId2"/>
          <a:stretch>
            <a:fillRect/>
          </a:stretch>
        </p:blipFill>
        <p:spPr>
          <a:xfrm>
            <a:off x="1378724" y="1550763"/>
            <a:ext cx="1019175" cy="438150"/>
          </a:xfrm>
          <a:prstGeom prst="rect">
            <a:avLst/>
          </a:prstGeom>
        </p:spPr>
      </p:pic>
      <p:pic>
        <p:nvPicPr>
          <p:cNvPr id="2" name="Immagine 1"/>
          <p:cNvPicPr>
            <a:picLocks noChangeAspect="1"/>
          </p:cNvPicPr>
          <p:nvPr/>
        </p:nvPicPr>
        <p:blipFill>
          <a:blip r:embed="rId3"/>
          <a:stretch>
            <a:fillRect/>
          </a:stretch>
        </p:blipFill>
        <p:spPr>
          <a:xfrm>
            <a:off x="1378724" y="3627213"/>
            <a:ext cx="1019175" cy="475615"/>
          </a:xfrm>
          <a:prstGeom prst="rect">
            <a:avLst/>
          </a:prstGeom>
        </p:spPr>
      </p:pic>
      <p:sp>
        <p:nvSpPr>
          <p:cNvPr id="3" name="CasellaDiTesto 2"/>
          <p:cNvSpPr txBox="1"/>
          <p:nvPr/>
        </p:nvSpPr>
        <p:spPr>
          <a:xfrm>
            <a:off x="418473" y="5165440"/>
            <a:ext cx="11411324" cy="523220"/>
          </a:xfrm>
          <a:prstGeom prst="rect">
            <a:avLst/>
          </a:prstGeom>
          <a:noFill/>
        </p:spPr>
        <p:txBody>
          <a:bodyPr wrap="square" rtlCol="0">
            <a:spAutoFit/>
          </a:bodyPr>
          <a:lstStyle/>
          <a:p>
            <a:r>
              <a:rPr lang="en-US" sz="1400" dirty="0" smtClean="0"/>
              <a:t>*</a:t>
            </a:r>
            <a:r>
              <a:rPr lang="en-US" sz="1400" dirty="0" err="1" smtClean="0"/>
              <a:t>Strimvelis</a:t>
            </a:r>
            <a:r>
              <a:rPr lang="en-US" sz="1400" dirty="0"/>
              <a:t> is indicated for a disease affecting only about 14 people per year in Europe and 12 in the US. These statistics mean that the massive R&amp;D investment behind it has to be returned on only a few highly expensive procedures.</a:t>
            </a:r>
            <a:endParaRPr lang="fr-FR" sz="1400" dirty="0"/>
          </a:p>
        </p:txBody>
      </p:sp>
    </p:spTree>
    <p:extLst>
      <p:ext uri="{BB962C8B-B14F-4D97-AF65-F5344CB8AC3E}">
        <p14:creationId xmlns:p14="http://schemas.microsoft.com/office/powerpoint/2010/main" val="32628453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484467" y="353227"/>
            <a:ext cx="5486027" cy="646331"/>
          </a:xfrm>
          <a:prstGeom prst="rect">
            <a:avLst/>
          </a:prstGeom>
          <a:noFill/>
        </p:spPr>
        <p:txBody>
          <a:bodyPr wrap="square" lIns="91440" tIns="45720" rIns="91440" bIns="45720">
            <a:spAutoFit/>
          </a:bodyPr>
          <a:lstStyle/>
          <a:p>
            <a:r>
              <a:rPr lang="it-IT" sz="3600" dirty="0" err="1" smtClean="0">
                <a:ln w="0"/>
                <a:solidFill>
                  <a:srgbClr val="4DD350"/>
                </a:solidFill>
                <a:effectLst>
                  <a:outerShdw blurRad="38100" dist="19050" dir="2700000" algn="tl" rotWithShape="0">
                    <a:schemeClr val="dk1">
                      <a:alpha val="40000"/>
                    </a:schemeClr>
                  </a:outerShdw>
                </a:effectLst>
              </a:rPr>
              <a:t>Imlygic</a:t>
            </a:r>
            <a:endParaRPr lang="it-IT" sz="3600" b="0" cap="none" spc="0" dirty="0">
              <a:ln w="0"/>
              <a:solidFill>
                <a:srgbClr val="4DD350"/>
              </a:solidFill>
              <a:effectLst>
                <a:outerShdw blurRad="38100" dist="19050" dir="2700000" algn="tl" rotWithShape="0">
                  <a:schemeClr val="dk1">
                    <a:alpha val="40000"/>
                  </a:schemeClr>
                </a:outerShdw>
              </a:effectLst>
            </a:endParaRPr>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411" y="577103"/>
            <a:ext cx="7620000" cy="4762500"/>
          </a:xfrm>
          <a:prstGeom prst="rect">
            <a:avLst/>
          </a:prstGeom>
        </p:spPr>
      </p:pic>
      <p:sp>
        <p:nvSpPr>
          <p:cNvPr id="2" name="CasellaDiTesto 1"/>
          <p:cNvSpPr txBox="1"/>
          <p:nvPr/>
        </p:nvSpPr>
        <p:spPr>
          <a:xfrm>
            <a:off x="301586" y="1068548"/>
            <a:ext cx="3911825" cy="4247317"/>
          </a:xfrm>
          <a:prstGeom prst="rect">
            <a:avLst/>
          </a:prstGeom>
          <a:noFill/>
        </p:spPr>
        <p:txBody>
          <a:bodyPr wrap="square" rtlCol="0">
            <a:spAutoFit/>
          </a:bodyPr>
          <a:lstStyle/>
          <a:p>
            <a:r>
              <a:rPr lang="fr-FR" b="1" dirty="0"/>
              <a:t>Mécanisme d’action </a:t>
            </a:r>
          </a:p>
          <a:p>
            <a:r>
              <a:rPr lang="fr-FR" dirty="0" smtClean="0"/>
              <a:t>• Le T-VEC </a:t>
            </a:r>
            <a:r>
              <a:rPr lang="fr-FR" dirty="0"/>
              <a:t>a été modifié de façon à se répliquer dans les tumeurs et à produire la protéine humaine GM-CSF stimulant les réponses immunitaires. </a:t>
            </a:r>
            <a:endParaRPr lang="fr-FR" dirty="0" smtClean="0"/>
          </a:p>
          <a:p>
            <a:r>
              <a:rPr lang="fr-FR" dirty="0" smtClean="0"/>
              <a:t>• Le T-VEC </a:t>
            </a:r>
            <a:r>
              <a:rPr lang="fr-FR" dirty="0"/>
              <a:t>provoque la mort des cellules tumorales et la libération d’antigènes tumoraux. </a:t>
            </a:r>
            <a:endParaRPr lang="fr-FR" dirty="0" smtClean="0"/>
          </a:p>
          <a:p>
            <a:r>
              <a:rPr lang="fr-FR" dirty="0" smtClean="0"/>
              <a:t>• On </a:t>
            </a:r>
            <a:r>
              <a:rPr lang="fr-FR" dirty="0"/>
              <a:t>pense qu’avec le GM-CSF, il stimulera une réponse immunitaire </a:t>
            </a:r>
            <a:r>
              <a:rPr lang="fr-FR" dirty="0" smtClean="0"/>
              <a:t>anti tumorale </a:t>
            </a:r>
            <a:r>
              <a:rPr lang="fr-FR" dirty="0"/>
              <a:t>systémique et une réponse des lymphocytes T effecteurs. </a:t>
            </a:r>
          </a:p>
          <a:p>
            <a:r>
              <a:rPr lang="fr-FR" dirty="0" smtClean="0"/>
              <a:t>• Les </a:t>
            </a:r>
            <a:r>
              <a:rPr lang="fr-FR" dirty="0"/>
              <a:t>réponses immunitaires antivirales défendent les cellules saines après l’infection par le </a:t>
            </a:r>
            <a:r>
              <a:rPr lang="fr-FR" dirty="0" smtClean="0"/>
              <a:t>T-VEC.</a:t>
            </a:r>
            <a:endParaRPr lang="fr-FR" dirty="0"/>
          </a:p>
        </p:txBody>
      </p:sp>
      <p:sp>
        <p:nvSpPr>
          <p:cNvPr id="3" name="CasellaDiTesto 2"/>
          <p:cNvSpPr txBox="1"/>
          <p:nvPr/>
        </p:nvSpPr>
        <p:spPr>
          <a:xfrm>
            <a:off x="4008120" y="5471160"/>
            <a:ext cx="8183880" cy="369332"/>
          </a:xfrm>
          <a:prstGeom prst="rect">
            <a:avLst/>
          </a:prstGeom>
          <a:noFill/>
        </p:spPr>
        <p:txBody>
          <a:bodyPr wrap="square" rtlCol="0">
            <a:spAutoFit/>
          </a:bodyPr>
          <a:lstStyle/>
          <a:p>
            <a:r>
              <a:rPr lang="fr-FR" b="1" dirty="0" err="1" smtClean="0"/>
              <a:t>Talimogene</a:t>
            </a:r>
            <a:r>
              <a:rPr lang="fr-FR" b="1" dirty="0" smtClean="0"/>
              <a:t> </a:t>
            </a:r>
            <a:r>
              <a:rPr lang="fr-FR" b="1" dirty="0" err="1"/>
              <a:t>laherparepvec</a:t>
            </a:r>
            <a:r>
              <a:rPr lang="fr-FR" b="1" dirty="0"/>
              <a:t> </a:t>
            </a:r>
            <a:r>
              <a:rPr lang="fr-FR" b="1" dirty="0" smtClean="0"/>
              <a:t>= Agent </a:t>
            </a:r>
            <a:r>
              <a:rPr lang="fr-FR" b="1" dirty="0"/>
              <a:t>d’immunothérapie </a:t>
            </a:r>
            <a:r>
              <a:rPr lang="fr-FR" b="1" dirty="0" err="1"/>
              <a:t>oncolytique</a:t>
            </a:r>
            <a:r>
              <a:rPr lang="fr-FR" b="1" dirty="0"/>
              <a:t> dérivé du HSV-1</a:t>
            </a:r>
          </a:p>
        </p:txBody>
      </p:sp>
    </p:spTree>
    <p:extLst>
      <p:ext uri="{BB962C8B-B14F-4D97-AF65-F5344CB8AC3E}">
        <p14:creationId xmlns:p14="http://schemas.microsoft.com/office/powerpoint/2010/main" val="31730185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p:cNvPicPr>
            <a:picLocks noChangeAspect="1"/>
          </p:cNvPicPr>
          <p:nvPr/>
        </p:nvPicPr>
        <p:blipFill>
          <a:blip r:embed="rId2"/>
          <a:stretch>
            <a:fillRect/>
          </a:stretch>
        </p:blipFill>
        <p:spPr>
          <a:xfrm>
            <a:off x="857632" y="1381844"/>
            <a:ext cx="2122600" cy="2306826"/>
          </a:xfrm>
          <a:prstGeom prst="rect">
            <a:avLst/>
          </a:prstGeom>
        </p:spPr>
      </p:pic>
      <p:sp>
        <p:nvSpPr>
          <p:cNvPr id="9" name="Rettangolo 8"/>
          <p:cNvSpPr/>
          <p:nvPr/>
        </p:nvSpPr>
        <p:spPr>
          <a:xfrm>
            <a:off x="484467" y="353227"/>
            <a:ext cx="6873595" cy="646331"/>
          </a:xfrm>
          <a:prstGeom prst="rect">
            <a:avLst/>
          </a:prstGeom>
          <a:noFill/>
        </p:spPr>
        <p:txBody>
          <a:bodyPr wrap="square" lIns="91440" tIns="45720" rIns="91440" bIns="45720">
            <a:spAutoFit/>
          </a:bodyPr>
          <a:lstStyle/>
          <a:p>
            <a:r>
              <a:rPr lang="fr-FR" sz="3600" dirty="0" err="1" smtClean="0">
                <a:ln w="0"/>
                <a:solidFill>
                  <a:srgbClr val="4DD350"/>
                </a:solidFill>
                <a:effectLst>
                  <a:outerShdw blurRad="38100" dist="19050" dir="2700000" algn="tl" rotWithShape="0">
                    <a:schemeClr val="dk1">
                      <a:alpha val="40000"/>
                    </a:schemeClr>
                  </a:outerShdw>
                </a:effectLst>
              </a:rPr>
              <a:t>Imlygic</a:t>
            </a:r>
            <a:r>
              <a:rPr lang="fr-FR" sz="3600" dirty="0" smtClean="0">
                <a:ln w="0"/>
                <a:solidFill>
                  <a:srgbClr val="4DD350"/>
                </a:solidFill>
                <a:effectLst>
                  <a:outerShdw blurRad="38100" dist="19050" dir="2700000" algn="tl" rotWithShape="0">
                    <a:schemeClr val="dk1">
                      <a:alpha val="40000"/>
                    </a:schemeClr>
                  </a:outerShdw>
                </a:effectLst>
              </a:rPr>
              <a:t>: Précaution particuliers</a:t>
            </a:r>
            <a:endParaRPr lang="fr-FR" sz="3600" b="0" cap="none" spc="0" dirty="0">
              <a:ln w="0"/>
              <a:solidFill>
                <a:srgbClr val="4DD350"/>
              </a:solidFill>
              <a:effectLst>
                <a:outerShdw blurRad="38100" dist="19050" dir="2700000" algn="tl" rotWithShape="0">
                  <a:schemeClr val="dk1">
                    <a:alpha val="40000"/>
                  </a:schemeClr>
                </a:outerShdw>
              </a:effectLst>
            </a:endParaRPr>
          </a:p>
        </p:txBody>
      </p:sp>
      <p:sp>
        <p:nvSpPr>
          <p:cNvPr id="2" name="CasellaDiTesto 1"/>
          <p:cNvSpPr txBox="1"/>
          <p:nvPr/>
        </p:nvSpPr>
        <p:spPr>
          <a:xfrm>
            <a:off x="3499604" y="1168015"/>
            <a:ext cx="7716915" cy="4247317"/>
          </a:xfrm>
          <a:prstGeom prst="rect">
            <a:avLst/>
          </a:prstGeom>
          <a:noFill/>
        </p:spPr>
        <p:txBody>
          <a:bodyPr wrap="square" rtlCol="0">
            <a:spAutoFit/>
          </a:bodyPr>
          <a:lstStyle/>
          <a:p>
            <a:r>
              <a:rPr lang="fr-FR" dirty="0" smtClean="0"/>
              <a:t>• </a:t>
            </a:r>
            <a:r>
              <a:rPr lang="fr-FR" b="1" dirty="0" smtClean="0"/>
              <a:t>Stabilité</a:t>
            </a:r>
            <a:r>
              <a:rPr lang="fr-FR" dirty="0" smtClean="0"/>
              <a:t>: stable 60 seconds à </a:t>
            </a:r>
            <a:r>
              <a:rPr lang="fr-FR" dirty="0" err="1" smtClean="0"/>
              <a:t>temperature</a:t>
            </a:r>
            <a:r>
              <a:rPr lang="fr-FR" dirty="0" smtClean="0"/>
              <a:t> </a:t>
            </a:r>
            <a:r>
              <a:rPr lang="fr-FR" dirty="0" err="1" smtClean="0"/>
              <a:t>ambiente</a:t>
            </a:r>
            <a:r>
              <a:rPr lang="fr-FR" dirty="0" smtClean="0"/>
              <a:t> et 12-48 heures entre 2 et 8°C. </a:t>
            </a:r>
          </a:p>
          <a:p>
            <a:r>
              <a:rPr lang="fr-FR" dirty="0" smtClean="0"/>
              <a:t>• </a:t>
            </a:r>
            <a:r>
              <a:rPr lang="fr-FR" b="1" dirty="0" smtClean="0"/>
              <a:t>Patient</a:t>
            </a:r>
            <a:r>
              <a:rPr lang="fr-FR" dirty="0" smtClean="0"/>
              <a:t>: Carte d’alerte et informations des risques. </a:t>
            </a:r>
          </a:p>
          <a:p>
            <a:r>
              <a:rPr lang="fr-FR" dirty="0" smtClean="0"/>
              <a:t>• Professionnels </a:t>
            </a:r>
            <a:r>
              <a:rPr lang="fr-FR" dirty="0"/>
              <a:t>de santé </a:t>
            </a:r>
            <a:r>
              <a:rPr lang="fr-FR" b="1" dirty="0" smtClean="0"/>
              <a:t>immunodéprimés</a:t>
            </a:r>
            <a:r>
              <a:rPr lang="fr-FR" dirty="0" smtClean="0"/>
              <a:t> ou </a:t>
            </a:r>
            <a:r>
              <a:rPr lang="fr-FR" dirty="0"/>
              <a:t>les femmes enceintes ne doivent pas </a:t>
            </a:r>
            <a:r>
              <a:rPr lang="fr-FR" dirty="0" smtClean="0"/>
              <a:t>manipuler le produit. Les </a:t>
            </a:r>
            <a:r>
              <a:rPr lang="fr-FR" dirty="0"/>
              <a:t>patients sévèrement immunodéprimés peuvent avoir un risque accru d’infection herpétique </a:t>
            </a:r>
            <a:r>
              <a:rPr lang="fr-FR" dirty="0" smtClean="0"/>
              <a:t>disséminée.</a:t>
            </a:r>
          </a:p>
          <a:p>
            <a:r>
              <a:rPr lang="fr-FR" dirty="0"/>
              <a:t>• </a:t>
            </a:r>
            <a:r>
              <a:rPr lang="fr-FR" b="1" dirty="0"/>
              <a:t>Éliminer</a:t>
            </a:r>
            <a:r>
              <a:rPr lang="fr-FR" dirty="0"/>
              <a:t> tous les matériels ayant été en contact avec </a:t>
            </a:r>
            <a:r>
              <a:rPr lang="fr-FR" dirty="0" err="1" smtClean="0"/>
              <a:t>Imlygic</a:t>
            </a:r>
            <a:r>
              <a:rPr lang="fr-FR" dirty="0" smtClean="0"/>
              <a:t> conformément </a:t>
            </a:r>
            <a:r>
              <a:rPr lang="fr-FR" dirty="0"/>
              <a:t>aux procédures institutionnelles </a:t>
            </a:r>
            <a:r>
              <a:rPr lang="fr-FR" dirty="0" smtClean="0"/>
              <a:t>locales.</a:t>
            </a:r>
          </a:p>
          <a:p>
            <a:r>
              <a:rPr lang="fr-FR" dirty="0" smtClean="0"/>
              <a:t>• Dans </a:t>
            </a:r>
            <a:r>
              <a:rPr lang="fr-FR" dirty="0"/>
              <a:t>les études cliniques, des </a:t>
            </a:r>
            <a:r>
              <a:rPr lang="fr-FR" b="1" dirty="0"/>
              <a:t>infections herpétiques </a:t>
            </a:r>
            <a:r>
              <a:rPr lang="fr-FR" dirty="0" smtClean="0"/>
              <a:t>ont </a:t>
            </a:r>
            <a:r>
              <a:rPr lang="fr-FR" dirty="0"/>
              <a:t>été rapportées chez des patients traités par </a:t>
            </a:r>
            <a:r>
              <a:rPr lang="fr-FR" dirty="0" err="1"/>
              <a:t>Imlygic</a:t>
            </a:r>
            <a:r>
              <a:rPr lang="fr-FR" dirty="0"/>
              <a:t>. Le </a:t>
            </a:r>
            <a:r>
              <a:rPr lang="fr-FR" dirty="0" err="1"/>
              <a:t>talimogene</a:t>
            </a:r>
            <a:r>
              <a:rPr lang="fr-FR" dirty="0"/>
              <a:t> </a:t>
            </a:r>
            <a:r>
              <a:rPr lang="fr-FR" dirty="0" err="1"/>
              <a:t>laherparepvec</a:t>
            </a:r>
            <a:r>
              <a:rPr lang="fr-FR" dirty="0"/>
              <a:t> est sensible à l’</a:t>
            </a:r>
            <a:r>
              <a:rPr lang="fr-FR" b="1" dirty="0" err="1"/>
              <a:t>aciclovir</a:t>
            </a:r>
            <a:r>
              <a:rPr lang="fr-FR" dirty="0"/>
              <a:t>. </a:t>
            </a:r>
            <a:endParaRPr lang="fr-FR" dirty="0" smtClean="0"/>
          </a:p>
          <a:p>
            <a:r>
              <a:rPr lang="fr-FR" dirty="0"/>
              <a:t>•Afin d’améliorer la </a:t>
            </a:r>
            <a:r>
              <a:rPr lang="fr-FR" b="1" dirty="0"/>
              <a:t>traçabilité</a:t>
            </a:r>
            <a:r>
              <a:rPr lang="fr-FR" dirty="0"/>
              <a:t> des médicaments biologiques, le nom commercial et le numéro de lot du produit administré doivent être enregistrés </a:t>
            </a:r>
            <a:r>
              <a:rPr lang="fr-FR" dirty="0" smtClean="0"/>
              <a:t>clairement </a:t>
            </a:r>
            <a:r>
              <a:rPr lang="fr-FR" dirty="0"/>
              <a:t>dans le dossier du patient. </a:t>
            </a:r>
            <a:endParaRPr lang="fr-FR" dirty="0" smtClean="0"/>
          </a:p>
          <a:p>
            <a:r>
              <a:rPr lang="fr-FR" dirty="0" smtClean="0"/>
              <a:t>• Après </a:t>
            </a:r>
            <a:r>
              <a:rPr lang="fr-FR" b="1" dirty="0" smtClean="0"/>
              <a:t>préparation</a:t>
            </a:r>
            <a:r>
              <a:rPr lang="fr-FR" dirty="0" smtClean="0"/>
              <a:t>, nettoyage complet du flux ou de la zone de manipulation.</a:t>
            </a:r>
            <a:endParaRPr lang="fr-FR"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444" y="3887052"/>
            <a:ext cx="2466975" cy="1847850"/>
          </a:xfrm>
          <a:prstGeom prst="rect">
            <a:avLst/>
          </a:prstGeom>
        </p:spPr>
      </p:pic>
    </p:spTree>
    <p:extLst>
      <p:ext uri="{BB962C8B-B14F-4D97-AF65-F5344CB8AC3E}">
        <p14:creationId xmlns:p14="http://schemas.microsoft.com/office/powerpoint/2010/main" val="29414877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381896" y="3099520"/>
            <a:ext cx="11428207" cy="2554545"/>
          </a:xfrm>
          <a:prstGeom prst="rect">
            <a:avLst/>
          </a:prstGeom>
          <a:solidFill>
            <a:schemeClr val="bg1">
              <a:lumMod val="95000"/>
            </a:schemeClr>
          </a:solidFill>
        </p:spPr>
        <p:txBody>
          <a:bodyPr wrap="square" rtlCol="0">
            <a:spAutoFit/>
          </a:bodyPr>
          <a:lstStyle/>
          <a:p>
            <a:pPr algn="ctr"/>
            <a:r>
              <a:rPr lang="fr-FR" sz="1600" b="1" dirty="0" smtClean="0"/>
              <a:t>Définition selon la loi:</a:t>
            </a:r>
          </a:p>
          <a:p>
            <a:pPr algn="ctr"/>
            <a:r>
              <a:rPr lang="fr-FR" sz="1600" dirty="0" smtClean="0"/>
              <a:t>Un </a:t>
            </a:r>
            <a:r>
              <a:rPr lang="fr-FR" sz="1600" dirty="0"/>
              <a:t>médicament de thérapie cellulaire somatique est un médicament biologique. </a:t>
            </a:r>
            <a:br>
              <a:rPr lang="fr-FR" sz="1600" dirty="0"/>
            </a:br>
            <a:r>
              <a:rPr lang="fr-FR" sz="1600" dirty="0"/>
              <a:t>Ses  caractéristiques sont les suivantes:</a:t>
            </a:r>
          </a:p>
          <a:p>
            <a:pPr algn="ctr"/>
            <a:r>
              <a:rPr lang="fr-FR" sz="1600" dirty="0"/>
              <a:t>a</a:t>
            </a:r>
            <a:r>
              <a:rPr lang="fr-FR" sz="1600" dirty="0" smtClean="0"/>
              <a:t>) </a:t>
            </a:r>
            <a:r>
              <a:rPr lang="fr-FR" sz="1600" dirty="0"/>
              <a:t>il contient ou consiste </a:t>
            </a:r>
            <a:r>
              <a:rPr lang="fr-FR" sz="1600" dirty="0" smtClean="0"/>
              <a:t>en: des </a:t>
            </a:r>
            <a:r>
              <a:rPr lang="fr-FR" sz="1600" dirty="0"/>
              <a:t>cellules, tissus qui ont fait l’objet d’une manipulation substantielle </a:t>
            </a:r>
            <a:r>
              <a:rPr lang="fr-FR" sz="1600" dirty="0" smtClean="0"/>
              <a:t>pour en modifier</a:t>
            </a:r>
            <a:r>
              <a:rPr lang="fr-FR" sz="1600" dirty="0"/>
              <a:t> </a:t>
            </a:r>
            <a:r>
              <a:rPr lang="fr-FR" sz="1600" dirty="0" smtClean="0"/>
              <a:t>les </a:t>
            </a:r>
            <a:r>
              <a:rPr lang="fr-FR" sz="1600" dirty="0"/>
              <a:t>caractéristiques biologiques, fonctions physiologiques ou propriétés structurelles, </a:t>
            </a:r>
            <a:r>
              <a:rPr lang="fr-FR" sz="1600" dirty="0" smtClean="0"/>
              <a:t>ou </a:t>
            </a:r>
            <a:r>
              <a:rPr lang="fr-FR" sz="1600" dirty="0"/>
              <a:t>des cellules ou tissus qui ne sont pas destinés à être utilisés pour la ou les mêmes fonctions essentielles chez le receveur et le </a:t>
            </a:r>
            <a:r>
              <a:rPr lang="fr-FR" sz="1600" dirty="0" smtClean="0"/>
              <a:t>donneur</a:t>
            </a:r>
            <a:endParaRPr lang="fr-FR" sz="1600" dirty="0"/>
          </a:p>
          <a:p>
            <a:pPr algn="ctr"/>
            <a:r>
              <a:rPr lang="fr-FR" sz="1600" dirty="0"/>
              <a:t>b</a:t>
            </a:r>
            <a:r>
              <a:rPr lang="fr-FR" sz="1600" dirty="0" smtClean="0"/>
              <a:t>)</a:t>
            </a:r>
            <a:r>
              <a:rPr lang="fr-FR" sz="1600" dirty="0"/>
              <a:t> </a:t>
            </a:r>
            <a:r>
              <a:rPr lang="fr-FR" sz="1600" dirty="0" smtClean="0"/>
              <a:t>il </a:t>
            </a:r>
            <a:r>
              <a:rPr lang="fr-FR" sz="1600" dirty="0"/>
              <a:t>est présenté comme possédant des propriétés permettant de traiter, prévenir ou diagnostiquer une maladie à travers l’action métabolique, immunologique ou pharmacologique de ses cellules ou tissus, </a:t>
            </a:r>
            <a:r>
              <a:rPr lang="fr-FR" sz="1600" dirty="0" smtClean="0"/>
              <a:t>ou </a:t>
            </a:r>
            <a:r>
              <a:rPr lang="fr-FR" sz="1600" dirty="0"/>
              <a:t>utilisé chez une personne ou administré à une personne dans une telle perspective</a:t>
            </a:r>
            <a:r>
              <a:rPr lang="fr-FR" sz="1600" dirty="0" smtClean="0"/>
              <a:t>.</a:t>
            </a:r>
          </a:p>
          <a:p>
            <a:pPr algn="ctr"/>
            <a:r>
              <a:rPr lang="fr-FR" sz="1600" dirty="0" smtClean="0"/>
              <a:t>Une modification est substantielle si elle entraine une « modification des propriétés biologiques ou fonction initiale ».</a:t>
            </a:r>
            <a:endParaRPr lang="fr-FR" sz="1600" dirty="0"/>
          </a:p>
        </p:txBody>
      </p:sp>
      <p:pic>
        <p:nvPicPr>
          <p:cNvPr id="2" name="Immagine 1"/>
          <p:cNvPicPr>
            <a:picLocks noChangeAspect="1"/>
          </p:cNvPicPr>
          <p:nvPr/>
        </p:nvPicPr>
        <p:blipFill>
          <a:blip r:embed="rId3"/>
          <a:stretch>
            <a:fillRect/>
          </a:stretch>
        </p:blipFill>
        <p:spPr>
          <a:xfrm>
            <a:off x="10208486" y="1274678"/>
            <a:ext cx="1409774" cy="1239922"/>
          </a:xfrm>
          <a:prstGeom prst="rect">
            <a:avLst/>
          </a:prstGeom>
        </p:spPr>
      </p:pic>
      <p:sp>
        <p:nvSpPr>
          <p:cNvPr id="6" name="Rettangolo 5"/>
          <p:cNvSpPr/>
          <p:nvPr/>
        </p:nvSpPr>
        <p:spPr>
          <a:xfrm>
            <a:off x="282388" y="170345"/>
            <a:ext cx="8618834"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Thérapie Cellulaire Somatique</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7" name="Connettore 1 6"/>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381896" y="1386445"/>
            <a:ext cx="10667104" cy="1477328"/>
          </a:xfrm>
          <a:prstGeom prst="rect">
            <a:avLst/>
          </a:prstGeom>
          <a:noFill/>
        </p:spPr>
        <p:txBody>
          <a:bodyPr wrap="square" rtlCol="0">
            <a:spAutoFit/>
          </a:bodyPr>
          <a:lstStyle/>
          <a:p>
            <a:pPr algn="just"/>
            <a:r>
              <a:rPr lang="fr-FR" dirty="0" smtClean="0"/>
              <a:t>• Médicaments qui contiennent </a:t>
            </a:r>
          </a:p>
          <a:p>
            <a:pPr algn="just"/>
            <a:r>
              <a:rPr lang="fr-FR" dirty="0" smtClean="0"/>
              <a:t>- cellules ou tissus vivants qui ont été manipulés afin de changer leur caractéristiques biologiques </a:t>
            </a:r>
          </a:p>
          <a:p>
            <a:pPr algn="just"/>
            <a:r>
              <a:rPr lang="fr-FR" dirty="0"/>
              <a:t>- cellules ou tissus vivants </a:t>
            </a:r>
            <a:r>
              <a:rPr lang="fr-FR" dirty="0" smtClean="0"/>
              <a:t>non destinés à être utilisé pour les mêmes fonctions essentielles d’origine</a:t>
            </a:r>
          </a:p>
          <a:p>
            <a:pPr algn="just"/>
            <a:r>
              <a:rPr lang="fr-FR" dirty="0" smtClean="0"/>
              <a:t>• Ils sont purifiées, modifiées dans un laboratoire et administrer au patient.</a:t>
            </a:r>
          </a:p>
          <a:p>
            <a:pPr algn="just"/>
            <a:r>
              <a:rPr lang="fr-FR" dirty="0" smtClean="0"/>
              <a:t>• Utiliser pour la diagnostique, la prévention ou le traitement de maladies.</a:t>
            </a:r>
            <a:endParaRPr lang="fr-FR" dirty="0"/>
          </a:p>
        </p:txBody>
      </p:sp>
    </p:spTree>
    <p:extLst>
      <p:ext uri="{BB962C8B-B14F-4D97-AF65-F5344CB8AC3E}">
        <p14:creationId xmlns:p14="http://schemas.microsoft.com/office/powerpoint/2010/main" val="4734348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903259"/>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091010603"/>
              </p:ext>
            </p:extLst>
          </p:nvPr>
        </p:nvGraphicFramePr>
        <p:xfrm>
          <a:off x="484467" y="1160050"/>
          <a:ext cx="11411324" cy="3962400"/>
        </p:xfrm>
        <a:graphic>
          <a:graphicData uri="http://schemas.openxmlformats.org/drawingml/2006/table">
            <a:tbl>
              <a:tblPr firstRow="1" bandRow="1">
                <a:tableStyleId>{93296810-A885-4BE3-A3E7-6D5BEEA58F35}</a:tableStyleId>
              </a:tblPr>
              <a:tblGrid>
                <a:gridCol w="774127"/>
                <a:gridCol w="1382144"/>
                <a:gridCol w="3217324"/>
                <a:gridCol w="4316505"/>
                <a:gridCol w="1721224"/>
              </a:tblGrid>
              <a:tr h="330432">
                <a:tc>
                  <a:txBody>
                    <a:bodyPr/>
                    <a:lstStyle/>
                    <a:p>
                      <a:r>
                        <a:rPr lang="fr-FR" dirty="0" smtClean="0"/>
                        <a:t>ANNE</a:t>
                      </a:r>
                      <a:endParaRPr lang="fr-FR" dirty="0"/>
                    </a:p>
                  </a:txBody>
                  <a:tcPr/>
                </a:tc>
                <a:tc>
                  <a:txBody>
                    <a:bodyPr/>
                    <a:lstStyle/>
                    <a:p>
                      <a:r>
                        <a:rPr lang="fr-FR" dirty="0" smtClean="0"/>
                        <a:t>NOM</a:t>
                      </a:r>
                      <a:endParaRPr lang="fr-FR" dirty="0"/>
                    </a:p>
                  </a:txBody>
                  <a:tcPr/>
                </a:tc>
                <a:tc>
                  <a:txBody>
                    <a:bodyPr/>
                    <a:lstStyle/>
                    <a:p>
                      <a:r>
                        <a:rPr lang="fr-FR" dirty="0" smtClean="0"/>
                        <a:t>DCI</a:t>
                      </a:r>
                      <a:endParaRPr lang="fr-FR" dirty="0"/>
                    </a:p>
                  </a:txBody>
                  <a:tcPr/>
                </a:tc>
                <a:tc>
                  <a:txBody>
                    <a:bodyPr/>
                    <a:lstStyle/>
                    <a:p>
                      <a:r>
                        <a:rPr lang="fr-FR" dirty="0" smtClean="0"/>
                        <a:t>INDICATION</a:t>
                      </a:r>
                      <a:endParaRPr lang="fr-FR" dirty="0"/>
                    </a:p>
                  </a:txBody>
                  <a:tcPr/>
                </a:tc>
                <a:tc>
                  <a:txBody>
                    <a:bodyPr/>
                    <a:lstStyle/>
                    <a:p>
                      <a:r>
                        <a:rPr lang="fr-FR" dirty="0" smtClean="0"/>
                        <a:t>STATUS ACTUEL</a:t>
                      </a:r>
                      <a:endParaRPr lang="fr-FR" dirty="0"/>
                    </a:p>
                  </a:txBody>
                  <a:tcPr/>
                </a:tc>
              </a:tr>
              <a:tr h="1259217">
                <a:tc>
                  <a:txBody>
                    <a:bodyPr/>
                    <a:lstStyle/>
                    <a:p>
                      <a:r>
                        <a:rPr lang="fr-FR" dirty="0" smtClean="0"/>
                        <a:t>2013</a:t>
                      </a:r>
                      <a:endParaRPr lang="fr-FR" dirty="0"/>
                    </a:p>
                  </a:txBody>
                  <a:tcPr/>
                </a:tc>
                <a:tc>
                  <a:txBody>
                    <a:bodyPr/>
                    <a:lstStyle/>
                    <a:p>
                      <a:r>
                        <a:rPr lang="fr-FR" b="1" dirty="0" smtClean="0"/>
                        <a:t>PROVENGE</a:t>
                      </a:r>
                      <a:endParaRPr lang="fr-FR" b="1" dirty="0"/>
                    </a:p>
                  </a:txBody>
                  <a:tcPr/>
                </a:tc>
                <a:tc>
                  <a:txBody>
                    <a:bodyPr/>
                    <a:lstStyle/>
                    <a:p>
                      <a:r>
                        <a:rPr lang="fr-FR" sz="1600" dirty="0" err="1" smtClean="0"/>
                        <a:t>Sipuleucel</a:t>
                      </a:r>
                      <a:r>
                        <a:rPr lang="fr-FR" sz="1600" dirty="0" smtClean="0"/>
                        <a:t>-T </a:t>
                      </a:r>
                      <a:endParaRPr lang="fr-FR" sz="1600" dirty="0"/>
                    </a:p>
                  </a:txBody>
                  <a:tcPr/>
                </a:tc>
                <a:tc>
                  <a:txBody>
                    <a:bodyPr/>
                    <a:lstStyle/>
                    <a:p>
                      <a:r>
                        <a:rPr lang="fr-FR" sz="1600" dirty="0" smtClean="0"/>
                        <a:t>Traitement du </a:t>
                      </a:r>
                      <a:r>
                        <a:rPr lang="fr-FR" sz="1600" b="1" dirty="0" smtClean="0"/>
                        <a:t>cancer de la prostate métastatique </a:t>
                      </a:r>
                      <a:r>
                        <a:rPr lang="fr-FR" sz="1600" dirty="0" smtClean="0"/>
                        <a:t>(non viscéral) asymptomatique ou peu symptomatique, et résistant à la castration chez les hommes adultes pour lesquels la chimiothérapie n’est pas encore cliniquement indiquée.</a:t>
                      </a:r>
                      <a:endParaRPr lang="fr-FR" sz="1600" dirty="0"/>
                    </a:p>
                  </a:txBody>
                  <a:tcPr/>
                </a:tc>
                <a:tc>
                  <a:txBody>
                    <a:bodyPr/>
                    <a:lstStyle/>
                    <a:p>
                      <a:r>
                        <a:rPr lang="it-IT" sz="1600" dirty="0" err="1" smtClean="0"/>
                        <a:t>Rétiré</a:t>
                      </a:r>
                      <a:r>
                        <a:rPr lang="it-IT" sz="1600" baseline="0" dirty="0" smtClean="0"/>
                        <a:t> pour </a:t>
                      </a:r>
                      <a:r>
                        <a:rPr lang="it-IT" sz="1600" baseline="0" dirty="0" err="1" smtClean="0"/>
                        <a:t>question</a:t>
                      </a:r>
                      <a:r>
                        <a:rPr lang="it-IT" sz="1600" baseline="0" dirty="0" smtClean="0"/>
                        <a:t> </a:t>
                      </a:r>
                      <a:r>
                        <a:rPr lang="it-IT" sz="1600" baseline="0" dirty="0" err="1" smtClean="0"/>
                        <a:t>economique</a:t>
                      </a:r>
                      <a:r>
                        <a:rPr lang="it-IT" sz="1600" baseline="0" dirty="0" smtClean="0"/>
                        <a:t> (2015)</a:t>
                      </a:r>
                      <a:endParaRPr lang="it-IT" sz="1600" dirty="0" smtClean="0"/>
                    </a:p>
                  </a:txBody>
                  <a:tcPr/>
                </a:tc>
              </a:tr>
              <a:tr h="390637">
                <a:tc>
                  <a:txBody>
                    <a:bodyPr/>
                    <a:lstStyle/>
                    <a:p>
                      <a:r>
                        <a:rPr lang="fr-FR" dirty="0" smtClean="0"/>
                        <a:t>2016</a:t>
                      </a:r>
                      <a:endParaRPr lang="fr-FR" dirty="0"/>
                    </a:p>
                  </a:txBody>
                  <a:tcPr/>
                </a:tc>
                <a:tc>
                  <a:txBody>
                    <a:bodyPr/>
                    <a:lstStyle/>
                    <a:p>
                      <a:r>
                        <a:rPr lang="fr-FR" b="1" dirty="0" smtClean="0"/>
                        <a:t>ZALMOXIS</a:t>
                      </a:r>
                    </a:p>
                    <a:p>
                      <a:endParaRPr lang="fr-FR" b="1" dirty="0" smtClean="0"/>
                    </a:p>
                    <a:p>
                      <a:endParaRPr lang="fr-FR" b="1" dirty="0" smtClean="0"/>
                    </a:p>
                  </a:txBody>
                  <a:tcPr/>
                </a:tc>
                <a:tc>
                  <a:txBody>
                    <a:bodyPr/>
                    <a:lstStyle/>
                    <a:p>
                      <a:r>
                        <a:rPr lang="fr-FR" sz="1600" dirty="0" smtClean="0"/>
                        <a:t>Lymphocytes T </a:t>
                      </a:r>
                      <a:r>
                        <a:rPr lang="fr-FR" sz="1600" dirty="0" err="1" smtClean="0"/>
                        <a:t>allogéniques</a:t>
                      </a:r>
                      <a:r>
                        <a:rPr lang="fr-FR" sz="1600" dirty="0" smtClean="0"/>
                        <a:t> génétiquement modifiés avec un vecteur rétroviral codant une forme tronquée du récepteur du facteur de croissance nerveuse à faible affinité humain (ΔLNGFR) et la thymidine kinase du virus herpès simplex I (HSV-TK Mut2). </a:t>
                      </a:r>
                    </a:p>
                  </a:txBody>
                  <a:tcPr/>
                </a:tc>
                <a:tc>
                  <a:txBody>
                    <a:bodyPr/>
                    <a:lstStyle/>
                    <a:p>
                      <a:r>
                        <a:rPr lang="fr-FR" sz="1600" dirty="0" smtClean="0"/>
                        <a:t>Traitement adjuvant lors de </a:t>
                      </a:r>
                      <a:r>
                        <a:rPr lang="fr-FR" sz="1600" b="1" dirty="0" smtClean="0"/>
                        <a:t>greffe de cellules souches hématopoïétiques </a:t>
                      </a:r>
                      <a:r>
                        <a:rPr lang="fr-FR" sz="1600" dirty="0" smtClean="0"/>
                        <a:t>(GCSH) </a:t>
                      </a:r>
                      <a:r>
                        <a:rPr lang="fr-FR" sz="1600" dirty="0" err="1" smtClean="0"/>
                        <a:t>haploidentiques</a:t>
                      </a:r>
                      <a:r>
                        <a:rPr lang="fr-FR" sz="1600" dirty="0" smtClean="0"/>
                        <a:t> chez les patients adultes présentant des </a:t>
                      </a:r>
                      <a:r>
                        <a:rPr lang="fr-FR" sz="1600" b="1" dirty="0" smtClean="0"/>
                        <a:t>hémopathies malignes </a:t>
                      </a:r>
                      <a:r>
                        <a:rPr lang="fr-FR" sz="1600" dirty="0" smtClean="0"/>
                        <a:t>à haut risque.</a:t>
                      </a:r>
                      <a:endParaRPr lang="fr-FR" sz="1600" dirty="0"/>
                    </a:p>
                  </a:txBody>
                  <a:tcPr/>
                </a:tc>
                <a:tc>
                  <a:txBody>
                    <a:bodyPr/>
                    <a:lstStyle/>
                    <a:p>
                      <a:r>
                        <a:rPr lang="fr-FR" sz="1600" dirty="0" smtClean="0"/>
                        <a:t>Sur le marché</a:t>
                      </a:r>
                      <a:endParaRPr lang="fr-FR" sz="1600" dirty="0"/>
                    </a:p>
                  </a:txBody>
                  <a:tcPr/>
                </a:tc>
              </a:tr>
            </a:tbl>
          </a:graphicData>
        </a:graphic>
      </p:graphicFrame>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0395" y="2030505"/>
            <a:ext cx="900760" cy="470647"/>
          </a:xfrm>
          <a:prstGeom prst="rect">
            <a:avLst/>
          </a:prstGeom>
        </p:spPr>
      </p:pic>
      <p:pic>
        <p:nvPicPr>
          <p:cNvPr id="7" name="Immagine 6"/>
          <p:cNvPicPr>
            <a:picLocks noChangeAspect="1"/>
          </p:cNvPicPr>
          <p:nvPr/>
        </p:nvPicPr>
        <p:blipFill>
          <a:blip r:embed="rId3"/>
          <a:stretch>
            <a:fillRect/>
          </a:stretch>
        </p:blipFill>
        <p:spPr>
          <a:xfrm>
            <a:off x="1450395" y="3604651"/>
            <a:ext cx="900760" cy="440589"/>
          </a:xfrm>
          <a:prstGeom prst="rect">
            <a:avLst/>
          </a:prstGeom>
        </p:spPr>
      </p:pic>
      <p:sp>
        <p:nvSpPr>
          <p:cNvPr id="8" name="Rettangolo 7"/>
          <p:cNvSpPr/>
          <p:nvPr/>
        </p:nvSpPr>
        <p:spPr>
          <a:xfrm>
            <a:off x="484467" y="353227"/>
            <a:ext cx="7395509" cy="646331"/>
          </a:xfrm>
          <a:prstGeom prst="rect">
            <a:avLst/>
          </a:prstGeom>
          <a:noFill/>
        </p:spPr>
        <p:txBody>
          <a:bodyPr wrap="square" lIns="91440" tIns="45720" rIns="91440" bIns="45720">
            <a:spAutoFit/>
          </a:bodyPr>
          <a:lstStyle/>
          <a:p>
            <a:pPr algn="ctr"/>
            <a:r>
              <a:rPr lang="fr-FR" sz="3600" dirty="0" smtClean="0">
                <a:ln w="0"/>
                <a:solidFill>
                  <a:srgbClr val="4DD350"/>
                </a:solidFill>
                <a:effectLst>
                  <a:outerShdw blurRad="38100" dist="19050" dir="2700000" algn="tl" rotWithShape="0">
                    <a:schemeClr val="dk1">
                      <a:alpha val="40000"/>
                    </a:schemeClr>
                  </a:outerShdw>
                </a:effectLst>
              </a:rPr>
              <a:t>Thérapie Cellulaire Somatique autorisé</a:t>
            </a:r>
            <a:endParaRPr lang="fr-FR" sz="3600" b="0" cap="none" spc="0" dirty="0">
              <a:ln w="0"/>
              <a:solidFill>
                <a:srgbClr val="4DD35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807775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2226883839"/>
              </p:ext>
            </p:extLst>
          </p:nvPr>
        </p:nvGraphicFramePr>
        <p:xfrm>
          <a:off x="390338" y="566080"/>
          <a:ext cx="11411324" cy="4785360"/>
        </p:xfrm>
        <a:graphic>
          <a:graphicData uri="http://schemas.openxmlformats.org/drawingml/2006/table">
            <a:tbl>
              <a:tblPr firstRow="1" bandRow="1">
                <a:tableStyleId>{93296810-A885-4BE3-A3E7-6D5BEEA58F35}</a:tableStyleId>
              </a:tblPr>
              <a:tblGrid>
                <a:gridCol w="774127"/>
                <a:gridCol w="1382144"/>
                <a:gridCol w="3217324"/>
                <a:gridCol w="4316505"/>
                <a:gridCol w="1721224"/>
              </a:tblGrid>
              <a:tr h="330432">
                <a:tc>
                  <a:txBody>
                    <a:bodyPr/>
                    <a:lstStyle/>
                    <a:p>
                      <a:r>
                        <a:rPr lang="fr-FR" dirty="0" smtClean="0"/>
                        <a:t>ANNE</a:t>
                      </a:r>
                      <a:endParaRPr lang="fr-FR" dirty="0"/>
                    </a:p>
                  </a:txBody>
                  <a:tcPr/>
                </a:tc>
                <a:tc>
                  <a:txBody>
                    <a:bodyPr/>
                    <a:lstStyle/>
                    <a:p>
                      <a:r>
                        <a:rPr lang="fr-FR" dirty="0" smtClean="0"/>
                        <a:t>NOM</a:t>
                      </a:r>
                      <a:endParaRPr lang="fr-FR" dirty="0"/>
                    </a:p>
                  </a:txBody>
                  <a:tcPr/>
                </a:tc>
                <a:tc>
                  <a:txBody>
                    <a:bodyPr/>
                    <a:lstStyle/>
                    <a:p>
                      <a:r>
                        <a:rPr lang="fr-FR" dirty="0" smtClean="0"/>
                        <a:t>DCI</a:t>
                      </a:r>
                      <a:endParaRPr lang="fr-FR" dirty="0"/>
                    </a:p>
                  </a:txBody>
                  <a:tcPr/>
                </a:tc>
                <a:tc>
                  <a:txBody>
                    <a:bodyPr/>
                    <a:lstStyle/>
                    <a:p>
                      <a:r>
                        <a:rPr lang="fr-FR" dirty="0" smtClean="0"/>
                        <a:t>INDICATION</a:t>
                      </a:r>
                      <a:endParaRPr lang="fr-FR" dirty="0"/>
                    </a:p>
                  </a:txBody>
                  <a:tcPr/>
                </a:tc>
                <a:tc>
                  <a:txBody>
                    <a:bodyPr/>
                    <a:lstStyle/>
                    <a:p>
                      <a:r>
                        <a:rPr lang="fr-FR" dirty="0" smtClean="0"/>
                        <a:t>STATUS ACTUEL</a:t>
                      </a:r>
                      <a:endParaRPr lang="fr-FR" dirty="0"/>
                    </a:p>
                  </a:txBody>
                  <a:tcPr/>
                </a:tc>
              </a:tr>
              <a:tr h="1259217">
                <a:tc>
                  <a:txBody>
                    <a:bodyPr/>
                    <a:lstStyle/>
                    <a:p>
                      <a:r>
                        <a:rPr lang="fr-FR" dirty="0" smtClean="0"/>
                        <a:t>2017</a:t>
                      </a:r>
                      <a:endParaRPr lang="fr-FR" dirty="0"/>
                    </a:p>
                  </a:txBody>
                  <a:tcPr/>
                </a:tc>
                <a:tc>
                  <a:txBody>
                    <a:bodyPr/>
                    <a:lstStyle/>
                    <a:p>
                      <a:r>
                        <a:rPr lang="fr-FR" b="1" dirty="0" smtClean="0"/>
                        <a:t>ALOFISEL</a:t>
                      </a:r>
                      <a:endParaRPr lang="fr-FR" b="1" dirty="0"/>
                    </a:p>
                  </a:txBody>
                  <a:tcPr/>
                </a:tc>
                <a:tc>
                  <a:txBody>
                    <a:bodyPr/>
                    <a:lstStyle/>
                    <a:p>
                      <a:r>
                        <a:rPr lang="fr-FR" sz="1600" dirty="0" err="1" smtClean="0"/>
                        <a:t>Darvadstrocel</a:t>
                      </a:r>
                      <a:r>
                        <a:rPr lang="fr-FR" sz="1600" dirty="0" smtClean="0"/>
                        <a:t> (cellules souches adipeuses amplifiées, </a:t>
                      </a:r>
                      <a:r>
                        <a:rPr lang="fr-FR" sz="1600" dirty="0" err="1" smtClean="0"/>
                        <a:t>eASC</a:t>
                      </a:r>
                      <a:r>
                        <a:rPr lang="fr-FR" sz="1600" dirty="0" smtClean="0"/>
                        <a:t>)</a:t>
                      </a:r>
                      <a:endParaRPr lang="fr-FR" sz="1600" dirty="0"/>
                    </a:p>
                  </a:txBody>
                  <a:tcPr/>
                </a:tc>
                <a:tc>
                  <a:txBody>
                    <a:bodyPr/>
                    <a:lstStyle/>
                    <a:p>
                      <a:r>
                        <a:rPr lang="fr-FR" sz="1600" dirty="0" smtClean="0"/>
                        <a:t>Traitement de </a:t>
                      </a:r>
                      <a:r>
                        <a:rPr lang="fr-FR" sz="1600" b="1" dirty="0" smtClean="0"/>
                        <a:t>fistules  </a:t>
                      </a:r>
                      <a:r>
                        <a:rPr lang="fr-FR" sz="1600" b="1" dirty="0" err="1" smtClean="0"/>
                        <a:t>périanales</a:t>
                      </a:r>
                      <a:r>
                        <a:rPr lang="fr-FR" sz="1600" b="1" dirty="0" smtClean="0"/>
                        <a:t> complexes </a:t>
                      </a:r>
                      <a:r>
                        <a:rPr lang="fr-FR" sz="1600" dirty="0" smtClean="0"/>
                        <a:t>chez les patients adultes atteints de maladie de </a:t>
                      </a:r>
                      <a:r>
                        <a:rPr lang="fr-FR" sz="1600" dirty="0" err="1" smtClean="0"/>
                        <a:t>Crohn</a:t>
                      </a:r>
                      <a:r>
                        <a:rPr lang="fr-FR" sz="1600" dirty="0" smtClean="0"/>
                        <a:t> </a:t>
                      </a:r>
                      <a:r>
                        <a:rPr lang="fr-FR" sz="1600" dirty="0" err="1" smtClean="0"/>
                        <a:t>luminale</a:t>
                      </a:r>
                      <a:r>
                        <a:rPr lang="fr-FR" sz="1600" dirty="0" smtClean="0"/>
                        <a:t> non active/légèrement active, lorsque les fistules ont répondu de manière inadéquate à au moins un traitement conventionnel ou une biothérapie. </a:t>
                      </a:r>
                      <a:endParaRPr lang="fr-FR" sz="1600" dirty="0"/>
                    </a:p>
                  </a:txBody>
                  <a:tcPr/>
                </a:tc>
                <a:tc>
                  <a:txBody>
                    <a:bodyPr/>
                    <a:lstStyle/>
                    <a:p>
                      <a:r>
                        <a:rPr lang="fr-FR" sz="1600" dirty="0" smtClean="0"/>
                        <a:t>Sur le marché</a:t>
                      </a:r>
                      <a:endParaRPr lang="fr-FR" sz="1600" dirty="0"/>
                    </a:p>
                  </a:txBody>
                  <a:tcPr/>
                </a:tc>
              </a:tr>
              <a:tr h="1259217">
                <a:tc>
                  <a:txBody>
                    <a:bodyPr/>
                    <a:lstStyle/>
                    <a:p>
                      <a:r>
                        <a:rPr lang="fr-FR" dirty="0" smtClean="0"/>
                        <a:t>2018</a:t>
                      </a:r>
                      <a:endParaRPr lang="fr-FR" dirty="0"/>
                    </a:p>
                  </a:txBody>
                  <a:tcPr/>
                </a:tc>
                <a:tc>
                  <a:txBody>
                    <a:bodyPr/>
                    <a:lstStyle/>
                    <a:p>
                      <a:r>
                        <a:rPr lang="fr-FR" b="1" dirty="0" smtClean="0"/>
                        <a:t>KYMRIAH</a:t>
                      </a:r>
                      <a:endParaRPr lang="fr-FR" b="1" dirty="0"/>
                    </a:p>
                  </a:txBody>
                  <a:tcPr/>
                </a:tc>
                <a:tc>
                  <a:txBody>
                    <a:bodyPr/>
                    <a:lstStyle/>
                    <a:p>
                      <a:r>
                        <a:rPr lang="fr-FR" sz="1600" dirty="0" err="1" smtClean="0"/>
                        <a:t>Tisagenlecleucel</a:t>
                      </a:r>
                      <a:r>
                        <a:rPr lang="fr-FR" sz="1600" dirty="0" smtClean="0"/>
                        <a:t> (CAR-T</a:t>
                      </a:r>
                      <a:r>
                        <a:rPr lang="fr-FR" sz="1600" baseline="0" dirty="0" smtClean="0"/>
                        <a:t> </a:t>
                      </a:r>
                      <a:r>
                        <a:rPr lang="fr-FR" sz="1600" baseline="0" dirty="0" err="1" smtClean="0"/>
                        <a:t>Cell</a:t>
                      </a:r>
                      <a:r>
                        <a:rPr lang="fr-FR" sz="1600" baseline="0" dirty="0" smtClean="0"/>
                        <a:t>)</a:t>
                      </a:r>
                      <a:endParaRPr lang="fr-FR" sz="1600" dirty="0" smtClean="0"/>
                    </a:p>
                  </a:txBody>
                  <a:tcPr/>
                </a:tc>
                <a:tc>
                  <a:txBody>
                    <a:bodyPr/>
                    <a:lstStyle/>
                    <a:p>
                      <a:r>
                        <a:rPr lang="fr-FR" sz="1600" dirty="0" smtClean="0"/>
                        <a:t>Enfants et jeunes adultes jusqu’à 25 ans: </a:t>
                      </a:r>
                      <a:r>
                        <a:rPr lang="fr-FR" sz="1600" b="1" dirty="0" smtClean="0"/>
                        <a:t>Leucémie aigüe </a:t>
                      </a:r>
                      <a:r>
                        <a:rPr lang="fr-FR" sz="1600" b="1" dirty="0" err="1" smtClean="0"/>
                        <a:t>lymphoblastique</a:t>
                      </a:r>
                      <a:r>
                        <a:rPr lang="fr-FR" sz="1600" b="1" dirty="0" smtClean="0"/>
                        <a:t> </a:t>
                      </a:r>
                      <a:r>
                        <a:rPr lang="fr-FR" sz="1600" dirty="0" smtClean="0"/>
                        <a:t>à cellules B réfractaire, en rechute après greffe ou après la deuxième rechute ou plus. </a:t>
                      </a:r>
                    </a:p>
                    <a:p>
                      <a:r>
                        <a:rPr lang="fr-FR" sz="1600" dirty="0" smtClean="0"/>
                        <a:t>Adultes: </a:t>
                      </a:r>
                      <a:r>
                        <a:rPr lang="fr-FR" sz="1600" b="1" dirty="0" smtClean="0"/>
                        <a:t>Lymphome diffus à grandes cellules B </a:t>
                      </a:r>
                      <a:r>
                        <a:rPr lang="fr-FR" sz="1600" dirty="0" smtClean="0"/>
                        <a:t>en rechute ou réfractaire après la deuxième ligne ou plus d’un traitement systémique. </a:t>
                      </a:r>
                      <a:endParaRPr lang="fr-FR"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smtClean="0"/>
                        <a:t>Sur le marché</a:t>
                      </a:r>
                    </a:p>
                    <a:p>
                      <a:endParaRPr lang="fr-FR" dirty="0"/>
                    </a:p>
                  </a:txBody>
                  <a:tcPr/>
                </a:tc>
              </a:tr>
              <a:tr h="390637">
                <a:tc>
                  <a:txBody>
                    <a:bodyPr/>
                    <a:lstStyle/>
                    <a:p>
                      <a:r>
                        <a:rPr lang="fr-FR" dirty="0" smtClean="0"/>
                        <a:t>2018</a:t>
                      </a:r>
                      <a:endParaRPr lang="fr-FR" dirty="0"/>
                    </a:p>
                  </a:txBody>
                  <a:tcPr/>
                </a:tc>
                <a:tc>
                  <a:txBody>
                    <a:bodyPr/>
                    <a:lstStyle/>
                    <a:p>
                      <a:r>
                        <a:rPr lang="fr-FR" b="1" dirty="0" smtClean="0"/>
                        <a:t>YESCARTA</a:t>
                      </a:r>
                    </a:p>
                    <a:p>
                      <a:endParaRPr lang="fr-FR" b="1" dirty="0" smtClean="0"/>
                    </a:p>
                    <a:p>
                      <a:endParaRPr lang="fr-FR" b="1" dirty="0" smtClean="0"/>
                    </a:p>
                  </a:txBody>
                  <a:tcPr/>
                </a:tc>
                <a:tc>
                  <a:txBody>
                    <a:bodyPr/>
                    <a:lstStyle/>
                    <a:p>
                      <a:r>
                        <a:rPr lang="fr-FR" sz="1600" dirty="0" err="1" smtClean="0"/>
                        <a:t>Axicabtagene</a:t>
                      </a:r>
                      <a:r>
                        <a:rPr lang="fr-FR" sz="1600" dirty="0" smtClean="0"/>
                        <a:t> </a:t>
                      </a:r>
                      <a:r>
                        <a:rPr lang="fr-FR" sz="1600" dirty="0" err="1" smtClean="0"/>
                        <a:t>ciloleucel</a:t>
                      </a:r>
                      <a:r>
                        <a:rPr lang="fr-FR" sz="1600" dirty="0" smtClean="0"/>
                        <a:t> (CAR-T</a:t>
                      </a:r>
                      <a:r>
                        <a:rPr lang="fr-FR" sz="1600" baseline="0" dirty="0" smtClean="0"/>
                        <a:t> </a:t>
                      </a:r>
                      <a:r>
                        <a:rPr lang="fr-FR" sz="1600" baseline="0" dirty="0" err="1" smtClean="0"/>
                        <a:t>Cell</a:t>
                      </a:r>
                      <a:r>
                        <a:rPr lang="fr-FR" sz="1600" baseline="0" dirty="0" smtClean="0"/>
                        <a:t>)</a:t>
                      </a:r>
                      <a:endParaRPr lang="fr-FR" sz="1600" dirty="0"/>
                    </a:p>
                  </a:txBody>
                  <a:tcPr/>
                </a:tc>
                <a:tc>
                  <a:txBody>
                    <a:bodyPr/>
                    <a:lstStyle/>
                    <a:p>
                      <a:r>
                        <a:rPr lang="fr-FR" sz="1600" b="1" dirty="0" smtClean="0"/>
                        <a:t>Lymphome diffus à grandes cellules B </a:t>
                      </a:r>
                      <a:r>
                        <a:rPr lang="fr-FR" sz="1600" dirty="0" smtClean="0"/>
                        <a:t>et de </a:t>
                      </a:r>
                      <a:r>
                        <a:rPr lang="fr-FR" sz="1600" b="1" dirty="0" smtClean="0"/>
                        <a:t>lymphome médiastinal primitif à grandes cellules B </a:t>
                      </a:r>
                      <a:r>
                        <a:rPr lang="fr-FR" sz="1600" dirty="0" smtClean="0"/>
                        <a:t>réfractaire ou en rechute, après au moins deux lignes de traitement systémique.</a:t>
                      </a:r>
                      <a:endParaRPr lang="fr-FR"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smtClean="0"/>
                        <a:t>Sur le marché</a:t>
                      </a:r>
                    </a:p>
                  </a:txBody>
                  <a:tcPr/>
                </a:tc>
              </a:tr>
            </a:tbl>
          </a:graphicData>
        </a:graphic>
      </p:graphicFrame>
      <p:pic>
        <p:nvPicPr>
          <p:cNvPr id="8" name="Immagine 7"/>
          <p:cNvPicPr>
            <a:picLocks noChangeAspect="1"/>
          </p:cNvPicPr>
          <p:nvPr/>
        </p:nvPicPr>
        <p:blipFill>
          <a:blip r:embed="rId2"/>
          <a:stretch>
            <a:fillRect/>
          </a:stretch>
        </p:blipFill>
        <p:spPr>
          <a:xfrm>
            <a:off x="1329372" y="2958760"/>
            <a:ext cx="1000125" cy="352425"/>
          </a:xfrm>
          <a:prstGeom prst="rect">
            <a:avLst/>
          </a:prstGeom>
        </p:spPr>
      </p:pic>
      <p:pic>
        <p:nvPicPr>
          <p:cNvPr id="9" name="Immagine 8"/>
          <p:cNvPicPr>
            <a:picLocks noChangeAspect="1"/>
          </p:cNvPicPr>
          <p:nvPr/>
        </p:nvPicPr>
        <p:blipFill>
          <a:blip r:embed="rId3"/>
          <a:stretch>
            <a:fillRect/>
          </a:stretch>
        </p:blipFill>
        <p:spPr>
          <a:xfrm>
            <a:off x="1329371" y="4725532"/>
            <a:ext cx="1000125" cy="450606"/>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9371" y="1384919"/>
            <a:ext cx="1000125" cy="522565"/>
          </a:xfrm>
          <a:prstGeom prst="rect">
            <a:avLst/>
          </a:prstGeom>
        </p:spPr>
      </p:pic>
    </p:spTree>
    <p:extLst>
      <p:ext uri="{BB962C8B-B14F-4D97-AF65-F5344CB8AC3E}">
        <p14:creationId xmlns:p14="http://schemas.microsoft.com/office/powerpoint/2010/main" val="28121208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484467" y="353227"/>
            <a:ext cx="5486027" cy="646331"/>
          </a:xfrm>
          <a:prstGeom prst="rect">
            <a:avLst/>
          </a:prstGeom>
          <a:noFill/>
        </p:spPr>
        <p:txBody>
          <a:bodyPr wrap="square" lIns="91440" tIns="45720" rIns="91440" bIns="45720">
            <a:spAutoFit/>
          </a:bodyPr>
          <a:lstStyle/>
          <a:p>
            <a:r>
              <a:rPr lang="it-IT" sz="3600" dirty="0" err="1" smtClean="0">
                <a:ln w="0"/>
                <a:solidFill>
                  <a:srgbClr val="4DD350"/>
                </a:solidFill>
                <a:effectLst>
                  <a:outerShdw blurRad="38100" dist="19050" dir="2700000" algn="tl" rotWithShape="0">
                    <a:schemeClr val="dk1">
                      <a:alpha val="40000"/>
                    </a:schemeClr>
                  </a:outerShdw>
                </a:effectLst>
              </a:rPr>
              <a:t>Kymriah</a:t>
            </a:r>
            <a:r>
              <a:rPr lang="it-IT" sz="3600" dirty="0" smtClean="0">
                <a:ln w="0"/>
                <a:solidFill>
                  <a:srgbClr val="4DD350"/>
                </a:solidFill>
                <a:effectLst>
                  <a:outerShdw blurRad="38100" dist="19050" dir="2700000" algn="tl" rotWithShape="0">
                    <a:schemeClr val="dk1">
                      <a:alpha val="40000"/>
                    </a:schemeClr>
                  </a:outerShdw>
                </a:effectLst>
              </a:rPr>
              <a:t>: CAR-T</a:t>
            </a:r>
            <a:endParaRPr lang="it-IT" sz="3600" b="0" cap="none" spc="0" dirty="0">
              <a:ln w="0"/>
              <a:solidFill>
                <a:srgbClr val="4DD350"/>
              </a:solidFill>
              <a:effectLst>
                <a:outerShdw blurRad="38100" dist="19050" dir="2700000" algn="tl" rotWithShape="0">
                  <a:schemeClr val="dk1">
                    <a:alpha val="40000"/>
                  </a:schemeClr>
                </a:outerShdw>
              </a:effectLst>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55780"/>
            <a:ext cx="6808218" cy="4572853"/>
          </a:xfrm>
          <a:prstGeom prst="rect">
            <a:avLst/>
          </a:prstGeom>
        </p:spPr>
      </p:pic>
      <p:sp>
        <p:nvSpPr>
          <p:cNvPr id="2" name="CasellaDiTesto 1"/>
          <p:cNvSpPr txBox="1"/>
          <p:nvPr/>
        </p:nvSpPr>
        <p:spPr>
          <a:xfrm>
            <a:off x="259080" y="1217231"/>
            <a:ext cx="3654491" cy="4247317"/>
          </a:xfrm>
          <a:prstGeom prst="rect">
            <a:avLst/>
          </a:prstGeom>
          <a:noFill/>
        </p:spPr>
        <p:txBody>
          <a:bodyPr wrap="square" rtlCol="0">
            <a:spAutoFit/>
          </a:bodyPr>
          <a:lstStyle/>
          <a:p>
            <a:r>
              <a:rPr lang="fr-FR" b="1" dirty="0"/>
              <a:t>Mécanisme d’action </a:t>
            </a:r>
          </a:p>
          <a:p>
            <a:r>
              <a:rPr lang="fr-FR" dirty="0"/>
              <a:t> </a:t>
            </a:r>
            <a:endParaRPr lang="fr-FR" dirty="0" smtClean="0"/>
          </a:p>
          <a:p>
            <a:r>
              <a:rPr lang="fr-FR" dirty="0" smtClean="0"/>
              <a:t>Le </a:t>
            </a:r>
            <a:r>
              <a:rPr lang="fr-FR" dirty="0" err="1"/>
              <a:t>tisagenlecleucel</a:t>
            </a:r>
            <a:r>
              <a:rPr lang="fr-FR" dirty="0"/>
              <a:t> est une thérapie anticancéreuse </a:t>
            </a:r>
            <a:r>
              <a:rPr lang="fr-FR" dirty="0" err="1"/>
              <a:t>immunocellulaire</a:t>
            </a:r>
            <a:r>
              <a:rPr lang="fr-FR" dirty="0"/>
              <a:t> autologue impliquant la reprogrammation des lymphocytes T du patient à l’aide d’un transgène codant pour un récepteur antigénique chimérique (CAR), afin d'identifier et d'éliminer les cellules exprimant le CD19</a:t>
            </a:r>
            <a:r>
              <a:rPr lang="fr-FR" dirty="0" smtClean="0"/>
              <a:t>. </a:t>
            </a:r>
            <a:r>
              <a:rPr lang="fr-FR" dirty="0"/>
              <a:t>Lors de la liaison aux cellules exprimant le CD19, le CAR transmet un signal favorisant l'expansion des lymphocytes T et la persistance de </a:t>
            </a:r>
            <a:r>
              <a:rPr lang="fr-FR" dirty="0" err="1" smtClean="0"/>
              <a:t>tisagenlecleucel</a:t>
            </a:r>
            <a:r>
              <a:rPr lang="fr-FR" dirty="0" smtClean="0"/>
              <a:t>.</a:t>
            </a:r>
            <a:endParaRPr lang="fr-FR" dirty="0"/>
          </a:p>
        </p:txBody>
      </p:sp>
      <p:sp>
        <p:nvSpPr>
          <p:cNvPr id="7" name="CasellaDiTesto 6"/>
          <p:cNvSpPr txBox="1"/>
          <p:nvPr/>
        </p:nvSpPr>
        <p:spPr>
          <a:xfrm>
            <a:off x="4486149" y="4812594"/>
            <a:ext cx="7132320" cy="1077218"/>
          </a:xfrm>
          <a:prstGeom prst="rect">
            <a:avLst/>
          </a:prstGeom>
          <a:noFill/>
        </p:spPr>
        <p:txBody>
          <a:bodyPr wrap="square" rtlCol="0">
            <a:spAutoFit/>
          </a:bodyPr>
          <a:lstStyle/>
          <a:p>
            <a:pPr algn="ctr"/>
            <a:r>
              <a:rPr lang="fr-FR" sz="1600" b="1" dirty="0" smtClean="0"/>
              <a:t>CAR=</a:t>
            </a:r>
            <a:r>
              <a:rPr lang="fr-FR" sz="1600" b="1" dirty="0"/>
              <a:t> fragment d'anticorps murin à chaîne </a:t>
            </a:r>
            <a:r>
              <a:rPr lang="fr-FR" sz="1600" b="1" dirty="0" smtClean="0"/>
              <a:t>unique </a:t>
            </a:r>
            <a:r>
              <a:rPr lang="fr-FR" sz="1600" dirty="0" smtClean="0"/>
              <a:t>qui:</a:t>
            </a:r>
          </a:p>
          <a:p>
            <a:pPr algn="ctr"/>
            <a:r>
              <a:rPr lang="fr-FR" sz="1600" dirty="0" smtClean="0"/>
              <a:t>• Reconnaît </a:t>
            </a:r>
            <a:r>
              <a:rPr lang="fr-FR" sz="1600" dirty="0"/>
              <a:t>le </a:t>
            </a:r>
            <a:r>
              <a:rPr lang="fr-FR" sz="1600" dirty="0" smtClean="0"/>
              <a:t>CD19: activité anti-tumorale directe</a:t>
            </a:r>
          </a:p>
          <a:p>
            <a:pPr algn="ctr"/>
            <a:r>
              <a:rPr lang="fr-FR" sz="1600" dirty="0" smtClean="0"/>
              <a:t>• Active le </a:t>
            </a:r>
            <a:r>
              <a:rPr lang="fr-FR" sz="1600" dirty="0"/>
              <a:t>CD3 </a:t>
            </a:r>
            <a:r>
              <a:rPr lang="fr-FR" sz="1600" dirty="0" smtClean="0"/>
              <a:t>zêta: activation </a:t>
            </a:r>
            <a:r>
              <a:rPr lang="fr-FR" sz="1600" dirty="0"/>
              <a:t>des lymphocytes T </a:t>
            </a:r>
            <a:r>
              <a:rPr lang="fr-FR" sz="1600" dirty="0" smtClean="0"/>
              <a:t>(activité anti-tumorale indirecte)</a:t>
            </a:r>
          </a:p>
          <a:p>
            <a:pPr algn="ctr"/>
            <a:r>
              <a:rPr lang="fr-FR" sz="1600" dirty="0" smtClean="0"/>
              <a:t>• Active 4-1BB: expansion </a:t>
            </a:r>
            <a:r>
              <a:rPr lang="fr-FR" sz="1600" dirty="0"/>
              <a:t>et la persistance de </a:t>
            </a:r>
            <a:r>
              <a:rPr lang="fr-FR" sz="1600" dirty="0" err="1"/>
              <a:t>tisagenlecleucel</a:t>
            </a:r>
            <a:endParaRPr lang="fr-FR" sz="1600" dirty="0"/>
          </a:p>
        </p:txBody>
      </p:sp>
      <p:sp>
        <p:nvSpPr>
          <p:cNvPr id="5" name="CasellaDiTesto 4"/>
          <p:cNvSpPr txBox="1"/>
          <p:nvPr/>
        </p:nvSpPr>
        <p:spPr>
          <a:xfrm>
            <a:off x="10416089" y="904834"/>
            <a:ext cx="1216936" cy="369332"/>
          </a:xfrm>
          <a:prstGeom prst="rect">
            <a:avLst/>
          </a:prstGeom>
          <a:noFill/>
        </p:spPr>
        <p:txBody>
          <a:bodyPr wrap="none" rtlCol="0">
            <a:spAutoFit/>
          </a:bodyPr>
          <a:lstStyle/>
          <a:p>
            <a:r>
              <a:rPr lang="fr-FR" b="1" dirty="0" smtClean="0"/>
              <a:t>Circuit clos</a:t>
            </a:r>
            <a:endParaRPr lang="fr-FR" b="1" dirty="0"/>
          </a:p>
        </p:txBody>
      </p:sp>
    </p:spTree>
    <p:extLst>
      <p:ext uri="{BB962C8B-B14F-4D97-AF65-F5344CB8AC3E}">
        <p14:creationId xmlns:p14="http://schemas.microsoft.com/office/powerpoint/2010/main" val="27898130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484467" y="353227"/>
            <a:ext cx="6873595" cy="646331"/>
          </a:xfrm>
          <a:prstGeom prst="rect">
            <a:avLst/>
          </a:prstGeom>
          <a:noFill/>
        </p:spPr>
        <p:txBody>
          <a:bodyPr wrap="square" lIns="91440" tIns="45720" rIns="91440" bIns="45720">
            <a:spAutoFit/>
          </a:bodyPr>
          <a:lstStyle/>
          <a:p>
            <a:r>
              <a:rPr lang="fr-FR" sz="3600" dirty="0" err="1" smtClean="0">
                <a:ln w="0"/>
                <a:solidFill>
                  <a:srgbClr val="4DD350"/>
                </a:solidFill>
                <a:effectLst>
                  <a:outerShdw blurRad="38100" dist="19050" dir="2700000" algn="tl" rotWithShape="0">
                    <a:schemeClr val="dk1">
                      <a:alpha val="40000"/>
                    </a:schemeClr>
                  </a:outerShdw>
                </a:effectLst>
              </a:rPr>
              <a:t>Kymriah</a:t>
            </a:r>
            <a:r>
              <a:rPr lang="fr-FR" sz="3600" dirty="0" smtClean="0">
                <a:ln w="0"/>
                <a:solidFill>
                  <a:srgbClr val="4DD350"/>
                </a:solidFill>
                <a:effectLst>
                  <a:outerShdw blurRad="38100" dist="19050" dir="2700000" algn="tl" rotWithShape="0">
                    <a:schemeClr val="dk1">
                      <a:alpha val="40000"/>
                    </a:schemeClr>
                  </a:outerShdw>
                </a:effectLst>
              </a:rPr>
              <a:t>: Précaution particuliers</a:t>
            </a:r>
            <a:endParaRPr lang="fr-FR" sz="3600" b="0" cap="none" spc="0" dirty="0">
              <a:ln w="0"/>
              <a:solidFill>
                <a:srgbClr val="4DD350"/>
              </a:solidFill>
              <a:effectLst>
                <a:outerShdw blurRad="38100" dist="19050" dir="2700000" algn="tl" rotWithShape="0">
                  <a:schemeClr val="dk1">
                    <a:alpha val="40000"/>
                  </a:schemeClr>
                </a:outerShdw>
              </a:effectLst>
            </a:endParaRPr>
          </a:p>
        </p:txBody>
      </p:sp>
      <p:sp>
        <p:nvSpPr>
          <p:cNvPr id="10" name="CasellaDiTesto 9"/>
          <p:cNvSpPr txBox="1"/>
          <p:nvPr/>
        </p:nvSpPr>
        <p:spPr>
          <a:xfrm>
            <a:off x="914401" y="2239695"/>
            <a:ext cx="10403416" cy="3416320"/>
          </a:xfrm>
          <a:prstGeom prst="rect">
            <a:avLst/>
          </a:prstGeom>
          <a:noFill/>
        </p:spPr>
        <p:txBody>
          <a:bodyPr wrap="square" rtlCol="0">
            <a:spAutoFit/>
          </a:bodyPr>
          <a:lstStyle/>
          <a:p>
            <a:pPr algn="just"/>
            <a:r>
              <a:rPr lang="fr-FR" b="1" dirty="0" smtClean="0"/>
              <a:t>• Stabilité</a:t>
            </a:r>
            <a:r>
              <a:rPr lang="fr-FR" dirty="0" smtClean="0"/>
              <a:t>: Ne </a:t>
            </a:r>
            <a:r>
              <a:rPr lang="fr-FR" dirty="0"/>
              <a:t>pas décongeler le produit avant qu’il ne soit prêt à être utilisé. Conserver </a:t>
            </a:r>
            <a:r>
              <a:rPr lang="fr-FR" dirty="0" smtClean="0"/>
              <a:t>en </a:t>
            </a:r>
            <a:r>
              <a:rPr lang="fr-FR" dirty="0"/>
              <a:t>dessous de -120°C </a:t>
            </a:r>
            <a:r>
              <a:rPr lang="fr-FR" dirty="0" smtClean="0"/>
              <a:t>(conservation cryogénique </a:t>
            </a:r>
            <a:r>
              <a:rPr lang="fr-FR" dirty="0"/>
              <a:t>dans la phase vapeur de l’azote </a:t>
            </a:r>
            <a:r>
              <a:rPr lang="fr-FR" dirty="0" smtClean="0"/>
              <a:t>liquide).</a:t>
            </a:r>
          </a:p>
          <a:p>
            <a:pPr algn="just"/>
            <a:r>
              <a:rPr lang="fr-FR" dirty="0" smtClean="0"/>
              <a:t>Après décongélation (</a:t>
            </a:r>
            <a:r>
              <a:rPr lang="fr-FR" dirty="0"/>
              <a:t>décongelé à 37°C au bain-marie ou à </a:t>
            </a:r>
            <a:r>
              <a:rPr lang="fr-FR" dirty="0" smtClean="0"/>
              <a:t>sec), </a:t>
            </a:r>
            <a:r>
              <a:rPr lang="fr-FR" dirty="0"/>
              <a:t>le produit doit être administré </a:t>
            </a:r>
            <a:r>
              <a:rPr lang="fr-FR" dirty="0" smtClean="0"/>
              <a:t>immédiatement</a:t>
            </a:r>
            <a:r>
              <a:rPr lang="fr-FR" dirty="0"/>
              <a:t> </a:t>
            </a:r>
            <a:r>
              <a:rPr lang="fr-FR" dirty="0" smtClean="0"/>
              <a:t>(</a:t>
            </a:r>
            <a:r>
              <a:rPr lang="fr-FR" dirty="0"/>
              <a:t>dans les 30 </a:t>
            </a:r>
            <a:r>
              <a:rPr lang="fr-FR" dirty="0" smtClean="0"/>
              <a:t>minutes). </a:t>
            </a:r>
            <a:r>
              <a:rPr lang="fr-FR" dirty="0"/>
              <a:t>Ne doit pas être manipulé (centrifugé et remis en suspension dans un nouveau milieu</a:t>
            </a:r>
            <a:r>
              <a:rPr lang="fr-FR" dirty="0" smtClean="0"/>
              <a:t>).</a:t>
            </a:r>
          </a:p>
          <a:p>
            <a:pPr algn="just"/>
            <a:r>
              <a:rPr lang="fr-FR" dirty="0" smtClean="0"/>
              <a:t>• </a:t>
            </a:r>
            <a:r>
              <a:rPr lang="fr-FR" b="1" dirty="0" smtClean="0"/>
              <a:t>Administration</a:t>
            </a:r>
            <a:r>
              <a:rPr lang="fr-FR" dirty="0" smtClean="0"/>
              <a:t>: Dans </a:t>
            </a:r>
            <a:r>
              <a:rPr lang="fr-FR" dirty="0"/>
              <a:t>un centre qualifié pour l’utilisation des cellules CAR-T. </a:t>
            </a:r>
            <a:r>
              <a:rPr lang="fr-FR" dirty="0" smtClean="0"/>
              <a:t>Le personnel doit être formé. </a:t>
            </a:r>
            <a:r>
              <a:rPr lang="fr-FR" dirty="0"/>
              <a:t>La poche à perfusion doit être placée à l’intérieur d’une seconde poche stérile durant la décongélation afin de protéger les embouts/ports de connexion de toute </a:t>
            </a:r>
            <a:r>
              <a:rPr lang="fr-FR" dirty="0" smtClean="0"/>
              <a:t>contamination.</a:t>
            </a:r>
          </a:p>
          <a:p>
            <a:pPr algn="just"/>
            <a:r>
              <a:rPr lang="fr-FR" dirty="0"/>
              <a:t>• </a:t>
            </a:r>
            <a:r>
              <a:rPr lang="fr-FR" b="1" dirty="0"/>
              <a:t>Matériels pour la perfusion</a:t>
            </a:r>
            <a:r>
              <a:rPr lang="fr-FR" dirty="0"/>
              <a:t>: Tubulure intraveineuse sans latex sans filtre à </a:t>
            </a:r>
            <a:r>
              <a:rPr lang="fr-FR" dirty="0" err="1"/>
              <a:t>déleucocytation</a:t>
            </a:r>
            <a:r>
              <a:rPr lang="fr-FR" dirty="0"/>
              <a:t> avec écoulement par gravité</a:t>
            </a:r>
            <a:r>
              <a:rPr lang="fr-FR" dirty="0" smtClean="0"/>
              <a:t>.</a:t>
            </a:r>
          </a:p>
          <a:p>
            <a:pPr algn="just"/>
            <a:r>
              <a:rPr lang="fr-FR" dirty="0"/>
              <a:t>•</a:t>
            </a:r>
            <a:r>
              <a:rPr lang="fr-FR" dirty="0" smtClean="0"/>
              <a:t> </a:t>
            </a:r>
            <a:r>
              <a:rPr lang="fr-FR" dirty="0"/>
              <a:t>Avant la perfusion, un minimum de quatre doses de</a:t>
            </a:r>
            <a:r>
              <a:rPr lang="fr-FR" b="1" dirty="0"/>
              <a:t> </a:t>
            </a:r>
            <a:r>
              <a:rPr lang="fr-FR" b="1" dirty="0" err="1"/>
              <a:t>tocilizumab</a:t>
            </a:r>
            <a:r>
              <a:rPr lang="fr-FR" b="1" dirty="0"/>
              <a:t> </a:t>
            </a:r>
            <a:r>
              <a:rPr lang="fr-FR" dirty="0"/>
              <a:t>et un équipement d'urgence doivent être disponibles pour les utiliser en cas de syndrome de relargage des cytokines. </a:t>
            </a:r>
            <a:endParaRPr lang="fr-FR" dirty="0" smtClean="0"/>
          </a:p>
        </p:txBody>
      </p:sp>
      <p:sp>
        <p:nvSpPr>
          <p:cNvPr id="3" name="CasellaDiTesto 2"/>
          <p:cNvSpPr txBox="1"/>
          <p:nvPr/>
        </p:nvSpPr>
        <p:spPr>
          <a:xfrm>
            <a:off x="1209026" y="1359567"/>
            <a:ext cx="9773948" cy="646331"/>
          </a:xfrm>
          <a:prstGeom prst="rect">
            <a:avLst/>
          </a:prstGeom>
          <a:solidFill>
            <a:srgbClr val="4DD350">
              <a:alpha val="32000"/>
            </a:srgbClr>
          </a:solidFill>
        </p:spPr>
        <p:txBody>
          <a:bodyPr wrap="square" rtlCol="0">
            <a:spAutoFit/>
          </a:bodyPr>
          <a:lstStyle/>
          <a:p>
            <a:pPr algn="ctr"/>
            <a:r>
              <a:rPr lang="fr-FR" dirty="0" err="1"/>
              <a:t>Kymriah</a:t>
            </a:r>
            <a:r>
              <a:rPr lang="fr-FR" dirty="0"/>
              <a:t> est réservé à un usage autologue </a:t>
            </a:r>
            <a:r>
              <a:rPr lang="fr-FR" dirty="0" smtClean="0"/>
              <a:t>uniquement = </a:t>
            </a:r>
            <a:r>
              <a:rPr lang="fr-FR" dirty="0"/>
              <a:t>Médicament unique pour un patient unique</a:t>
            </a:r>
          </a:p>
          <a:p>
            <a:pPr algn="ctr"/>
            <a:r>
              <a:rPr lang="fr-FR" dirty="0" smtClean="0"/>
              <a:t>La </a:t>
            </a:r>
            <a:r>
              <a:rPr lang="fr-FR" dirty="0"/>
              <a:t>fabrication et la libération de </a:t>
            </a:r>
            <a:r>
              <a:rPr lang="fr-FR" dirty="0" err="1"/>
              <a:t>Kymriah</a:t>
            </a:r>
            <a:r>
              <a:rPr lang="fr-FR" dirty="0"/>
              <a:t> prend habituellement 3-4 semaines. </a:t>
            </a:r>
          </a:p>
        </p:txBody>
      </p:sp>
    </p:spTree>
    <p:extLst>
      <p:ext uri="{BB962C8B-B14F-4D97-AF65-F5344CB8AC3E}">
        <p14:creationId xmlns:p14="http://schemas.microsoft.com/office/powerpoint/2010/main" val="885361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82388" y="161017"/>
            <a:ext cx="2693943"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Actualité</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15" name="Connettore 1 14"/>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magine 2"/>
          <p:cNvPicPr>
            <a:picLocks noChangeAspect="1"/>
          </p:cNvPicPr>
          <p:nvPr/>
        </p:nvPicPr>
        <p:blipFill>
          <a:blip r:embed="rId3"/>
          <a:stretch>
            <a:fillRect/>
          </a:stretch>
        </p:blipFill>
        <p:spPr>
          <a:xfrm>
            <a:off x="819753" y="1357983"/>
            <a:ext cx="10307593" cy="4104428"/>
          </a:xfrm>
          <a:prstGeom prst="rect">
            <a:avLst/>
          </a:prstGeom>
        </p:spPr>
      </p:pic>
    </p:spTree>
    <p:extLst>
      <p:ext uri="{BB962C8B-B14F-4D97-AF65-F5344CB8AC3E}">
        <p14:creationId xmlns:p14="http://schemas.microsoft.com/office/powerpoint/2010/main" val="35033060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484467" y="353227"/>
            <a:ext cx="6873595" cy="646331"/>
          </a:xfrm>
          <a:prstGeom prst="rect">
            <a:avLst/>
          </a:prstGeom>
          <a:noFill/>
        </p:spPr>
        <p:txBody>
          <a:bodyPr wrap="square" lIns="91440" tIns="45720" rIns="91440" bIns="45720">
            <a:spAutoFit/>
          </a:bodyPr>
          <a:lstStyle/>
          <a:p>
            <a:r>
              <a:rPr lang="fr-FR" sz="3600" dirty="0" err="1" smtClean="0">
                <a:ln w="0"/>
                <a:solidFill>
                  <a:srgbClr val="4DD350"/>
                </a:solidFill>
                <a:effectLst>
                  <a:outerShdw blurRad="38100" dist="19050" dir="2700000" algn="tl" rotWithShape="0">
                    <a:schemeClr val="dk1">
                      <a:alpha val="40000"/>
                    </a:schemeClr>
                  </a:outerShdw>
                </a:effectLst>
              </a:rPr>
              <a:t>Kymriah</a:t>
            </a:r>
            <a:r>
              <a:rPr lang="fr-FR" sz="3600" dirty="0" smtClean="0">
                <a:ln w="0"/>
                <a:solidFill>
                  <a:srgbClr val="4DD350"/>
                </a:solidFill>
                <a:effectLst>
                  <a:outerShdw blurRad="38100" dist="19050" dir="2700000" algn="tl" rotWithShape="0">
                    <a:schemeClr val="dk1">
                      <a:alpha val="40000"/>
                    </a:schemeClr>
                  </a:outerShdw>
                </a:effectLst>
              </a:rPr>
              <a:t>: Précaution particuliers</a:t>
            </a:r>
            <a:endParaRPr lang="fr-FR" sz="3600" b="0" cap="none" spc="0" dirty="0">
              <a:ln w="0"/>
              <a:solidFill>
                <a:srgbClr val="4DD350"/>
              </a:solidFill>
              <a:effectLst>
                <a:outerShdw blurRad="38100" dist="19050" dir="2700000" algn="tl" rotWithShape="0">
                  <a:schemeClr val="dk1">
                    <a:alpha val="40000"/>
                  </a:schemeClr>
                </a:outerShdw>
              </a:effectLst>
            </a:endParaRPr>
          </a:p>
        </p:txBody>
      </p:sp>
      <p:sp>
        <p:nvSpPr>
          <p:cNvPr id="11" name="CasellaDiTesto 10"/>
          <p:cNvSpPr txBox="1"/>
          <p:nvPr/>
        </p:nvSpPr>
        <p:spPr>
          <a:xfrm>
            <a:off x="1215733" y="1551379"/>
            <a:ext cx="9760533" cy="2585323"/>
          </a:xfrm>
          <a:prstGeom prst="rect">
            <a:avLst/>
          </a:prstGeom>
          <a:noFill/>
        </p:spPr>
        <p:txBody>
          <a:bodyPr wrap="square" rtlCol="0">
            <a:spAutoFit/>
          </a:bodyPr>
          <a:lstStyle/>
          <a:p>
            <a:r>
              <a:rPr lang="fr-FR" dirty="0" smtClean="0"/>
              <a:t>• </a:t>
            </a:r>
            <a:r>
              <a:rPr lang="fr-FR" b="1" dirty="0" smtClean="0"/>
              <a:t>Traçabilité</a:t>
            </a:r>
            <a:r>
              <a:rPr lang="fr-FR" dirty="0" smtClean="0"/>
              <a:t>: Avant </a:t>
            </a:r>
            <a:r>
              <a:rPr lang="fr-FR" dirty="0"/>
              <a:t>la perfusion de </a:t>
            </a:r>
            <a:r>
              <a:rPr lang="fr-FR" dirty="0" err="1"/>
              <a:t>Kymriah</a:t>
            </a:r>
            <a:r>
              <a:rPr lang="fr-FR" dirty="0"/>
              <a:t>, il doit être confirmé que l'identité du patient correspond aux informations essentielles propres au patient figurant sur la ou les poche(s) de perfusion</a:t>
            </a:r>
            <a:r>
              <a:rPr lang="fr-FR" dirty="0" smtClean="0"/>
              <a:t>.</a:t>
            </a:r>
          </a:p>
          <a:p>
            <a:r>
              <a:rPr lang="fr-FR" dirty="0" smtClean="0"/>
              <a:t>• </a:t>
            </a:r>
            <a:r>
              <a:rPr lang="fr-FR" b="1" dirty="0" smtClean="0"/>
              <a:t>Patient</a:t>
            </a:r>
            <a:r>
              <a:rPr lang="fr-FR" dirty="0" smtClean="0"/>
              <a:t>: informations sur le traitement et la surveillance (ex. </a:t>
            </a:r>
            <a:r>
              <a:rPr lang="fr-FR" dirty="0"/>
              <a:t>obligation à rester à proximité d’un établissement médical qualifié pendant au moins 4 semaines suivant la </a:t>
            </a:r>
            <a:r>
              <a:rPr lang="fr-FR" dirty="0" smtClean="0"/>
              <a:t>perfusion). </a:t>
            </a:r>
          </a:p>
          <a:p>
            <a:r>
              <a:rPr lang="fr-FR" dirty="0" smtClean="0"/>
              <a:t>• Médicament </a:t>
            </a:r>
            <a:r>
              <a:rPr lang="fr-FR" dirty="0"/>
              <a:t>contient des </a:t>
            </a:r>
            <a:r>
              <a:rPr lang="fr-FR" b="1" dirty="0"/>
              <a:t>cellules sanguines humaines </a:t>
            </a:r>
            <a:r>
              <a:rPr lang="fr-FR" dirty="0"/>
              <a:t>génétiquement </a:t>
            </a:r>
            <a:r>
              <a:rPr lang="fr-FR" dirty="0" smtClean="0"/>
              <a:t>modifiées: précautions </a:t>
            </a:r>
            <a:r>
              <a:rPr lang="fr-FR" dirty="0"/>
              <a:t>nécessaires (porter des gants et des lunettes</a:t>
            </a:r>
            <a:r>
              <a:rPr lang="fr-FR" dirty="0" smtClean="0"/>
              <a:t>).</a:t>
            </a:r>
          </a:p>
          <a:p>
            <a:r>
              <a:rPr lang="fr-FR" dirty="0"/>
              <a:t>•</a:t>
            </a:r>
            <a:r>
              <a:rPr lang="fr-FR" b="1" dirty="0"/>
              <a:t> Transport</a:t>
            </a:r>
            <a:r>
              <a:rPr lang="fr-FR" dirty="0"/>
              <a:t>: Dans des conteneurs étanches fermés et incassables. </a:t>
            </a:r>
          </a:p>
          <a:p>
            <a:r>
              <a:rPr lang="fr-FR" dirty="0" smtClean="0"/>
              <a:t>•</a:t>
            </a:r>
            <a:r>
              <a:rPr lang="fr-FR" b="1" dirty="0" smtClean="0"/>
              <a:t> Elimination</a:t>
            </a:r>
            <a:r>
              <a:rPr lang="fr-FR" dirty="0" smtClean="0"/>
              <a:t>: </a:t>
            </a:r>
            <a:r>
              <a:rPr lang="fr-FR" dirty="0"/>
              <a:t>Tout le matériel ayant été en contact avec </a:t>
            </a:r>
            <a:r>
              <a:rPr lang="fr-FR" dirty="0" err="1"/>
              <a:t>Kymriah</a:t>
            </a:r>
            <a:r>
              <a:rPr lang="fr-FR" dirty="0"/>
              <a:t> </a:t>
            </a:r>
            <a:r>
              <a:rPr lang="fr-FR" dirty="0" smtClean="0"/>
              <a:t>doit être éliminé Conformément </a:t>
            </a:r>
            <a:r>
              <a:rPr lang="fr-FR" dirty="0"/>
              <a:t>aux procédures locales de sécurité </a:t>
            </a:r>
            <a:r>
              <a:rPr lang="fr-FR" dirty="0" smtClean="0"/>
              <a:t>biologique.  </a:t>
            </a:r>
            <a:endParaRPr lang="fr-FR" dirty="0"/>
          </a:p>
        </p:txBody>
      </p:sp>
      <p:sp>
        <p:nvSpPr>
          <p:cNvPr id="12" name="CasellaDiTesto 11"/>
          <p:cNvSpPr txBox="1"/>
          <p:nvPr/>
        </p:nvSpPr>
        <p:spPr>
          <a:xfrm>
            <a:off x="3557468" y="4683019"/>
            <a:ext cx="5318760" cy="369332"/>
          </a:xfrm>
          <a:prstGeom prst="rect">
            <a:avLst/>
          </a:prstGeom>
          <a:solidFill>
            <a:srgbClr val="4DD350">
              <a:alpha val="32000"/>
            </a:srgbClr>
          </a:solidFill>
        </p:spPr>
        <p:txBody>
          <a:bodyPr wrap="square" rtlCol="0">
            <a:spAutoFit/>
          </a:bodyPr>
          <a:lstStyle/>
          <a:p>
            <a:r>
              <a:rPr lang="fr-FR" dirty="0"/>
              <a:t>https://www.youtube.com/watch?v=OadAW99s4Ik</a:t>
            </a:r>
          </a:p>
        </p:txBody>
      </p:sp>
    </p:spTree>
    <p:extLst>
      <p:ext uri="{BB962C8B-B14F-4D97-AF65-F5344CB8AC3E}">
        <p14:creationId xmlns:p14="http://schemas.microsoft.com/office/powerpoint/2010/main" val="37445480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flipH="1">
            <a:off x="2160941" y="2999360"/>
            <a:ext cx="7578763" cy="2062103"/>
          </a:xfrm>
          <a:prstGeom prst="rect">
            <a:avLst/>
          </a:prstGeom>
          <a:solidFill>
            <a:schemeClr val="bg1">
              <a:lumMod val="95000"/>
            </a:schemeClr>
          </a:solidFill>
        </p:spPr>
        <p:txBody>
          <a:bodyPr wrap="square" rtlCol="0">
            <a:spAutoFit/>
          </a:bodyPr>
          <a:lstStyle/>
          <a:p>
            <a:pPr algn="ctr"/>
            <a:r>
              <a:rPr lang="fr-FR" sz="1600" b="1" dirty="0" smtClean="0"/>
              <a:t>Définition selon la loi:</a:t>
            </a:r>
          </a:p>
          <a:p>
            <a:pPr algn="ctr"/>
            <a:r>
              <a:rPr lang="fr-FR" sz="1600" dirty="0" smtClean="0"/>
              <a:t>Sont </a:t>
            </a:r>
            <a:r>
              <a:rPr lang="fr-FR" sz="1600" dirty="0"/>
              <a:t>considérés comme "tissus de l’ingénierie cellulaire ou tissulaire " les cellules ou tissus qui répondent à au moins l’une des conditions suivantes:</a:t>
            </a:r>
          </a:p>
          <a:p>
            <a:pPr algn="ctr"/>
            <a:r>
              <a:rPr lang="fr-FR" sz="1600" dirty="0"/>
              <a:t>a) les cellules ou tissus ont été soumis à une </a:t>
            </a:r>
            <a:r>
              <a:rPr lang="fr-FR" sz="1600" b="1" dirty="0"/>
              <a:t>manipulation </a:t>
            </a:r>
            <a:r>
              <a:rPr lang="fr-FR" sz="1600" b="1" dirty="0" smtClean="0"/>
              <a:t>substantielle</a:t>
            </a:r>
            <a:r>
              <a:rPr lang="fr-FR" sz="1600" dirty="0" smtClean="0"/>
              <a:t>, </a:t>
            </a:r>
            <a:r>
              <a:rPr lang="fr-FR" sz="1600" dirty="0"/>
              <a:t>de façon à obtenir des caractéristiques biologiques, des fonctions physiologiques ou des propriétés structurelles </a:t>
            </a:r>
            <a:r>
              <a:rPr lang="fr-FR" sz="1600" b="1" dirty="0"/>
              <a:t>utiles à la régénération, à la réparation ou au remplacement recherchés</a:t>
            </a:r>
            <a:r>
              <a:rPr lang="fr-FR" sz="1600" dirty="0"/>
              <a:t> . </a:t>
            </a:r>
          </a:p>
          <a:p>
            <a:pPr algn="ctr"/>
            <a:r>
              <a:rPr lang="fr-FR" sz="1600" dirty="0"/>
              <a:t>b) les cellules ou les tissus ne sont pas destinés à être utilisés pour la (les) même(s) fonction(s) essentielle(s) chez le receveur et chez le </a:t>
            </a:r>
            <a:r>
              <a:rPr lang="fr-FR" sz="1600" dirty="0" smtClean="0"/>
              <a:t>donneur.</a:t>
            </a:r>
            <a:endParaRPr lang="fr-FR" sz="1600" dirty="0"/>
          </a:p>
        </p:txBody>
      </p:sp>
      <p:sp>
        <p:nvSpPr>
          <p:cNvPr id="5" name="Rettangolo 4"/>
          <p:cNvSpPr/>
          <p:nvPr/>
        </p:nvSpPr>
        <p:spPr>
          <a:xfrm>
            <a:off x="282388" y="170347"/>
            <a:ext cx="11731421" cy="923330"/>
          </a:xfrm>
          <a:prstGeom prst="rect">
            <a:avLst/>
          </a:prstGeom>
          <a:noFill/>
        </p:spPr>
        <p:txBody>
          <a:bodyPr wrap="square" lIns="91440" tIns="45720" rIns="91440" bIns="45720">
            <a:spAutoFit/>
          </a:bodyPr>
          <a:lstStyle/>
          <a:p>
            <a:r>
              <a:rPr lang="fr-FR" sz="5400" dirty="0" smtClean="0">
                <a:ln w="0"/>
                <a:solidFill>
                  <a:srgbClr val="4DD350"/>
                </a:solidFill>
                <a:effectLst>
                  <a:outerShdw blurRad="38100" dist="19050" dir="2700000" algn="tl" rotWithShape="0">
                    <a:schemeClr val="dk1">
                      <a:alpha val="40000"/>
                    </a:schemeClr>
                  </a:outerShdw>
                </a:effectLst>
              </a:rPr>
              <a:t>Thérapie issus de l’ingénierie</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381896" y="1386445"/>
            <a:ext cx="8955741" cy="1200329"/>
          </a:xfrm>
          <a:prstGeom prst="rect">
            <a:avLst/>
          </a:prstGeom>
          <a:noFill/>
        </p:spPr>
        <p:txBody>
          <a:bodyPr wrap="square" rtlCol="0">
            <a:spAutoFit/>
          </a:bodyPr>
          <a:lstStyle/>
          <a:p>
            <a:pPr algn="just"/>
            <a:r>
              <a:rPr lang="fr-FR" dirty="0" smtClean="0"/>
              <a:t>• Médicaments qui contiennent cellules ou tissus vivants qui ont été manipulés afin de changer leur caractéristiques biologiques.</a:t>
            </a:r>
          </a:p>
          <a:p>
            <a:pPr algn="just"/>
            <a:r>
              <a:rPr lang="fr-FR" dirty="0" smtClean="0"/>
              <a:t>• Ils sont purifiées, modifiées dans un laboratoire et administrer au patient </a:t>
            </a:r>
          </a:p>
          <a:p>
            <a:pPr algn="just"/>
            <a:r>
              <a:rPr lang="fr-FR" dirty="0" smtClean="0"/>
              <a:t>• Utiliser pour la prévention ou le traitement de maladies.</a:t>
            </a:r>
            <a:endParaRPr lang="fr-FR" dirty="0"/>
          </a:p>
        </p:txBody>
      </p:sp>
    </p:spTree>
    <p:extLst>
      <p:ext uri="{BB962C8B-B14F-4D97-AF65-F5344CB8AC3E}">
        <p14:creationId xmlns:p14="http://schemas.microsoft.com/office/powerpoint/2010/main" val="25454446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5" name="Tabella 4"/>
          <p:cNvGraphicFramePr>
            <a:graphicFrameLocks noGrp="1"/>
          </p:cNvGraphicFramePr>
          <p:nvPr>
            <p:extLst>
              <p:ext uri="{D42A27DB-BD31-4B8C-83A1-F6EECF244321}">
                <p14:modId xmlns:p14="http://schemas.microsoft.com/office/powerpoint/2010/main" val="405496174"/>
              </p:ext>
            </p:extLst>
          </p:nvPr>
        </p:nvGraphicFramePr>
        <p:xfrm>
          <a:off x="484467" y="1160050"/>
          <a:ext cx="11411324" cy="3962400"/>
        </p:xfrm>
        <a:graphic>
          <a:graphicData uri="http://schemas.openxmlformats.org/drawingml/2006/table">
            <a:tbl>
              <a:tblPr firstRow="1" bandRow="1">
                <a:tableStyleId>{93296810-A885-4BE3-A3E7-6D5BEEA58F35}</a:tableStyleId>
              </a:tblPr>
              <a:tblGrid>
                <a:gridCol w="774127"/>
                <a:gridCol w="1928359"/>
                <a:gridCol w="2671109"/>
                <a:gridCol w="4316505"/>
                <a:gridCol w="1721224"/>
              </a:tblGrid>
              <a:tr h="330432">
                <a:tc>
                  <a:txBody>
                    <a:bodyPr/>
                    <a:lstStyle/>
                    <a:p>
                      <a:r>
                        <a:rPr lang="fr-FR" dirty="0" smtClean="0"/>
                        <a:t>ANNE</a:t>
                      </a:r>
                      <a:endParaRPr lang="fr-FR" dirty="0"/>
                    </a:p>
                  </a:txBody>
                  <a:tcPr/>
                </a:tc>
                <a:tc>
                  <a:txBody>
                    <a:bodyPr/>
                    <a:lstStyle/>
                    <a:p>
                      <a:r>
                        <a:rPr lang="fr-FR" dirty="0" smtClean="0"/>
                        <a:t>NOM</a:t>
                      </a:r>
                      <a:endParaRPr lang="fr-FR" dirty="0"/>
                    </a:p>
                  </a:txBody>
                  <a:tcPr/>
                </a:tc>
                <a:tc>
                  <a:txBody>
                    <a:bodyPr/>
                    <a:lstStyle/>
                    <a:p>
                      <a:r>
                        <a:rPr lang="fr-FR" dirty="0" smtClean="0"/>
                        <a:t>DCI</a:t>
                      </a:r>
                      <a:endParaRPr lang="fr-FR" dirty="0"/>
                    </a:p>
                  </a:txBody>
                  <a:tcPr/>
                </a:tc>
                <a:tc>
                  <a:txBody>
                    <a:bodyPr/>
                    <a:lstStyle/>
                    <a:p>
                      <a:r>
                        <a:rPr lang="fr-FR" dirty="0" smtClean="0"/>
                        <a:t>INDICATION</a:t>
                      </a:r>
                      <a:endParaRPr lang="fr-FR" dirty="0"/>
                    </a:p>
                  </a:txBody>
                  <a:tcPr/>
                </a:tc>
                <a:tc>
                  <a:txBody>
                    <a:bodyPr/>
                    <a:lstStyle/>
                    <a:p>
                      <a:r>
                        <a:rPr lang="fr-FR" dirty="0" smtClean="0"/>
                        <a:t>STATUS ACTUEL</a:t>
                      </a:r>
                      <a:endParaRPr lang="fr-FR" dirty="0"/>
                    </a:p>
                  </a:txBody>
                  <a:tcPr/>
                </a:tc>
              </a:tr>
              <a:tr h="1259217">
                <a:tc>
                  <a:txBody>
                    <a:bodyPr/>
                    <a:lstStyle/>
                    <a:p>
                      <a:r>
                        <a:rPr lang="fr-FR" dirty="0" smtClean="0"/>
                        <a:t>2009</a:t>
                      </a:r>
                      <a:endParaRPr lang="fr-FR" dirty="0"/>
                    </a:p>
                  </a:txBody>
                  <a:tcPr/>
                </a:tc>
                <a:tc>
                  <a:txBody>
                    <a:bodyPr/>
                    <a:lstStyle/>
                    <a:p>
                      <a:r>
                        <a:rPr lang="fr-FR" b="1" dirty="0" smtClean="0"/>
                        <a:t>CHONDROCELECT</a:t>
                      </a:r>
                    </a:p>
                    <a:p>
                      <a:endParaRPr lang="fr-FR" b="1" dirty="0"/>
                    </a:p>
                  </a:txBody>
                  <a:tcPr/>
                </a:tc>
                <a:tc>
                  <a:txBody>
                    <a:bodyPr/>
                    <a:lstStyle/>
                    <a:p>
                      <a:r>
                        <a:rPr lang="fr-FR" sz="1600" dirty="0" smtClean="0"/>
                        <a:t>Cellules de cartilage autologues viables caractérisées, amplifiées ex vivo exprimant des protéines marqueur spécifiques. </a:t>
                      </a:r>
                    </a:p>
                    <a:p>
                      <a:endParaRPr lang="fr-FR" sz="1600" dirty="0" smtClean="0"/>
                    </a:p>
                  </a:txBody>
                  <a:tcPr/>
                </a:tc>
                <a:tc>
                  <a:txBody>
                    <a:bodyPr/>
                    <a:lstStyle/>
                    <a:p>
                      <a:r>
                        <a:rPr lang="fr-FR" sz="1600" dirty="0" smtClean="0"/>
                        <a:t>Réparation des </a:t>
                      </a:r>
                      <a:r>
                        <a:rPr lang="fr-FR" sz="1600" b="1" dirty="0" smtClean="0"/>
                        <a:t>lésions cartilagineuses localisées et symptomatiques des condyles fémoraux du genou</a:t>
                      </a:r>
                      <a:r>
                        <a:rPr lang="fr-FR" sz="1600" dirty="0" smtClean="0"/>
                        <a:t> chez l’adulte. </a:t>
                      </a:r>
                      <a:endParaRPr lang="fr-FR" sz="1600" dirty="0"/>
                    </a:p>
                  </a:txBody>
                  <a:tcPr/>
                </a:tc>
                <a:tc>
                  <a:txBody>
                    <a:bodyPr/>
                    <a:lstStyle/>
                    <a:p>
                      <a:r>
                        <a:rPr lang="it-IT" sz="1600" dirty="0" err="1" smtClean="0"/>
                        <a:t>Rétiré</a:t>
                      </a:r>
                      <a:r>
                        <a:rPr lang="it-IT" sz="1600" baseline="0" dirty="0" smtClean="0"/>
                        <a:t> pour </a:t>
                      </a:r>
                      <a:r>
                        <a:rPr lang="it-IT" sz="1600" baseline="0" dirty="0" err="1" smtClean="0"/>
                        <a:t>question</a:t>
                      </a:r>
                      <a:r>
                        <a:rPr lang="it-IT" sz="1600" baseline="0" dirty="0" smtClean="0"/>
                        <a:t> </a:t>
                      </a:r>
                      <a:r>
                        <a:rPr lang="it-IT" sz="1600" baseline="0" dirty="0" err="1" smtClean="0"/>
                        <a:t>economique</a:t>
                      </a:r>
                      <a:r>
                        <a:rPr lang="it-IT" sz="1600" baseline="0" dirty="0" smtClean="0"/>
                        <a:t> (2016)</a:t>
                      </a:r>
                      <a:endParaRPr lang="it-IT" sz="1600" dirty="0" smtClean="0"/>
                    </a:p>
                  </a:txBody>
                  <a:tcPr/>
                </a:tc>
              </a:tr>
              <a:tr h="390637">
                <a:tc>
                  <a:txBody>
                    <a:bodyPr/>
                    <a:lstStyle/>
                    <a:p>
                      <a:r>
                        <a:rPr lang="fr-FR" dirty="0" smtClean="0"/>
                        <a:t>2013</a:t>
                      </a:r>
                      <a:endParaRPr lang="fr-FR" dirty="0"/>
                    </a:p>
                  </a:txBody>
                  <a:tcPr/>
                </a:tc>
                <a:tc>
                  <a:txBody>
                    <a:bodyPr/>
                    <a:lstStyle/>
                    <a:p>
                      <a:r>
                        <a:rPr lang="fr-FR" b="1" dirty="0" smtClean="0"/>
                        <a:t>MACI</a:t>
                      </a:r>
                    </a:p>
                    <a:p>
                      <a:endParaRPr lang="fr-FR" b="1" dirty="0" smtClean="0"/>
                    </a:p>
                    <a:p>
                      <a:endParaRPr lang="fr-FR" b="1" dirty="0" smtClean="0"/>
                    </a:p>
                  </a:txBody>
                  <a:tcPr/>
                </a:tc>
                <a:tc>
                  <a:txBody>
                    <a:bodyPr/>
                    <a:lstStyle/>
                    <a:p>
                      <a:r>
                        <a:rPr lang="fr-FR" sz="1600" dirty="0" err="1" smtClean="0"/>
                        <a:t>Chondrocytes</a:t>
                      </a:r>
                      <a:r>
                        <a:rPr lang="fr-FR" sz="1600" dirty="0" smtClean="0"/>
                        <a:t> autologues viables caractérisés amplifiés ex vivo, exprimant des gènes marqueurs spécifiques des </a:t>
                      </a:r>
                      <a:r>
                        <a:rPr lang="fr-FR" sz="1600" dirty="0" err="1" smtClean="0"/>
                        <a:t>chondrocytes</a:t>
                      </a:r>
                      <a:r>
                        <a:rPr lang="fr-FR" sz="1600" dirty="0" smtClean="0"/>
                        <a:t>, placés sur une membrane de collagène de type I/III d’origine porcine marquée CE.  </a:t>
                      </a:r>
                    </a:p>
                  </a:txBody>
                  <a:tcPr/>
                </a:tc>
                <a:tc>
                  <a:txBody>
                    <a:bodyPr/>
                    <a:lstStyle/>
                    <a:p>
                      <a:r>
                        <a:rPr lang="fr-FR" sz="1600" dirty="0" smtClean="0"/>
                        <a:t>Réparation des </a:t>
                      </a:r>
                      <a:r>
                        <a:rPr lang="fr-FR" sz="1600" b="1" dirty="0" smtClean="0"/>
                        <a:t>lésions symptomatiques du cartilage du genou </a:t>
                      </a:r>
                      <a:r>
                        <a:rPr lang="fr-FR" sz="1600" dirty="0" smtClean="0"/>
                        <a:t>de grade III et IV sur l’échelle modifiée d’</a:t>
                      </a:r>
                      <a:r>
                        <a:rPr lang="fr-FR" sz="1600" dirty="0" err="1" smtClean="0"/>
                        <a:t>Outerbridge</a:t>
                      </a:r>
                      <a:r>
                        <a:rPr lang="fr-FR" sz="1600" dirty="0" smtClean="0"/>
                        <a:t>, d’une surface de 3 à 20 cm2, chez des patients adultes dont le squelette est mature. </a:t>
                      </a:r>
                      <a:endParaRPr lang="fr-FR"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err="1" smtClean="0"/>
                        <a:t>Rétiré</a:t>
                      </a:r>
                      <a:r>
                        <a:rPr lang="it-IT" sz="1600" baseline="0" dirty="0" smtClean="0"/>
                        <a:t> pour </a:t>
                      </a:r>
                      <a:r>
                        <a:rPr lang="it-IT" sz="1600" baseline="0" dirty="0" err="1" smtClean="0"/>
                        <a:t>question</a:t>
                      </a:r>
                      <a:r>
                        <a:rPr lang="it-IT" sz="1600" baseline="0" dirty="0" smtClean="0"/>
                        <a:t> </a:t>
                      </a:r>
                      <a:r>
                        <a:rPr lang="it-IT" sz="1600" baseline="0" dirty="0" err="1" smtClean="0"/>
                        <a:t>economique</a:t>
                      </a:r>
                      <a:r>
                        <a:rPr lang="it-IT" sz="1600" baseline="0" dirty="0" smtClean="0"/>
                        <a:t> (2014)</a:t>
                      </a:r>
                      <a:endParaRPr lang="it-IT" sz="1600" dirty="0" smtClean="0"/>
                    </a:p>
                  </a:txBody>
                  <a:tcPr/>
                </a:tc>
              </a:tr>
            </a:tbl>
          </a:graphicData>
        </a:graphic>
      </p:graphicFrame>
      <p:sp>
        <p:nvSpPr>
          <p:cNvPr id="6" name="Rettangolo 5"/>
          <p:cNvSpPr/>
          <p:nvPr/>
        </p:nvSpPr>
        <p:spPr>
          <a:xfrm>
            <a:off x="401890" y="392688"/>
            <a:ext cx="11576477" cy="646331"/>
          </a:xfrm>
          <a:prstGeom prst="rect">
            <a:avLst/>
          </a:prstGeom>
          <a:noFill/>
        </p:spPr>
        <p:txBody>
          <a:bodyPr wrap="square" lIns="91440" tIns="45720" rIns="91440" bIns="45720">
            <a:spAutoFit/>
          </a:bodyPr>
          <a:lstStyle/>
          <a:p>
            <a:pPr algn="ctr"/>
            <a:r>
              <a:rPr lang="fr-FR" sz="3600" dirty="0" smtClean="0">
                <a:ln w="0"/>
                <a:solidFill>
                  <a:srgbClr val="4DD350"/>
                </a:solidFill>
                <a:effectLst>
                  <a:outerShdw blurRad="38100" dist="19050" dir="2700000" algn="tl" rotWithShape="0">
                    <a:schemeClr val="dk1">
                      <a:alpha val="40000"/>
                    </a:schemeClr>
                  </a:outerShdw>
                </a:effectLst>
              </a:rPr>
              <a:t>Thérapies issus de l’ingénierie cellulaire ou tissulaire autorisé</a:t>
            </a:r>
            <a:endParaRPr lang="fr-FR" sz="3600" b="0" cap="none" spc="0" dirty="0">
              <a:ln w="0"/>
              <a:solidFill>
                <a:srgbClr val="4DD350"/>
              </a:solidFill>
              <a:effectLst>
                <a:outerShdw blurRad="38100" dist="19050" dir="2700000" algn="tl" rotWithShape="0">
                  <a:schemeClr val="dk1">
                    <a:alpha val="40000"/>
                  </a:schemeClr>
                </a:outerShdw>
              </a:effectLst>
            </a:endParaRPr>
          </a:p>
        </p:txBody>
      </p:sp>
      <p:pic>
        <p:nvPicPr>
          <p:cNvPr id="2" name="Immagine 1"/>
          <p:cNvPicPr>
            <a:picLocks noChangeAspect="1"/>
          </p:cNvPicPr>
          <p:nvPr/>
        </p:nvPicPr>
        <p:blipFill>
          <a:blip r:embed="rId2"/>
          <a:stretch>
            <a:fillRect/>
          </a:stretch>
        </p:blipFill>
        <p:spPr>
          <a:xfrm>
            <a:off x="1675279" y="1976718"/>
            <a:ext cx="988358" cy="564776"/>
          </a:xfrm>
          <a:prstGeom prst="rect">
            <a:avLst/>
          </a:prstGeom>
        </p:spPr>
      </p:pic>
      <p:pic>
        <p:nvPicPr>
          <p:cNvPr id="7" name="Immagine 6"/>
          <p:cNvPicPr>
            <a:picLocks noChangeAspect="1"/>
          </p:cNvPicPr>
          <p:nvPr/>
        </p:nvPicPr>
        <p:blipFill>
          <a:blip r:embed="rId3"/>
          <a:stretch>
            <a:fillRect/>
          </a:stretch>
        </p:blipFill>
        <p:spPr>
          <a:xfrm>
            <a:off x="1465308" y="3631755"/>
            <a:ext cx="1408299" cy="248444"/>
          </a:xfrm>
          <a:prstGeom prst="rect">
            <a:avLst/>
          </a:prstGeom>
        </p:spPr>
      </p:pic>
    </p:spTree>
    <p:extLst>
      <p:ext uri="{BB962C8B-B14F-4D97-AF65-F5344CB8AC3E}">
        <p14:creationId xmlns:p14="http://schemas.microsoft.com/office/powerpoint/2010/main" val="4488968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5" name="Tabella 4"/>
          <p:cNvGraphicFramePr>
            <a:graphicFrameLocks noGrp="1"/>
          </p:cNvGraphicFramePr>
          <p:nvPr>
            <p:extLst>
              <p:ext uri="{D42A27DB-BD31-4B8C-83A1-F6EECF244321}">
                <p14:modId xmlns:p14="http://schemas.microsoft.com/office/powerpoint/2010/main" val="2461964100"/>
              </p:ext>
            </p:extLst>
          </p:nvPr>
        </p:nvGraphicFramePr>
        <p:xfrm>
          <a:off x="484467" y="554933"/>
          <a:ext cx="11411324" cy="3230880"/>
        </p:xfrm>
        <a:graphic>
          <a:graphicData uri="http://schemas.openxmlformats.org/drawingml/2006/table">
            <a:tbl>
              <a:tblPr firstRow="1" bandRow="1">
                <a:tableStyleId>{93296810-A885-4BE3-A3E7-6D5BEEA58F35}</a:tableStyleId>
              </a:tblPr>
              <a:tblGrid>
                <a:gridCol w="774127"/>
                <a:gridCol w="2022488"/>
                <a:gridCol w="2576980"/>
                <a:gridCol w="4316505"/>
                <a:gridCol w="1721224"/>
              </a:tblGrid>
              <a:tr h="330432">
                <a:tc>
                  <a:txBody>
                    <a:bodyPr/>
                    <a:lstStyle/>
                    <a:p>
                      <a:r>
                        <a:rPr lang="fr-FR" dirty="0" smtClean="0"/>
                        <a:t>ANNE</a:t>
                      </a:r>
                      <a:endParaRPr lang="fr-FR" dirty="0"/>
                    </a:p>
                  </a:txBody>
                  <a:tcPr/>
                </a:tc>
                <a:tc>
                  <a:txBody>
                    <a:bodyPr/>
                    <a:lstStyle/>
                    <a:p>
                      <a:r>
                        <a:rPr lang="fr-FR" dirty="0" smtClean="0"/>
                        <a:t>NOM</a:t>
                      </a:r>
                      <a:endParaRPr lang="fr-FR" dirty="0"/>
                    </a:p>
                  </a:txBody>
                  <a:tcPr/>
                </a:tc>
                <a:tc>
                  <a:txBody>
                    <a:bodyPr/>
                    <a:lstStyle/>
                    <a:p>
                      <a:r>
                        <a:rPr lang="fr-FR" dirty="0" smtClean="0"/>
                        <a:t>DCI</a:t>
                      </a:r>
                      <a:endParaRPr lang="fr-FR" dirty="0"/>
                    </a:p>
                  </a:txBody>
                  <a:tcPr/>
                </a:tc>
                <a:tc>
                  <a:txBody>
                    <a:bodyPr/>
                    <a:lstStyle/>
                    <a:p>
                      <a:r>
                        <a:rPr lang="fr-FR" dirty="0" smtClean="0"/>
                        <a:t>INDICATION</a:t>
                      </a:r>
                      <a:endParaRPr lang="fr-FR" dirty="0"/>
                    </a:p>
                  </a:txBody>
                  <a:tcPr/>
                </a:tc>
                <a:tc>
                  <a:txBody>
                    <a:bodyPr/>
                    <a:lstStyle/>
                    <a:p>
                      <a:r>
                        <a:rPr lang="fr-FR" dirty="0" smtClean="0"/>
                        <a:t>STATUS ACTUEL</a:t>
                      </a:r>
                      <a:endParaRPr lang="fr-FR" dirty="0"/>
                    </a:p>
                  </a:txBody>
                  <a:tcPr/>
                </a:tc>
              </a:tr>
              <a:tr h="1259217">
                <a:tc>
                  <a:txBody>
                    <a:bodyPr/>
                    <a:lstStyle/>
                    <a:p>
                      <a:r>
                        <a:rPr lang="fr-FR" dirty="0" smtClean="0"/>
                        <a:t>2015</a:t>
                      </a:r>
                      <a:endParaRPr lang="fr-FR" dirty="0"/>
                    </a:p>
                  </a:txBody>
                  <a:tcPr/>
                </a:tc>
                <a:tc>
                  <a:txBody>
                    <a:bodyPr/>
                    <a:lstStyle/>
                    <a:p>
                      <a:r>
                        <a:rPr lang="fr-FR" b="1" dirty="0" smtClean="0"/>
                        <a:t>HOLOCLAR</a:t>
                      </a:r>
                      <a:endParaRPr lang="fr-FR" b="1" dirty="0"/>
                    </a:p>
                  </a:txBody>
                  <a:tcPr/>
                </a:tc>
                <a:tc>
                  <a:txBody>
                    <a:bodyPr/>
                    <a:lstStyle/>
                    <a:p>
                      <a:r>
                        <a:rPr lang="fr-FR" sz="1600" dirty="0" smtClean="0"/>
                        <a:t>Cellules épithéliales cornéennes humaines autologues amplifiées ex vivo contenant des cellules souches. </a:t>
                      </a:r>
                      <a:endParaRPr lang="fr-FR" sz="1600" dirty="0"/>
                    </a:p>
                  </a:txBody>
                  <a:tcPr/>
                </a:tc>
                <a:tc>
                  <a:txBody>
                    <a:bodyPr/>
                    <a:lstStyle/>
                    <a:p>
                      <a:r>
                        <a:rPr lang="fr-FR" sz="1600" b="1" dirty="0" smtClean="0"/>
                        <a:t>Déficience en cellules souches limbiques </a:t>
                      </a:r>
                      <a:r>
                        <a:rPr lang="fr-FR" sz="1600" dirty="0" smtClean="0"/>
                        <a:t>modérée à sévère, unilatérale ou bilatérale, causée par des brûlures oculaires chimiques ou physiques. </a:t>
                      </a:r>
                      <a:endParaRPr lang="fr-FR" sz="1600" dirty="0"/>
                    </a:p>
                  </a:txBody>
                  <a:tcPr/>
                </a:tc>
                <a:tc>
                  <a:txBody>
                    <a:bodyPr/>
                    <a:lstStyle/>
                    <a:p>
                      <a:r>
                        <a:rPr lang="fr-FR" sz="1600" dirty="0" smtClean="0"/>
                        <a:t>Sur le marché</a:t>
                      </a:r>
                      <a:endParaRPr lang="fr-FR" sz="1600" dirty="0"/>
                    </a:p>
                  </a:txBody>
                  <a:tcPr/>
                </a:tc>
              </a:tr>
              <a:tr h="390637">
                <a:tc>
                  <a:txBody>
                    <a:bodyPr/>
                    <a:lstStyle/>
                    <a:p>
                      <a:r>
                        <a:rPr lang="fr-FR" dirty="0" smtClean="0"/>
                        <a:t>2017</a:t>
                      </a:r>
                      <a:endParaRPr lang="fr-FR" dirty="0"/>
                    </a:p>
                  </a:txBody>
                  <a:tcPr/>
                </a:tc>
                <a:tc>
                  <a:txBody>
                    <a:bodyPr/>
                    <a:lstStyle/>
                    <a:p>
                      <a:r>
                        <a:rPr lang="fr-FR" b="1" dirty="0" smtClean="0"/>
                        <a:t>SPHEROX</a:t>
                      </a:r>
                    </a:p>
                    <a:p>
                      <a:endParaRPr lang="fr-FR" b="1" dirty="0" smtClean="0"/>
                    </a:p>
                    <a:p>
                      <a:endParaRPr lang="fr-FR" b="1" dirty="0" smtClean="0"/>
                    </a:p>
                  </a:txBody>
                  <a:tcPr/>
                </a:tc>
                <a:tc>
                  <a:txBody>
                    <a:bodyPr/>
                    <a:lstStyle/>
                    <a:p>
                      <a:r>
                        <a:rPr lang="fr-FR" sz="1600" dirty="0" smtClean="0"/>
                        <a:t>Sphéroïdes de </a:t>
                      </a:r>
                      <a:r>
                        <a:rPr lang="fr-FR" sz="1600" dirty="0" err="1" smtClean="0"/>
                        <a:t>chondrocytes</a:t>
                      </a:r>
                      <a:r>
                        <a:rPr lang="fr-FR" sz="1600" dirty="0" smtClean="0"/>
                        <a:t> autologues humains pour implantation, associés à une matrice, en suspension dans une solution de chlorure de sodium isotonique. </a:t>
                      </a:r>
                      <a:endParaRPr lang="fr-FR" sz="1600" dirty="0"/>
                    </a:p>
                  </a:txBody>
                  <a:tcPr/>
                </a:tc>
                <a:tc>
                  <a:txBody>
                    <a:bodyPr/>
                    <a:lstStyle/>
                    <a:p>
                      <a:r>
                        <a:rPr lang="fr-FR" sz="1600" dirty="0" smtClean="0"/>
                        <a:t>Réparation des </a:t>
                      </a:r>
                      <a:r>
                        <a:rPr lang="fr-FR" sz="1600" b="1" dirty="0" smtClean="0"/>
                        <a:t>lésions symptomatiques du cartilage articulaire du condyle fémoral et de la rotule </a:t>
                      </a:r>
                      <a:r>
                        <a:rPr lang="fr-FR" sz="1600" dirty="0" smtClean="0"/>
                        <a:t>(stade III ou IV de la classification de l’International Cartilage </a:t>
                      </a:r>
                      <a:r>
                        <a:rPr lang="fr-FR" sz="1600" dirty="0" err="1" smtClean="0"/>
                        <a:t>Repair</a:t>
                      </a:r>
                      <a:r>
                        <a:rPr lang="fr-FR" sz="1600" dirty="0" smtClean="0"/>
                        <a:t> Society [ICRS]) de surface inférieure ou égale à 10 cm2 chez l’adulte. </a:t>
                      </a:r>
                      <a:endParaRPr lang="fr-FR" sz="1600" dirty="0"/>
                    </a:p>
                  </a:txBody>
                  <a:tcPr/>
                </a:tc>
                <a:tc>
                  <a:txBody>
                    <a:bodyPr/>
                    <a:lstStyle/>
                    <a:p>
                      <a:r>
                        <a:rPr lang="fr-FR" sz="1600" dirty="0" smtClean="0"/>
                        <a:t>Sur le marché</a:t>
                      </a:r>
                      <a:endParaRPr lang="fr-FR" sz="1600" dirty="0"/>
                    </a:p>
                  </a:txBody>
                  <a:tcPr/>
                </a:tc>
              </a:tr>
            </a:tbl>
          </a:graphicData>
        </a:graphic>
      </p:graphicFrame>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7336" y="1371599"/>
            <a:ext cx="1486924" cy="426127"/>
          </a:xfrm>
          <a:prstGeom prst="rect">
            <a:avLst/>
          </a:prstGeom>
        </p:spPr>
      </p:pic>
      <p:pic>
        <p:nvPicPr>
          <p:cNvPr id="7" name="Immagine 6"/>
          <p:cNvPicPr>
            <a:picLocks noChangeAspect="1"/>
          </p:cNvPicPr>
          <p:nvPr/>
        </p:nvPicPr>
        <p:blipFill>
          <a:blip r:embed="rId3"/>
          <a:stretch>
            <a:fillRect/>
          </a:stretch>
        </p:blipFill>
        <p:spPr>
          <a:xfrm>
            <a:off x="1826295" y="2716305"/>
            <a:ext cx="821221" cy="821221"/>
          </a:xfrm>
          <a:prstGeom prst="rect">
            <a:avLst/>
          </a:prstGeom>
        </p:spPr>
      </p:pic>
    </p:spTree>
    <p:extLst>
      <p:ext uri="{BB962C8B-B14F-4D97-AF65-F5344CB8AC3E}">
        <p14:creationId xmlns:p14="http://schemas.microsoft.com/office/powerpoint/2010/main" val="11226552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484467" y="353227"/>
            <a:ext cx="5486027" cy="646331"/>
          </a:xfrm>
          <a:prstGeom prst="rect">
            <a:avLst/>
          </a:prstGeom>
          <a:noFill/>
        </p:spPr>
        <p:txBody>
          <a:bodyPr wrap="square" lIns="91440" tIns="45720" rIns="91440" bIns="45720">
            <a:spAutoFit/>
          </a:bodyPr>
          <a:lstStyle/>
          <a:p>
            <a:r>
              <a:rPr lang="it-IT" sz="3600" dirty="0" err="1" smtClean="0">
                <a:ln w="0"/>
                <a:solidFill>
                  <a:srgbClr val="4DD350"/>
                </a:solidFill>
                <a:effectLst>
                  <a:outerShdw blurRad="38100" dist="19050" dir="2700000" algn="tl" rotWithShape="0">
                    <a:schemeClr val="dk1">
                      <a:alpha val="40000"/>
                    </a:schemeClr>
                  </a:outerShdw>
                </a:effectLst>
              </a:rPr>
              <a:t>Spherox</a:t>
            </a:r>
            <a:endParaRPr lang="it-IT" sz="3600" b="0" cap="none" spc="0" dirty="0">
              <a:ln w="0"/>
              <a:solidFill>
                <a:srgbClr val="4DD350"/>
              </a:solidFill>
              <a:effectLst>
                <a:outerShdw blurRad="38100" dist="19050" dir="2700000" algn="tl" rotWithShape="0">
                  <a:schemeClr val="dk1">
                    <a:alpha val="40000"/>
                  </a:schemeClr>
                </a:outerShdw>
              </a:effectLst>
            </a:endParaRPr>
          </a:p>
        </p:txBody>
      </p:sp>
      <p:pic>
        <p:nvPicPr>
          <p:cNvPr id="5" name="Immagine 4"/>
          <p:cNvPicPr>
            <a:picLocks noChangeAspect="1"/>
          </p:cNvPicPr>
          <p:nvPr/>
        </p:nvPicPr>
        <p:blipFill>
          <a:blip r:embed="rId2"/>
          <a:stretch>
            <a:fillRect/>
          </a:stretch>
        </p:blipFill>
        <p:spPr>
          <a:xfrm>
            <a:off x="1000349" y="1641090"/>
            <a:ext cx="9940290" cy="2293913"/>
          </a:xfrm>
          <a:prstGeom prst="rect">
            <a:avLst/>
          </a:prstGeom>
        </p:spPr>
      </p:pic>
      <p:sp>
        <p:nvSpPr>
          <p:cNvPr id="6" name="CasellaDiTesto 5"/>
          <p:cNvSpPr txBox="1"/>
          <p:nvPr/>
        </p:nvSpPr>
        <p:spPr>
          <a:xfrm>
            <a:off x="1276574" y="4173743"/>
            <a:ext cx="9387840" cy="1477328"/>
          </a:xfrm>
          <a:prstGeom prst="rect">
            <a:avLst/>
          </a:prstGeom>
          <a:noFill/>
        </p:spPr>
        <p:txBody>
          <a:bodyPr wrap="square" rtlCol="0">
            <a:spAutoFit/>
          </a:bodyPr>
          <a:lstStyle/>
          <a:p>
            <a:r>
              <a:rPr lang="fr-FR" b="1" dirty="0"/>
              <a:t>Mécanisme d’action </a:t>
            </a:r>
          </a:p>
          <a:p>
            <a:pPr algn="just"/>
            <a:r>
              <a:rPr lang="fr-FR" dirty="0"/>
              <a:t>L’implantation de </a:t>
            </a:r>
            <a:r>
              <a:rPr lang="fr-FR" dirty="0" err="1"/>
              <a:t>chondrocytes</a:t>
            </a:r>
            <a:r>
              <a:rPr lang="fr-FR" dirty="0"/>
              <a:t> autologues (ACI) consiste à prélever des </a:t>
            </a:r>
            <a:r>
              <a:rPr lang="fr-FR" dirty="0" err="1"/>
              <a:t>chondrocytes</a:t>
            </a:r>
            <a:r>
              <a:rPr lang="fr-FR" dirty="0"/>
              <a:t> du patient, isolés dans un cartilage sain, à les cultiver in vitro puis à les implanter dans le cartilage lésé. Concernant </a:t>
            </a:r>
            <a:r>
              <a:rPr lang="fr-FR" dirty="0" err="1"/>
              <a:t>Spherox</a:t>
            </a:r>
            <a:r>
              <a:rPr lang="fr-FR" dirty="0"/>
              <a:t>, les </a:t>
            </a:r>
            <a:r>
              <a:rPr lang="fr-FR" dirty="0" err="1"/>
              <a:t>chondrocytes</a:t>
            </a:r>
            <a:r>
              <a:rPr lang="fr-FR" dirty="0"/>
              <a:t> sont cultivés et implantés sous la forme de sphéroïdes tridimensionnels. </a:t>
            </a:r>
          </a:p>
        </p:txBody>
      </p:sp>
      <p:sp>
        <p:nvSpPr>
          <p:cNvPr id="7" name="CasellaDiTesto 6"/>
          <p:cNvSpPr txBox="1"/>
          <p:nvPr/>
        </p:nvSpPr>
        <p:spPr>
          <a:xfrm>
            <a:off x="1977614" y="1217683"/>
            <a:ext cx="7985760" cy="369332"/>
          </a:xfrm>
          <a:prstGeom prst="rect">
            <a:avLst/>
          </a:prstGeom>
          <a:noFill/>
        </p:spPr>
        <p:txBody>
          <a:bodyPr wrap="square" rtlCol="0">
            <a:spAutoFit/>
          </a:bodyPr>
          <a:lstStyle/>
          <a:p>
            <a:r>
              <a:rPr lang="fr-FR" dirty="0"/>
              <a:t>Les sphéroïdes sont fournis dans une seringue </a:t>
            </a:r>
            <a:r>
              <a:rPr lang="fr-FR" dirty="0" smtClean="0"/>
              <a:t>pré-remplie </a:t>
            </a:r>
            <a:r>
              <a:rPr lang="fr-FR" dirty="0"/>
              <a:t>ou dans un applicateur </a:t>
            </a:r>
          </a:p>
        </p:txBody>
      </p:sp>
      <p:sp>
        <p:nvSpPr>
          <p:cNvPr id="2" name="CasellaDiTesto 1"/>
          <p:cNvSpPr txBox="1"/>
          <p:nvPr/>
        </p:nvSpPr>
        <p:spPr>
          <a:xfrm>
            <a:off x="5619135" y="560439"/>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8163249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484467" y="353227"/>
            <a:ext cx="6873595" cy="646331"/>
          </a:xfrm>
          <a:prstGeom prst="rect">
            <a:avLst/>
          </a:prstGeom>
          <a:noFill/>
        </p:spPr>
        <p:txBody>
          <a:bodyPr wrap="square" lIns="91440" tIns="45720" rIns="91440" bIns="45720">
            <a:spAutoFit/>
          </a:bodyPr>
          <a:lstStyle/>
          <a:p>
            <a:r>
              <a:rPr lang="fr-FR" sz="3600" dirty="0" err="1" smtClean="0">
                <a:ln w="0"/>
                <a:solidFill>
                  <a:srgbClr val="4DD350"/>
                </a:solidFill>
                <a:effectLst>
                  <a:outerShdw blurRad="38100" dist="19050" dir="2700000" algn="tl" rotWithShape="0">
                    <a:schemeClr val="dk1">
                      <a:alpha val="40000"/>
                    </a:schemeClr>
                  </a:outerShdw>
                </a:effectLst>
              </a:rPr>
              <a:t>Spherox</a:t>
            </a:r>
            <a:r>
              <a:rPr lang="fr-FR" sz="3600" dirty="0" smtClean="0">
                <a:ln w="0"/>
                <a:solidFill>
                  <a:srgbClr val="4DD350"/>
                </a:solidFill>
                <a:effectLst>
                  <a:outerShdw blurRad="38100" dist="19050" dir="2700000" algn="tl" rotWithShape="0">
                    <a:schemeClr val="dk1">
                      <a:alpha val="40000"/>
                    </a:schemeClr>
                  </a:outerShdw>
                </a:effectLst>
              </a:rPr>
              <a:t>: Précaution particuliers</a:t>
            </a:r>
            <a:endParaRPr lang="fr-FR" sz="3600" b="0" cap="none" spc="0" dirty="0">
              <a:ln w="0"/>
              <a:solidFill>
                <a:srgbClr val="4DD350"/>
              </a:solidFill>
              <a:effectLst>
                <a:outerShdw blurRad="38100" dist="19050" dir="2700000" algn="tl" rotWithShape="0">
                  <a:schemeClr val="dk1">
                    <a:alpha val="40000"/>
                  </a:schemeClr>
                </a:outerShdw>
              </a:effectLst>
            </a:endParaRPr>
          </a:p>
        </p:txBody>
      </p:sp>
      <p:sp>
        <p:nvSpPr>
          <p:cNvPr id="12" name="CasellaDiTesto 11"/>
          <p:cNvSpPr txBox="1"/>
          <p:nvPr/>
        </p:nvSpPr>
        <p:spPr>
          <a:xfrm>
            <a:off x="3557468" y="4683019"/>
            <a:ext cx="5318760" cy="369332"/>
          </a:xfrm>
          <a:prstGeom prst="rect">
            <a:avLst/>
          </a:prstGeom>
          <a:solidFill>
            <a:srgbClr val="4DD350">
              <a:alpha val="32000"/>
            </a:srgbClr>
          </a:solidFill>
        </p:spPr>
        <p:txBody>
          <a:bodyPr wrap="square" rtlCol="0">
            <a:spAutoFit/>
          </a:bodyPr>
          <a:lstStyle/>
          <a:p>
            <a:r>
              <a:rPr lang="fr-FR" dirty="0"/>
              <a:t>https://www.youtube.com/watch?v=OadAW99s4Ik</a:t>
            </a:r>
          </a:p>
        </p:txBody>
      </p:sp>
      <p:sp>
        <p:nvSpPr>
          <p:cNvPr id="6" name="CasellaDiTesto 5"/>
          <p:cNvSpPr txBox="1"/>
          <p:nvPr/>
        </p:nvSpPr>
        <p:spPr>
          <a:xfrm>
            <a:off x="2073577" y="2008596"/>
            <a:ext cx="8044843" cy="2308324"/>
          </a:xfrm>
          <a:prstGeom prst="rect">
            <a:avLst/>
          </a:prstGeom>
          <a:noFill/>
        </p:spPr>
        <p:txBody>
          <a:bodyPr wrap="square" rtlCol="0">
            <a:spAutoFit/>
          </a:bodyPr>
          <a:lstStyle/>
          <a:p>
            <a:pPr algn="just"/>
            <a:r>
              <a:rPr lang="fr-FR" b="1" dirty="0" smtClean="0"/>
              <a:t>• Administration</a:t>
            </a:r>
            <a:r>
              <a:rPr lang="fr-FR" dirty="0" smtClean="0"/>
              <a:t>: Par </a:t>
            </a:r>
            <a:r>
              <a:rPr lang="fr-FR" dirty="0"/>
              <a:t>un chirurgien orthopédique spécialisé, dans un établissement </a:t>
            </a:r>
            <a:r>
              <a:rPr lang="fr-FR" dirty="0" smtClean="0"/>
              <a:t>médical.</a:t>
            </a:r>
          </a:p>
          <a:p>
            <a:pPr algn="just"/>
            <a:r>
              <a:rPr lang="fr-FR" dirty="0"/>
              <a:t>• </a:t>
            </a:r>
            <a:r>
              <a:rPr lang="fr-FR" b="1" dirty="0" smtClean="0"/>
              <a:t>Traçabilité</a:t>
            </a:r>
            <a:r>
              <a:rPr lang="fr-FR" dirty="0" smtClean="0"/>
              <a:t> : </a:t>
            </a:r>
            <a:r>
              <a:rPr lang="fr-FR" dirty="0"/>
              <a:t>Avant utilisation, il convient de vérifier que l’identité du patient correspond aux informations sur le patient/donneur indiquées sur les documents de transport et sur l’étiquette du </a:t>
            </a:r>
            <a:r>
              <a:rPr lang="fr-FR" dirty="0" smtClean="0"/>
              <a:t>produit.</a:t>
            </a:r>
          </a:p>
          <a:p>
            <a:pPr algn="just"/>
            <a:r>
              <a:rPr lang="fr-FR" dirty="0" smtClean="0"/>
              <a:t>• </a:t>
            </a:r>
            <a:r>
              <a:rPr lang="fr-FR" b="1" dirty="0" smtClean="0"/>
              <a:t>Stabilité</a:t>
            </a:r>
            <a:r>
              <a:rPr lang="fr-FR" dirty="0" smtClean="0"/>
              <a:t>: À </a:t>
            </a:r>
            <a:r>
              <a:rPr lang="fr-FR" dirty="0"/>
              <a:t>conserver à une température comprise entre 1 °C et 10 °C. </a:t>
            </a:r>
            <a:endParaRPr lang="fr-FR" dirty="0" smtClean="0"/>
          </a:p>
          <a:p>
            <a:pPr algn="just"/>
            <a:r>
              <a:rPr lang="fr-FR" dirty="0" smtClean="0"/>
              <a:t>• </a:t>
            </a:r>
            <a:r>
              <a:rPr lang="fr-FR" b="1" dirty="0" smtClean="0"/>
              <a:t>Elimination</a:t>
            </a:r>
            <a:r>
              <a:rPr lang="fr-FR" dirty="0" smtClean="0"/>
              <a:t>: </a:t>
            </a:r>
            <a:r>
              <a:rPr lang="fr-FR" dirty="0"/>
              <a:t>Tout produit non utilisé ou déchet doit être éliminé conformément à la réglementation en vigueur. </a:t>
            </a:r>
          </a:p>
        </p:txBody>
      </p:sp>
      <p:sp>
        <p:nvSpPr>
          <p:cNvPr id="2" name="CasellaDiTesto 1"/>
          <p:cNvSpPr txBox="1"/>
          <p:nvPr/>
        </p:nvSpPr>
        <p:spPr>
          <a:xfrm>
            <a:off x="1188586" y="1271549"/>
            <a:ext cx="9814823" cy="369332"/>
          </a:xfrm>
          <a:prstGeom prst="rect">
            <a:avLst/>
          </a:prstGeom>
          <a:solidFill>
            <a:srgbClr val="4DD350">
              <a:alpha val="52000"/>
            </a:srgbClr>
          </a:solidFill>
        </p:spPr>
        <p:txBody>
          <a:bodyPr wrap="square" rtlCol="0">
            <a:spAutoFit/>
          </a:bodyPr>
          <a:lstStyle/>
          <a:p>
            <a:r>
              <a:rPr lang="fr-FR" dirty="0" err="1"/>
              <a:t>Spherox</a:t>
            </a:r>
            <a:r>
              <a:rPr lang="fr-FR" dirty="0"/>
              <a:t> est un médicament autologue et ne doit pas être administré à un autre patient que le donneur. </a:t>
            </a:r>
          </a:p>
        </p:txBody>
      </p:sp>
    </p:spTree>
    <p:extLst>
      <p:ext uri="{BB962C8B-B14F-4D97-AF65-F5344CB8AC3E}">
        <p14:creationId xmlns:p14="http://schemas.microsoft.com/office/powerpoint/2010/main" val="11084832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82388" y="166791"/>
            <a:ext cx="5296579"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Questions</a:t>
            </a:r>
            <a:r>
              <a:rPr lang="it-IT" sz="5400" dirty="0" smtClean="0">
                <a:ln w="0"/>
                <a:solidFill>
                  <a:srgbClr val="4DD350"/>
                </a:solidFill>
                <a:effectLst>
                  <a:outerShdw blurRad="38100" dist="19050" dir="2700000" algn="tl" rotWithShape="0">
                    <a:schemeClr val="dk1">
                      <a:alpha val="40000"/>
                    </a:schemeClr>
                  </a:outerShdw>
                </a:effectLst>
              </a:rPr>
              <a:t> </a:t>
            </a:r>
            <a:r>
              <a:rPr lang="fr-FR" sz="5400" dirty="0" smtClean="0">
                <a:ln w="0"/>
                <a:solidFill>
                  <a:srgbClr val="4DD350"/>
                </a:solidFill>
                <a:effectLst>
                  <a:outerShdw blurRad="38100" dist="19050" dir="2700000" algn="tl" rotWithShape="0">
                    <a:schemeClr val="dk1">
                      <a:alpha val="40000"/>
                    </a:schemeClr>
                  </a:outerShdw>
                </a:effectLst>
              </a:rPr>
              <a:t>ouverts</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15" name="Connettore 1 14"/>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CasellaDiTesto 2"/>
          <p:cNvSpPr txBox="1"/>
          <p:nvPr/>
        </p:nvSpPr>
        <p:spPr>
          <a:xfrm flipH="1">
            <a:off x="1049067" y="3840786"/>
            <a:ext cx="5379721" cy="1200329"/>
          </a:xfrm>
          <a:prstGeom prst="rect">
            <a:avLst/>
          </a:prstGeom>
          <a:noFill/>
        </p:spPr>
        <p:txBody>
          <a:bodyPr wrap="square" rtlCol="0">
            <a:spAutoFit/>
          </a:bodyPr>
          <a:lstStyle/>
          <a:p>
            <a:r>
              <a:rPr lang="fr-FR" dirty="0" smtClean="0"/>
              <a:t>• Quel est le médicament? Les cellules? Le processus?</a:t>
            </a:r>
          </a:p>
          <a:p>
            <a:r>
              <a:rPr lang="fr-FR" dirty="0" smtClean="0"/>
              <a:t>• Qu’est-ce qu’on est en train d’administrer au patient?</a:t>
            </a:r>
          </a:p>
          <a:p>
            <a:r>
              <a:rPr lang="fr-FR" dirty="0" smtClean="0"/>
              <a:t>• Qui est le responsable?</a:t>
            </a:r>
          </a:p>
          <a:p>
            <a:r>
              <a:rPr lang="fr-FR" dirty="0" smtClean="0"/>
              <a:t>• Est-ce qu’on connait la toxicité?</a:t>
            </a:r>
            <a:endParaRPr lang="fr-FR" dirty="0"/>
          </a:p>
        </p:txBody>
      </p:sp>
      <p:sp>
        <p:nvSpPr>
          <p:cNvPr id="6" name="CasellaDiTesto 5"/>
          <p:cNvSpPr txBox="1"/>
          <p:nvPr/>
        </p:nvSpPr>
        <p:spPr>
          <a:xfrm>
            <a:off x="1049067" y="1451957"/>
            <a:ext cx="4960076" cy="1631216"/>
          </a:xfrm>
          <a:prstGeom prst="rect">
            <a:avLst/>
          </a:prstGeom>
          <a:noFill/>
        </p:spPr>
        <p:txBody>
          <a:bodyPr wrap="none" rtlCol="0">
            <a:spAutoFit/>
          </a:bodyPr>
          <a:lstStyle/>
          <a:p>
            <a:r>
              <a:rPr lang="fr-FR" dirty="0" smtClean="0"/>
              <a:t>Exemple: </a:t>
            </a:r>
            <a:r>
              <a:rPr lang="fr-FR" sz="2800" b="1" dirty="0" smtClean="0">
                <a:solidFill>
                  <a:srgbClr val="4DD350"/>
                </a:solidFill>
              </a:rPr>
              <a:t>CAR-T</a:t>
            </a:r>
          </a:p>
          <a:p>
            <a:r>
              <a:rPr lang="fr-FR" dirty="0" smtClean="0"/>
              <a:t>• Médicament unique pour un patient unique</a:t>
            </a:r>
          </a:p>
          <a:p>
            <a:r>
              <a:rPr lang="fr-FR" dirty="0" smtClean="0"/>
              <a:t>• Le médicament est diffèrent pour chaque patient</a:t>
            </a:r>
            <a:endParaRPr lang="fr-FR" dirty="0"/>
          </a:p>
          <a:p>
            <a:r>
              <a:rPr lang="fr-FR" dirty="0" smtClean="0"/>
              <a:t>• Les matières premières sont différentes</a:t>
            </a:r>
          </a:p>
          <a:p>
            <a:r>
              <a:rPr lang="fr-FR" dirty="0" smtClean="0"/>
              <a:t>• Chaque cellule a son génotype</a:t>
            </a:r>
          </a:p>
        </p:txBody>
      </p:sp>
      <p:pic>
        <p:nvPicPr>
          <p:cNvPr id="10" name="Immagine 9"/>
          <p:cNvPicPr>
            <a:picLocks noChangeAspect="1"/>
          </p:cNvPicPr>
          <p:nvPr/>
        </p:nvPicPr>
        <p:blipFill>
          <a:blip r:embed="rId2"/>
          <a:stretch>
            <a:fillRect/>
          </a:stretch>
        </p:blipFill>
        <p:spPr>
          <a:xfrm>
            <a:off x="7142091" y="1772020"/>
            <a:ext cx="3515915" cy="3567926"/>
          </a:xfrm>
          <a:prstGeom prst="rect">
            <a:avLst/>
          </a:prstGeom>
        </p:spPr>
      </p:pic>
      <p:sp>
        <p:nvSpPr>
          <p:cNvPr id="8" name="Freccia in giù 7"/>
          <p:cNvSpPr/>
          <p:nvPr/>
        </p:nvSpPr>
        <p:spPr>
          <a:xfrm>
            <a:off x="3327816" y="3117954"/>
            <a:ext cx="411111" cy="438029"/>
          </a:xfrm>
          <a:prstGeom prst="downArrow">
            <a:avLst/>
          </a:prstGeom>
          <a:solidFill>
            <a:srgbClr val="92D050"/>
          </a:solidFill>
          <a:ln>
            <a:solidFill>
              <a:srgbClr val="4DD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125834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55494" y="170347"/>
            <a:ext cx="2187395" cy="923330"/>
          </a:xfrm>
          <a:prstGeom prst="rect">
            <a:avLst/>
          </a:prstGeom>
          <a:noFill/>
        </p:spPr>
        <p:txBody>
          <a:bodyPr wrap="none" lIns="91440" tIns="45720" rIns="91440" bIns="45720">
            <a:spAutoFit/>
          </a:bodyPr>
          <a:lstStyle/>
          <a:p>
            <a:pPr algn="ctr"/>
            <a:r>
              <a:rPr lang="it-IT" sz="5400" dirty="0" err="1" smtClean="0">
                <a:ln w="0"/>
                <a:solidFill>
                  <a:srgbClr val="4DD350"/>
                </a:solidFill>
                <a:effectLst>
                  <a:outerShdw blurRad="38100" dist="19050" dir="2700000" algn="tl" rotWithShape="0">
                    <a:schemeClr val="dk1">
                      <a:alpha val="40000"/>
                    </a:schemeClr>
                  </a:outerShdw>
                </a:effectLst>
              </a:rPr>
              <a:t>Limites</a:t>
            </a:r>
            <a:endParaRPr lang="it-IT" sz="5400" b="0" cap="none" spc="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255494"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3028429" y="1905965"/>
            <a:ext cx="6135141" cy="2862322"/>
          </a:xfrm>
          <a:prstGeom prst="rect">
            <a:avLst/>
          </a:prstGeom>
          <a:noFill/>
        </p:spPr>
        <p:txBody>
          <a:bodyPr wrap="none" rtlCol="0">
            <a:spAutoFit/>
          </a:bodyPr>
          <a:lstStyle/>
          <a:p>
            <a:r>
              <a:rPr lang="fr-FR" dirty="0" smtClean="0"/>
              <a:t>•</a:t>
            </a:r>
            <a:r>
              <a:rPr lang="fr-FR" b="1" dirty="0" smtClean="0"/>
              <a:t> Couts</a:t>
            </a:r>
            <a:r>
              <a:rPr lang="fr-FR" dirty="0" smtClean="0"/>
              <a:t>: les pays sont en mesure de soutenir les couts?</a:t>
            </a:r>
          </a:p>
          <a:p>
            <a:r>
              <a:rPr lang="fr-FR" dirty="0" smtClean="0"/>
              <a:t>CAR-T </a:t>
            </a:r>
            <a:r>
              <a:rPr lang="fr-FR" dirty="0" err="1" smtClean="0"/>
              <a:t>Cell</a:t>
            </a:r>
            <a:r>
              <a:rPr lang="fr-FR" dirty="0" smtClean="0"/>
              <a:t>: 450.000€</a:t>
            </a:r>
          </a:p>
          <a:p>
            <a:r>
              <a:rPr lang="fr-FR" dirty="0" err="1" smtClean="0"/>
              <a:t>Luxturna</a:t>
            </a:r>
            <a:r>
              <a:rPr lang="fr-FR" dirty="0" smtClean="0"/>
              <a:t>: 1.000.000€</a:t>
            </a:r>
          </a:p>
          <a:p>
            <a:endParaRPr lang="fr-FR" dirty="0" smtClean="0"/>
          </a:p>
          <a:p>
            <a:r>
              <a:rPr lang="fr-FR" dirty="0" smtClean="0"/>
              <a:t>• </a:t>
            </a:r>
            <a:r>
              <a:rPr lang="fr-FR" b="1" dirty="0" smtClean="0"/>
              <a:t>Recherche</a:t>
            </a:r>
            <a:r>
              <a:rPr lang="fr-FR" dirty="0" smtClean="0"/>
              <a:t>: </a:t>
            </a:r>
            <a:r>
              <a:rPr lang="fr-FR" dirty="0"/>
              <a:t>les pays sont en mesure de soutenir </a:t>
            </a:r>
            <a:r>
              <a:rPr lang="fr-FR" dirty="0" smtClean="0"/>
              <a:t>la recherche?</a:t>
            </a:r>
            <a:endParaRPr lang="fr-FR" dirty="0"/>
          </a:p>
          <a:p>
            <a:endParaRPr lang="fr-FR" dirty="0" smtClean="0"/>
          </a:p>
          <a:p>
            <a:r>
              <a:rPr lang="fr-FR" dirty="0" smtClean="0"/>
              <a:t>• </a:t>
            </a:r>
            <a:r>
              <a:rPr lang="fr-FR" b="1" dirty="0" smtClean="0"/>
              <a:t>Formation: </a:t>
            </a:r>
            <a:r>
              <a:rPr lang="fr-FR" dirty="0" smtClean="0"/>
              <a:t>Le pharmaciens ne sont pas prêts.</a:t>
            </a:r>
          </a:p>
          <a:p>
            <a:endParaRPr lang="fr-FR" b="1" dirty="0" smtClean="0"/>
          </a:p>
          <a:p>
            <a:r>
              <a:rPr lang="fr-FR" dirty="0" smtClean="0"/>
              <a:t>• </a:t>
            </a:r>
            <a:r>
              <a:rPr lang="fr-FR" b="1" dirty="0" smtClean="0"/>
              <a:t>Informations: </a:t>
            </a:r>
            <a:r>
              <a:rPr lang="fr-FR" dirty="0" smtClean="0"/>
              <a:t>Connait-on vraiment ces médicaments?</a:t>
            </a:r>
          </a:p>
          <a:p>
            <a:endParaRPr lang="fr-FR" dirty="0"/>
          </a:p>
        </p:txBody>
      </p:sp>
    </p:spTree>
    <p:extLst>
      <p:ext uri="{BB962C8B-B14F-4D97-AF65-F5344CB8AC3E}">
        <p14:creationId xmlns:p14="http://schemas.microsoft.com/office/powerpoint/2010/main" val="18882140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55494" y="170347"/>
            <a:ext cx="8944885"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Rôle du pharmacien hospitalier</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6" name="Connettore 1 5"/>
          <p:cNvCxnSpPr/>
          <p:nvPr/>
        </p:nvCxnSpPr>
        <p:spPr>
          <a:xfrm>
            <a:off x="255494"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779605" y="1429839"/>
            <a:ext cx="11231880" cy="3970318"/>
          </a:xfrm>
          <a:prstGeom prst="rect">
            <a:avLst/>
          </a:prstGeom>
          <a:noFill/>
        </p:spPr>
        <p:txBody>
          <a:bodyPr wrap="square" rtlCol="0">
            <a:spAutoFit/>
          </a:bodyPr>
          <a:lstStyle/>
          <a:p>
            <a:r>
              <a:rPr lang="fr-FR" b="1" dirty="0" smtClean="0"/>
              <a:t>Commande</a:t>
            </a:r>
          </a:p>
          <a:p>
            <a:r>
              <a:rPr lang="fr-FR" dirty="0" smtClean="0"/>
              <a:t>• Contacter la firme pharmaceutique</a:t>
            </a:r>
          </a:p>
          <a:p>
            <a:r>
              <a:rPr lang="fr-FR" dirty="0" smtClean="0"/>
              <a:t>• Formation des pharmaciens hospitaliers </a:t>
            </a:r>
          </a:p>
          <a:p>
            <a:r>
              <a:rPr lang="fr-FR" dirty="0" smtClean="0"/>
              <a:t>• Organisation de la livraison</a:t>
            </a:r>
          </a:p>
          <a:p>
            <a:endParaRPr lang="fr-FR" b="1" dirty="0" smtClean="0"/>
          </a:p>
          <a:p>
            <a:r>
              <a:rPr lang="fr-FR" b="1" dirty="0" smtClean="0"/>
              <a:t>Logistique</a:t>
            </a:r>
          </a:p>
          <a:p>
            <a:r>
              <a:rPr lang="fr-FR" dirty="0" smtClean="0"/>
              <a:t>• Réception du médicament  et contrôle de qualité</a:t>
            </a:r>
          </a:p>
          <a:p>
            <a:r>
              <a:rPr lang="fr-FR" dirty="0" smtClean="0"/>
              <a:t>• Stockage </a:t>
            </a:r>
          </a:p>
          <a:p>
            <a:r>
              <a:rPr lang="fr-FR" dirty="0" smtClean="0"/>
              <a:t>• Transport interne</a:t>
            </a:r>
          </a:p>
          <a:p>
            <a:endParaRPr lang="fr-FR" dirty="0" smtClean="0"/>
          </a:p>
          <a:p>
            <a:r>
              <a:rPr lang="fr-FR" b="1" dirty="0" smtClean="0"/>
              <a:t>Réapprovisionnement et réception</a:t>
            </a:r>
          </a:p>
          <a:p>
            <a:r>
              <a:rPr lang="fr-FR" dirty="0" smtClean="0"/>
              <a:t>• Correct manipulation et gestion de la documentation</a:t>
            </a:r>
          </a:p>
          <a:p>
            <a:r>
              <a:rPr lang="fr-FR" dirty="0" smtClean="0"/>
              <a:t>• En cas de problèmes, contacter la firme au plus vite</a:t>
            </a:r>
          </a:p>
          <a:p>
            <a:r>
              <a:rPr lang="fr-FR" dirty="0" smtClean="0"/>
              <a:t>• Garantir le stockage correct et immédiat du médicament</a:t>
            </a:r>
            <a:endParaRPr lang="fr-FR" dirty="0"/>
          </a:p>
        </p:txBody>
      </p:sp>
      <p:sp>
        <p:nvSpPr>
          <p:cNvPr id="9" name="CasellaDiTesto 8"/>
          <p:cNvSpPr txBox="1"/>
          <p:nvPr/>
        </p:nvSpPr>
        <p:spPr>
          <a:xfrm>
            <a:off x="7452129" y="1429839"/>
            <a:ext cx="3950050" cy="3693319"/>
          </a:xfrm>
          <a:prstGeom prst="rect">
            <a:avLst/>
          </a:prstGeom>
          <a:noFill/>
        </p:spPr>
        <p:txBody>
          <a:bodyPr wrap="square" rtlCol="0">
            <a:spAutoFit/>
          </a:bodyPr>
          <a:lstStyle/>
          <a:p>
            <a:r>
              <a:rPr lang="fr-FR" b="1" dirty="0" smtClean="0"/>
              <a:t>Budget </a:t>
            </a:r>
            <a:r>
              <a:rPr lang="fr-FR" b="1" dirty="0"/>
              <a:t>et remboursement </a:t>
            </a:r>
            <a:endParaRPr lang="fr-FR" dirty="0"/>
          </a:p>
          <a:p>
            <a:endParaRPr lang="fr-FR" b="1" dirty="0" smtClean="0"/>
          </a:p>
          <a:p>
            <a:r>
              <a:rPr lang="fr-FR" b="1" dirty="0" smtClean="0"/>
              <a:t>Reconstitution</a:t>
            </a:r>
          </a:p>
          <a:p>
            <a:r>
              <a:rPr lang="fr-FR" dirty="0" smtClean="0"/>
              <a:t>• Salles propres</a:t>
            </a:r>
          </a:p>
          <a:p>
            <a:r>
              <a:rPr lang="fr-FR" dirty="0" smtClean="0"/>
              <a:t>• Procédures de production</a:t>
            </a:r>
          </a:p>
          <a:p>
            <a:endParaRPr lang="fr-FR" dirty="0" smtClean="0"/>
          </a:p>
          <a:p>
            <a:r>
              <a:rPr lang="fr-FR" b="1" dirty="0" smtClean="0"/>
              <a:t>Transport interne</a:t>
            </a:r>
            <a:endParaRPr lang="fr-FR" dirty="0" smtClean="0"/>
          </a:p>
          <a:p>
            <a:r>
              <a:rPr lang="fr-FR" dirty="0" smtClean="0"/>
              <a:t>• Planning</a:t>
            </a:r>
          </a:p>
          <a:p>
            <a:r>
              <a:rPr lang="fr-FR" dirty="0" smtClean="0"/>
              <a:t>• Chain du froid</a:t>
            </a:r>
          </a:p>
          <a:p>
            <a:endParaRPr lang="fr-FR" dirty="0" smtClean="0"/>
          </a:p>
          <a:p>
            <a:r>
              <a:rPr lang="fr-FR" b="1" dirty="0" smtClean="0"/>
              <a:t>Elimination</a:t>
            </a:r>
          </a:p>
          <a:p>
            <a:endParaRPr lang="fr-FR" b="1" dirty="0" smtClean="0"/>
          </a:p>
          <a:p>
            <a:r>
              <a:rPr lang="fr-FR" b="1" dirty="0" smtClean="0"/>
              <a:t>Formation</a:t>
            </a:r>
            <a:endParaRPr lang="fr-FR" dirty="0" smtClean="0"/>
          </a:p>
        </p:txBody>
      </p:sp>
    </p:spTree>
    <p:extLst>
      <p:ext uri="{BB962C8B-B14F-4D97-AF65-F5344CB8AC3E}">
        <p14:creationId xmlns:p14="http://schemas.microsoft.com/office/powerpoint/2010/main" val="30973066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4683184" y="4910373"/>
            <a:ext cx="2917072" cy="769441"/>
          </a:xfrm>
          <a:prstGeom prst="rect">
            <a:avLst/>
          </a:prstGeom>
          <a:noFill/>
        </p:spPr>
        <p:txBody>
          <a:bodyPr wrap="square" rtlCol="0">
            <a:spAutoFit/>
          </a:bodyPr>
          <a:lstStyle/>
          <a:p>
            <a:r>
              <a:rPr lang="fr-FR" sz="4400" b="1" dirty="0" smtClean="0"/>
              <a:t>Procédures</a:t>
            </a:r>
            <a:endParaRPr lang="fr-FR" sz="4400" b="1" dirty="0"/>
          </a:p>
        </p:txBody>
      </p:sp>
      <p:sp>
        <p:nvSpPr>
          <p:cNvPr id="5" name="CasellaDiTesto 4"/>
          <p:cNvSpPr txBox="1"/>
          <p:nvPr/>
        </p:nvSpPr>
        <p:spPr>
          <a:xfrm>
            <a:off x="255494" y="1567531"/>
            <a:ext cx="2442212" cy="1200329"/>
          </a:xfrm>
          <a:prstGeom prst="rect">
            <a:avLst/>
          </a:prstGeom>
          <a:solidFill>
            <a:srgbClr val="4DD350"/>
          </a:solidFill>
        </p:spPr>
        <p:txBody>
          <a:bodyPr wrap="square" rtlCol="0">
            <a:spAutoFit/>
          </a:bodyPr>
          <a:lstStyle/>
          <a:p>
            <a:pPr algn="ctr"/>
            <a:r>
              <a:rPr lang="fr-FR" dirty="0" smtClean="0"/>
              <a:t>Pour les médicaments que la pharmacie peut préparer </a:t>
            </a:r>
          </a:p>
          <a:p>
            <a:pPr algn="ctr"/>
            <a:r>
              <a:rPr lang="fr-FR" dirty="0" smtClean="0"/>
              <a:t>(ex. </a:t>
            </a:r>
            <a:r>
              <a:rPr lang="fr-FR" dirty="0" err="1" smtClean="0"/>
              <a:t>Imlygic</a:t>
            </a:r>
            <a:r>
              <a:rPr lang="fr-FR" dirty="0"/>
              <a:t>)</a:t>
            </a:r>
          </a:p>
        </p:txBody>
      </p:sp>
      <p:sp>
        <p:nvSpPr>
          <p:cNvPr id="9" name="CasellaDiTesto 8"/>
          <p:cNvSpPr txBox="1"/>
          <p:nvPr/>
        </p:nvSpPr>
        <p:spPr>
          <a:xfrm>
            <a:off x="9308054" y="1567530"/>
            <a:ext cx="2442212" cy="1200329"/>
          </a:xfrm>
          <a:prstGeom prst="rect">
            <a:avLst/>
          </a:prstGeom>
          <a:solidFill>
            <a:srgbClr val="4DD350"/>
          </a:solidFill>
        </p:spPr>
        <p:txBody>
          <a:bodyPr wrap="square" rtlCol="0">
            <a:spAutoFit/>
          </a:bodyPr>
          <a:lstStyle/>
          <a:p>
            <a:pPr algn="ctr"/>
            <a:r>
              <a:rPr lang="fr-FR" dirty="0" smtClean="0"/>
              <a:t>Pour les médicaments que la pharmacie ne peut pas préparer</a:t>
            </a:r>
          </a:p>
          <a:p>
            <a:pPr algn="ctr"/>
            <a:r>
              <a:rPr lang="fr-FR" dirty="0" smtClean="0"/>
              <a:t>(ex. CAR-T)</a:t>
            </a:r>
            <a:endParaRPr lang="fr-FR" dirty="0"/>
          </a:p>
        </p:txBody>
      </p:sp>
      <p:sp>
        <p:nvSpPr>
          <p:cNvPr id="10" name="CasellaDiTesto 9"/>
          <p:cNvSpPr txBox="1"/>
          <p:nvPr/>
        </p:nvSpPr>
        <p:spPr>
          <a:xfrm>
            <a:off x="2678880" y="321033"/>
            <a:ext cx="3230880" cy="3693319"/>
          </a:xfrm>
          <a:prstGeom prst="rect">
            <a:avLst/>
          </a:prstGeom>
          <a:noFill/>
          <a:ln>
            <a:solidFill>
              <a:srgbClr val="4DD350"/>
            </a:solidFill>
          </a:ln>
        </p:spPr>
        <p:txBody>
          <a:bodyPr wrap="square" rtlCol="0">
            <a:spAutoFit/>
          </a:bodyPr>
          <a:lstStyle/>
          <a:p>
            <a:pPr algn="ctr"/>
            <a:r>
              <a:rPr lang="fr-FR" dirty="0" smtClean="0"/>
              <a:t>• Négociation du prix</a:t>
            </a:r>
          </a:p>
          <a:p>
            <a:pPr algn="ctr"/>
            <a:r>
              <a:rPr lang="fr-FR" dirty="0" smtClean="0"/>
              <a:t>• Commande</a:t>
            </a:r>
          </a:p>
          <a:p>
            <a:pPr algn="ctr"/>
            <a:r>
              <a:rPr lang="fr-FR" dirty="0"/>
              <a:t>•</a:t>
            </a:r>
            <a:r>
              <a:rPr lang="fr-FR" dirty="0" smtClean="0"/>
              <a:t> Réception</a:t>
            </a:r>
          </a:p>
          <a:p>
            <a:pPr algn="ctr"/>
            <a:r>
              <a:rPr lang="fr-FR" dirty="0" smtClean="0"/>
              <a:t>• Stockage</a:t>
            </a:r>
          </a:p>
          <a:p>
            <a:pPr algn="ctr"/>
            <a:r>
              <a:rPr lang="fr-FR" dirty="0" smtClean="0"/>
              <a:t>• Préparation</a:t>
            </a:r>
          </a:p>
          <a:p>
            <a:pPr algn="ctr"/>
            <a:r>
              <a:rPr lang="fr-FR" dirty="0" smtClean="0"/>
              <a:t>• Contrôle qualité</a:t>
            </a:r>
          </a:p>
          <a:p>
            <a:pPr algn="ctr"/>
            <a:r>
              <a:rPr lang="fr-FR" dirty="0" smtClean="0"/>
              <a:t>• Gestion de la traçabilité</a:t>
            </a:r>
          </a:p>
          <a:p>
            <a:pPr algn="ctr"/>
            <a:r>
              <a:rPr lang="fr-FR" dirty="0" smtClean="0"/>
              <a:t>• Gestion des incidents</a:t>
            </a:r>
          </a:p>
          <a:p>
            <a:pPr algn="ctr"/>
            <a:r>
              <a:rPr lang="fr-FR" dirty="0" smtClean="0"/>
              <a:t>• Thérapies de support</a:t>
            </a:r>
          </a:p>
          <a:p>
            <a:pPr algn="ctr"/>
            <a:r>
              <a:rPr lang="fr-FR" dirty="0" smtClean="0"/>
              <a:t>• Remboursement</a:t>
            </a:r>
          </a:p>
          <a:p>
            <a:pPr algn="ctr"/>
            <a:r>
              <a:rPr lang="fr-FR" dirty="0" smtClean="0"/>
              <a:t>• Information et formation</a:t>
            </a:r>
          </a:p>
          <a:p>
            <a:pPr algn="ctr"/>
            <a:r>
              <a:rPr lang="fr-FR" dirty="0" smtClean="0"/>
              <a:t>• Gestion de la documentation</a:t>
            </a:r>
          </a:p>
          <a:p>
            <a:pPr algn="ctr"/>
            <a:r>
              <a:rPr lang="fr-FR" dirty="0" smtClean="0"/>
              <a:t>• Comité d’évaluation</a:t>
            </a:r>
          </a:p>
        </p:txBody>
      </p:sp>
      <p:sp>
        <p:nvSpPr>
          <p:cNvPr id="11" name="CasellaDiTesto 10"/>
          <p:cNvSpPr txBox="1"/>
          <p:nvPr/>
        </p:nvSpPr>
        <p:spPr>
          <a:xfrm>
            <a:off x="6096000" y="875032"/>
            <a:ext cx="3230880" cy="3139321"/>
          </a:xfrm>
          <a:prstGeom prst="rect">
            <a:avLst/>
          </a:prstGeom>
          <a:noFill/>
          <a:ln>
            <a:solidFill>
              <a:srgbClr val="4DD350"/>
            </a:solidFill>
          </a:ln>
        </p:spPr>
        <p:txBody>
          <a:bodyPr wrap="square" rtlCol="0">
            <a:spAutoFit/>
          </a:bodyPr>
          <a:lstStyle/>
          <a:p>
            <a:pPr algn="ctr"/>
            <a:r>
              <a:rPr lang="fr-FR" dirty="0" smtClean="0"/>
              <a:t>• Négociation du prix</a:t>
            </a:r>
          </a:p>
          <a:p>
            <a:pPr algn="ctr"/>
            <a:r>
              <a:rPr lang="fr-FR" dirty="0" smtClean="0"/>
              <a:t>• Commande</a:t>
            </a:r>
          </a:p>
          <a:p>
            <a:pPr algn="ctr"/>
            <a:r>
              <a:rPr lang="fr-FR" dirty="0"/>
              <a:t>•</a:t>
            </a:r>
            <a:r>
              <a:rPr lang="fr-FR" dirty="0" smtClean="0"/>
              <a:t> Réception</a:t>
            </a:r>
          </a:p>
          <a:p>
            <a:pPr algn="ctr"/>
            <a:r>
              <a:rPr lang="fr-FR" dirty="0" smtClean="0"/>
              <a:t>• Stockage</a:t>
            </a:r>
          </a:p>
          <a:p>
            <a:pPr algn="ctr"/>
            <a:r>
              <a:rPr lang="fr-FR" dirty="0" smtClean="0"/>
              <a:t>• Gestion de la traçabilité</a:t>
            </a:r>
          </a:p>
          <a:p>
            <a:pPr algn="ctr"/>
            <a:r>
              <a:rPr lang="fr-FR" dirty="0"/>
              <a:t>• Gestion des </a:t>
            </a:r>
            <a:r>
              <a:rPr lang="fr-FR" dirty="0" smtClean="0"/>
              <a:t>incidents</a:t>
            </a:r>
          </a:p>
          <a:p>
            <a:pPr algn="ctr"/>
            <a:r>
              <a:rPr lang="fr-FR" dirty="0"/>
              <a:t>• </a:t>
            </a:r>
            <a:r>
              <a:rPr lang="fr-FR" dirty="0" smtClean="0"/>
              <a:t>Thérapies </a:t>
            </a:r>
            <a:r>
              <a:rPr lang="fr-FR" dirty="0"/>
              <a:t>de </a:t>
            </a:r>
            <a:r>
              <a:rPr lang="fr-FR" dirty="0" smtClean="0"/>
              <a:t>support</a:t>
            </a:r>
          </a:p>
          <a:p>
            <a:pPr algn="ctr"/>
            <a:r>
              <a:rPr lang="fr-FR" dirty="0"/>
              <a:t>• </a:t>
            </a:r>
            <a:r>
              <a:rPr lang="fr-FR" dirty="0" smtClean="0"/>
              <a:t>Remboursement</a:t>
            </a:r>
          </a:p>
          <a:p>
            <a:pPr algn="ctr"/>
            <a:r>
              <a:rPr lang="fr-FR" dirty="0"/>
              <a:t>• Information et </a:t>
            </a:r>
            <a:r>
              <a:rPr lang="fr-FR" dirty="0" smtClean="0"/>
              <a:t>formation</a:t>
            </a:r>
          </a:p>
          <a:p>
            <a:pPr algn="ctr"/>
            <a:r>
              <a:rPr lang="fr-FR" dirty="0"/>
              <a:t>• Gestion de la documentation</a:t>
            </a:r>
          </a:p>
          <a:p>
            <a:pPr algn="ctr"/>
            <a:r>
              <a:rPr lang="fr-FR" dirty="0"/>
              <a:t>• Comité </a:t>
            </a:r>
            <a:r>
              <a:rPr lang="fr-FR" dirty="0" smtClean="0"/>
              <a:t>d’évaluation</a:t>
            </a:r>
            <a:endParaRPr lang="fr-FR" dirty="0"/>
          </a:p>
        </p:txBody>
      </p:sp>
      <p:sp>
        <p:nvSpPr>
          <p:cNvPr id="12" name="Freccia in giù 11"/>
          <p:cNvSpPr/>
          <p:nvPr/>
        </p:nvSpPr>
        <p:spPr>
          <a:xfrm>
            <a:off x="5835240" y="4195774"/>
            <a:ext cx="521520" cy="609600"/>
          </a:xfrm>
          <a:prstGeom prst="downArrow">
            <a:avLst/>
          </a:prstGeom>
          <a:solidFill>
            <a:srgbClr val="92D050"/>
          </a:solidFill>
          <a:ln>
            <a:solidFill>
              <a:srgbClr val="4DD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75421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82388" y="161017"/>
            <a:ext cx="2693943"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Actualité</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15" name="Connettore 1 14"/>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Immagine 4"/>
          <p:cNvPicPr>
            <a:picLocks noChangeAspect="1"/>
          </p:cNvPicPr>
          <p:nvPr/>
        </p:nvPicPr>
        <p:blipFill>
          <a:blip r:embed="rId3"/>
          <a:stretch>
            <a:fillRect/>
          </a:stretch>
        </p:blipFill>
        <p:spPr>
          <a:xfrm>
            <a:off x="1582769" y="1230859"/>
            <a:ext cx="9106696" cy="4610985"/>
          </a:xfrm>
          <a:prstGeom prst="rect">
            <a:avLst/>
          </a:prstGeom>
        </p:spPr>
      </p:pic>
    </p:spTree>
    <p:extLst>
      <p:ext uri="{BB962C8B-B14F-4D97-AF65-F5344CB8AC3E}">
        <p14:creationId xmlns:p14="http://schemas.microsoft.com/office/powerpoint/2010/main" val="23534267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1371600"/>
            <a:ext cx="12192000" cy="5486400"/>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318659" y="5313515"/>
            <a:ext cx="8410964" cy="1323439"/>
          </a:xfrm>
          <a:prstGeom prst="rect">
            <a:avLst/>
          </a:prstGeom>
          <a:noFill/>
        </p:spPr>
        <p:txBody>
          <a:bodyPr wrap="square" rtlCol="0">
            <a:spAutoFit/>
          </a:bodyPr>
          <a:lstStyle/>
          <a:p>
            <a:r>
              <a:rPr lang="it-IT" sz="8000" dirty="0" smtClean="0">
                <a:solidFill>
                  <a:schemeClr val="bg1"/>
                </a:solidFill>
              </a:rPr>
              <a:t>PROJETS EAHP</a:t>
            </a:r>
            <a:endParaRPr lang="it-IT" sz="8000" dirty="0">
              <a:solidFill>
                <a:schemeClr val="bg1"/>
              </a:solidFill>
            </a:endParaRPr>
          </a:p>
        </p:txBody>
      </p:sp>
    </p:spTree>
    <p:extLst>
      <p:ext uri="{BB962C8B-B14F-4D97-AF65-F5344CB8AC3E}">
        <p14:creationId xmlns:p14="http://schemas.microsoft.com/office/powerpoint/2010/main" val="3131512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262388" y="6073170"/>
            <a:ext cx="11019694" cy="584775"/>
          </a:xfrm>
          <a:prstGeom prst="rect">
            <a:avLst/>
          </a:prstGeom>
          <a:noFill/>
        </p:spPr>
        <p:txBody>
          <a:bodyPr wrap="square" rtlCol="0">
            <a:spAutoFit/>
          </a:bodyPr>
          <a:lstStyle/>
          <a:p>
            <a:r>
              <a:rPr lang="it-IT" sz="3200" dirty="0" smtClean="0">
                <a:solidFill>
                  <a:schemeClr val="bg1"/>
                </a:solidFill>
              </a:rPr>
              <a:t>DECLARATIONS EUROPEENNES DE LA PHARMACIE HOSPITALIERE</a:t>
            </a:r>
            <a:endParaRPr lang="it-IT" sz="3200" dirty="0">
              <a:solidFill>
                <a:schemeClr val="bg1"/>
              </a:solidFill>
            </a:endParaRPr>
          </a:p>
        </p:txBody>
      </p:sp>
      <p:sp>
        <p:nvSpPr>
          <p:cNvPr id="4" name="CasellaDiTesto 3"/>
          <p:cNvSpPr txBox="1"/>
          <p:nvPr/>
        </p:nvSpPr>
        <p:spPr>
          <a:xfrm>
            <a:off x="993150" y="2483327"/>
            <a:ext cx="6147452" cy="1754326"/>
          </a:xfrm>
          <a:prstGeom prst="rect">
            <a:avLst/>
          </a:prstGeom>
          <a:noFill/>
        </p:spPr>
        <p:txBody>
          <a:bodyPr wrap="none" rtlCol="0">
            <a:spAutoFit/>
          </a:bodyPr>
          <a:lstStyle/>
          <a:p>
            <a:pPr algn="just"/>
            <a:r>
              <a:rPr lang="it-IT" dirty="0" smtClean="0"/>
              <a:t>• </a:t>
            </a:r>
            <a:r>
              <a:rPr lang="fr-FR" dirty="0"/>
              <a:t>Section 1 : Déclarations liminaires et gouvernance</a:t>
            </a:r>
            <a:endParaRPr lang="it-IT" dirty="0" smtClean="0"/>
          </a:p>
          <a:p>
            <a:pPr algn="just"/>
            <a:r>
              <a:rPr lang="it-IT" dirty="0" smtClean="0"/>
              <a:t>• </a:t>
            </a:r>
            <a:r>
              <a:rPr lang="fr-FR" dirty="0"/>
              <a:t>Section 2 : Référencement, approvisionnement et distribution</a:t>
            </a:r>
            <a:endParaRPr lang="it-IT" dirty="0" smtClean="0"/>
          </a:p>
          <a:p>
            <a:pPr algn="just"/>
            <a:r>
              <a:rPr lang="it-IT" dirty="0" smtClean="0"/>
              <a:t>• </a:t>
            </a:r>
            <a:r>
              <a:rPr lang="it-IT" dirty="0" err="1"/>
              <a:t>Section</a:t>
            </a:r>
            <a:r>
              <a:rPr lang="it-IT" dirty="0"/>
              <a:t> 3 : </a:t>
            </a:r>
            <a:r>
              <a:rPr lang="it-IT" dirty="0" err="1"/>
              <a:t>Pharmacotechnie</a:t>
            </a:r>
            <a:endParaRPr lang="it-IT" dirty="0" smtClean="0"/>
          </a:p>
          <a:p>
            <a:pPr algn="just"/>
            <a:r>
              <a:rPr lang="it-IT" dirty="0" smtClean="0"/>
              <a:t>• </a:t>
            </a:r>
            <a:r>
              <a:rPr lang="it-IT" dirty="0" err="1"/>
              <a:t>Section</a:t>
            </a:r>
            <a:r>
              <a:rPr lang="it-IT" dirty="0"/>
              <a:t> 4 : </a:t>
            </a:r>
            <a:r>
              <a:rPr lang="it-IT" dirty="0" err="1"/>
              <a:t>Pharmacie</a:t>
            </a:r>
            <a:r>
              <a:rPr lang="it-IT" dirty="0"/>
              <a:t> </a:t>
            </a:r>
            <a:r>
              <a:rPr lang="it-IT" dirty="0" err="1"/>
              <a:t>clinique</a:t>
            </a:r>
            <a:endParaRPr lang="it-IT" dirty="0" smtClean="0"/>
          </a:p>
          <a:p>
            <a:pPr algn="just"/>
            <a:r>
              <a:rPr lang="it-IT" dirty="0" smtClean="0"/>
              <a:t>• </a:t>
            </a:r>
            <a:r>
              <a:rPr lang="fr-FR" dirty="0"/>
              <a:t>Section 5 : Sécurité des patients et assurance qualité</a:t>
            </a:r>
            <a:endParaRPr lang="it-IT" dirty="0" smtClean="0"/>
          </a:p>
          <a:p>
            <a:pPr algn="just"/>
            <a:r>
              <a:rPr lang="it-IT" dirty="0" smtClean="0"/>
              <a:t>• </a:t>
            </a:r>
            <a:r>
              <a:rPr lang="fr-FR" dirty="0"/>
              <a:t>Section 6 : Education et recherche</a:t>
            </a: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7212" y="661437"/>
            <a:ext cx="3825968" cy="1821890"/>
          </a:xfrm>
          <a:prstGeom prst="rect">
            <a:avLst/>
          </a:prstGeom>
        </p:spPr>
      </p:pic>
      <p:sp>
        <p:nvSpPr>
          <p:cNvPr id="7" name="CasellaDiTesto 6"/>
          <p:cNvSpPr txBox="1"/>
          <p:nvPr/>
        </p:nvSpPr>
        <p:spPr>
          <a:xfrm>
            <a:off x="8407913" y="3546431"/>
            <a:ext cx="2904565" cy="369332"/>
          </a:xfrm>
          <a:prstGeom prst="rect">
            <a:avLst/>
          </a:prstGeom>
          <a:solidFill>
            <a:srgbClr val="4DD350">
              <a:alpha val="52000"/>
            </a:srgbClr>
          </a:solidFill>
        </p:spPr>
        <p:txBody>
          <a:bodyPr wrap="square" rtlCol="0">
            <a:spAutoFit/>
          </a:bodyPr>
          <a:lstStyle/>
          <a:p>
            <a:pPr algn="ctr"/>
            <a:r>
              <a:rPr lang="it-IT" dirty="0"/>
              <a:t>http://statements.eahp.eu/</a:t>
            </a:r>
          </a:p>
        </p:txBody>
      </p:sp>
      <p:sp>
        <p:nvSpPr>
          <p:cNvPr id="8" name="CasellaDiTesto 7"/>
          <p:cNvSpPr txBox="1"/>
          <p:nvPr/>
        </p:nvSpPr>
        <p:spPr>
          <a:xfrm flipH="1">
            <a:off x="987014" y="833718"/>
            <a:ext cx="5729962" cy="1477328"/>
          </a:xfrm>
          <a:prstGeom prst="rect">
            <a:avLst/>
          </a:prstGeom>
          <a:noFill/>
        </p:spPr>
        <p:txBody>
          <a:bodyPr wrap="square" rtlCol="0">
            <a:spAutoFit/>
          </a:bodyPr>
          <a:lstStyle/>
          <a:p>
            <a:pPr algn="just"/>
            <a:r>
              <a:rPr lang="fr-FR" dirty="0" smtClean="0"/>
              <a:t>Les </a:t>
            </a:r>
            <a:r>
              <a:rPr lang="fr-FR" dirty="0"/>
              <a:t>Déclarations Européennes de la Pharmacie Hospitalière, adoptées via un processus Delphi en 2014, expriment les objectifs, convenus en commun, que chaque système de santé européen devrait viser en matière de fourniture de services par les pharmacies hospitalières.</a:t>
            </a:r>
            <a:endParaRPr lang="it-IT" dirty="0"/>
          </a:p>
        </p:txBody>
      </p:sp>
      <p:sp>
        <p:nvSpPr>
          <p:cNvPr id="9" name="CasellaDiTesto 8"/>
          <p:cNvSpPr txBox="1"/>
          <p:nvPr/>
        </p:nvSpPr>
        <p:spPr>
          <a:xfrm>
            <a:off x="987014" y="4421011"/>
            <a:ext cx="5782236" cy="923330"/>
          </a:xfrm>
          <a:prstGeom prst="rect">
            <a:avLst/>
          </a:prstGeom>
          <a:noFill/>
        </p:spPr>
        <p:txBody>
          <a:bodyPr wrap="square" rtlCol="0">
            <a:spAutoFit/>
          </a:bodyPr>
          <a:lstStyle/>
          <a:p>
            <a:pPr algn="just"/>
            <a:r>
              <a:rPr lang="fr-FR" dirty="0"/>
              <a:t>L’EAHP œuvre avec ses organisations membres et d’autres parties prenantes pour aboutir à l’accomplissement complet des déclarations dans tous les pays membres.</a:t>
            </a:r>
            <a:endParaRPr lang="it-IT" dirty="0"/>
          </a:p>
        </p:txBody>
      </p:sp>
    </p:spTree>
    <p:extLst>
      <p:ext uri="{BB962C8B-B14F-4D97-AF65-F5344CB8AC3E}">
        <p14:creationId xmlns:p14="http://schemas.microsoft.com/office/powerpoint/2010/main" val="17809037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5903260"/>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262388" y="6073170"/>
            <a:ext cx="11019694" cy="584775"/>
          </a:xfrm>
          <a:prstGeom prst="rect">
            <a:avLst/>
          </a:prstGeom>
          <a:noFill/>
        </p:spPr>
        <p:txBody>
          <a:bodyPr wrap="square" rtlCol="0">
            <a:spAutoFit/>
          </a:bodyPr>
          <a:lstStyle/>
          <a:p>
            <a:r>
              <a:rPr lang="it-IT" sz="3200" dirty="0" smtClean="0">
                <a:solidFill>
                  <a:schemeClr val="bg1"/>
                </a:solidFill>
              </a:rPr>
              <a:t>AUTOEVALUATION EN LIGNE</a:t>
            </a:r>
            <a:endParaRPr lang="it-IT" sz="3200" dirty="0">
              <a:solidFill>
                <a:schemeClr val="bg1"/>
              </a:solidFill>
            </a:endParaRPr>
          </a:p>
        </p:txBody>
      </p:sp>
      <p:sp>
        <p:nvSpPr>
          <p:cNvPr id="4" name="CasellaDiTesto 3"/>
          <p:cNvSpPr txBox="1"/>
          <p:nvPr/>
        </p:nvSpPr>
        <p:spPr>
          <a:xfrm>
            <a:off x="987013" y="2236649"/>
            <a:ext cx="6441542" cy="3139321"/>
          </a:xfrm>
          <a:prstGeom prst="rect">
            <a:avLst/>
          </a:prstGeom>
          <a:noFill/>
        </p:spPr>
        <p:txBody>
          <a:bodyPr wrap="square" rtlCol="0">
            <a:spAutoFit/>
          </a:bodyPr>
          <a:lstStyle/>
          <a:p>
            <a:pPr algn="just"/>
            <a:r>
              <a:rPr lang="fr-FR" b="1" u="sng" dirty="0" smtClean="0"/>
              <a:t>Objectifs: </a:t>
            </a:r>
          </a:p>
          <a:p>
            <a:pPr algn="just"/>
            <a:r>
              <a:rPr lang="fr-FR" dirty="0" smtClean="0"/>
              <a:t>• Appréhender l’état de mise en œuvre des déclarations au sein de leurs établissements;</a:t>
            </a:r>
          </a:p>
          <a:p>
            <a:pPr algn="just"/>
            <a:r>
              <a:rPr lang="fr-FR" dirty="0" smtClean="0"/>
              <a:t>• Se positionner à l’échelon de leur propre pays;</a:t>
            </a:r>
          </a:p>
          <a:p>
            <a:pPr algn="just"/>
            <a:r>
              <a:rPr lang="fr-FR" dirty="0" smtClean="0"/>
              <a:t>• Obtenir un plan d’action individualisé afin de progresser dans la mise en œuvre des déclarations dans les établissements;</a:t>
            </a:r>
          </a:p>
          <a:p>
            <a:pPr algn="just"/>
            <a:r>
              <a:rPr lang="fr-FR" dirty="0" smtClean="0"/>
              <a:t>• Identifier les secteurs nécessitant qu’on s’y consacre, et donne la possibilité d’adapter le plan d’action aux conditions de faisabilité et d’avantage à la mise en place de déclarations spécifiques;</a:t>
            </a:r>
          </a:p>
          <a:p>
            <a:pPr algn="just"/>
            <a:r>
              <a:rPr lang="fr-FR" dirty="0" smtClean="0"/>
              <a:t>• Permettre aux pharmaciens hospitaliers de démontrer à leurs établissements leur progression au fil du temps.</a:t>
            </a:r>
          </a:p>
        </p:txBody>
      </p:sp>
      <p:sp>
        <p:nvSpPr>
          <p:cNvPr id="2" name="CasellaDiTesto 1"/>
          <p:cNvSpPr txBox="1"/>
          <p:nvPr/>
        </p:nvSpPr>
        <p:spPr>
          <a:xfrm flipH="1">
            <a:off x="987013" y="833718"/>
            <a:ext cx="6059245" cy="1200329"/>
          </a:xfrm>
          <a:prstGeom prst="rect">
            <a:avLst/>
          </a:prstGeom>
          <a:noFill/>
        </p:spPr>
        <p:txBody>
          <a:bodyPr wrap="square" rtlCol="0">
            <a:spAutoFit/>
          </a:bodyPr>
          <a:lstStyle/>
          <a:p>
            <a:pPr algn="just"/>
            <a:r>
              <a:rPr lang="fr-FR" dirty="0"/>
              <a:t>L’Association Européenne des Pharmaciens Hospitaliers (EAHP) a développé un outil d’autoévaluation en ligne pour permettre aux pharmaciens hospitaliers de considérer le degré de mise en œuvre des déclarations au sein de leurs </a:t>
            </a:r>
            <a:r>
              <a:rPr lang="fr-FR" dirty="0" smtClean="0"/>
              <a:t>établissements.</a:t>
            </a:r>
            <a:endParaRPr lang="it-IT"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3848" y="676264"/>
            <a:ext cx="4362999" cy="1807063"/>
          </a:xfrm>
          <a:prstGeom prst="rect">
            <a:avLst/>
          </a:prstGeom>
        </p:spPr>
      </p:pic>
      <p:sp>
        <p:nvSpPr>
          <p:cNvPr id="10" name="CasellaDiTesto 9"/>
          <p:cNvSpPr txBox="1"/>
          <p:nvPr/>
        </p:nvSpPr>
        <p:spPr>
          <a:xfrm>
            <a:off x="8338474" y="3021479"/>
            <a:ext cx="3213446" cy="923330"/>
          </a:xfrm>
          <a:prstGeom prst="rect">
            <a:avLst/>
          </a:prstGeom>
          <a:solidFill>
            <a:srgbClr val="4DD350">
              <a:alpha val="44000"/>
            </a:srgbClr>
          </a:solidFill>
        </p:spPr>
        <p:txBody>
          <a:bodyPr wrap="square" rtlCol="0">
            <a:spAutoFit/>
          </a:bodyPr>
          <a:lstStyle/>
          <a:p>
            <a:pPr algn="ctr"/>
            <a:r>
              <a:rPr lang="fr-FR" b="1" u="sng" dirty="0" smtClean="0"/>
              <a:t>Aide et contacts:</a:t>
            </a:r>
          </a:p>
          <a:p>
            <a:pPr algn="ctr"/>
            <a:r>
              <a:rPr lang="fr-FR" dirty="0" smtClean="0"/>
              <a:t>• Email: statements@eahp.eu</a:t>
            </a:r>
          </a:p>
          <a:p>
            <a:pPr algn="ctr"/>
            <a:r>
              <a:rPr lang="fr-FR" dirty="0" smtClean="0"/>
              <a:t>• Ambassadeurs nationaux</a:t>
            </a:r>
            <a:endParaRPr lang="fr-FR" dirty="0"/>
          </a:p>
        </p:txBody>
      </p:sp>
    </p:spTree>
    <p:extLst>
      <p:ext uri="{BB962C8B-B14F-4D97-AF65-F5344CB8AC3E}">
        <p14:creationId xmlns:p14="http://schemas.microsoft.com/office/powerpoint/2010/main" val="2155705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5903260"/>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262387" y="6073170"/>
            <a:ext cx="11557577" cy="584775"/>
          </a:xfrm>
          <a:prstGeom prst="rect">
            <a:avLst/>
          </a:prstGeom>
          <a:noFill/>
        </p:spPr>
        <p:txBody>
          <a:bodyPr wrap="square" rtlCol="0">
            <a:spAutoFit/>
          </a:bodyPr>
          <a:lstStyle/>
          <a:p>
            <a:r>
              <a:rPr lang="it-IT" sz="3200" dirty="0" smtClean="0">
                <a:solidFill>
                  <a:schemeClr val="bg1"/>
                </a:solidFill>
              </a:rPr>
              <a:t>STATEMENT IMPLEMENTATION LEARNING COLLABORATIVE CENTRES</a:t>
            </a:r>
            <a:endParaRPr lang="it-IT" sz="3200" dirty="0">
              <a:solidFill>
                <a:schemeClr val="bg1"/>
              </a:solidFill>
            </a:endParaRPr>
          </a:p>
        </p:txBody>
      </p:sp>
      <p:sp>
        <p:nvSpPr>
          <p:cNvPr id="2" name="CasellaDiTesto 1"/>
          <p:cNvSpPr txBox="1"/>
          <p:nvPr/>
        </p:nvSpPr>
        <p:spPr>
          <a:xfrm flipH="1">
            <a:off x="987013" y="769051"/>
            <a:ext cx="6059245" cy="1754326"/>
          </a:xfrm>
          <a:prstGeom prst="rect">
            <a:avLst/>
          </a:prstGeom>
          <a:noFill/>
        </p:spPr>
        <p:txBody>
          <a:bodyPr wrap="square" rtlCol="0">
            <a:spAutoFit/>
          </a:bodyPr>
          <a:lstStyle/>
          <a:p>
            <a:pPr algn="just"/>
            <a:r>
              <a:rPr lang="fr-FR" dirty="0" smtClean="0"/>
              <a:t>Le SILCC est une partie de projets d’</a:t>
            </a:r>
            <a:r>
              <a:rPr lang="fr-FR" dirty="0" err="1" smtClean="0"/>
              <a:t>implementation</a:t>
            </a:r>
            <a:r>
              <a:rPr lang="fr-FR" dirty="0" smtClean="0"/>
              <a:t> des déclarations. Ce programme donne la possibilité aux pharmaciens hospitaliers (SILCC </a:t>
            </a:r>
            <a:r>
              <a:rPr lang="fr-FR" dirty="0" err="1" smtClean="0"/>
              <a:t>Fellows</a:t>
            </a:r>
            <a:r>
              <a:rPr lang="fr-FR" dirty="0" smtClean="0"/>
              <a:t>) de visiter des hôpitaux (SILCC hosts) d’autres pays afin d’apprendre les procédures liées à Les Déclarations Européennes de la Pharmacie Hospitalière. </a:t>
            </a:r>
            <a:endParaRPr lang="fr-FR"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1705" y="276160"/>
            <a:ext cx="3511089" cy="2740108"/>
          </a:xfrm>
          <a:prstGeom prst="rect">
            <a:avLst/>
          </a:prstGeom>
        </p:spPr>
      </p:pic>
    </p:spTree>
    <p:extLst>
      <p:ext uri="{BB962C8B-B14F-4D97-AF65-F5344CB8AC3E}">
        <p14:creationId xmlns:p14="http://schemas.microsoft.com/office/powerpoint/2010/main" val="10914695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5903260"/>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262387" y="6073170"/>
            <a:ext cx="11557577" cy="584775"/>
          </a:xfrm>
          <a:prstGeom prst="rect">
            <a:avLst/>
          </a:prstGeom>
          <a:noFill/>
        </p:spPr>
        <p:txBody>
          <a:bodyPr wrap="square" rtlCol="0">
            <a:spAutoFit/>
          </a:bodyPr>
          <a:lstStyle/>
          <a:p>
            <a:r>
              <a:rPr lang="it-IT" sz="3200" dirty="0" smtClean="0">
                <a:solidFill>
                  <a:schemeClr val="bg1"/>
                </a:solidFill>
              </a:rPr>
              <a:t>STATEMENT IMPLEMENTATION LEARNING COLLABORATIVE CENTRES</a:t>
            </a:r>
            <a:endParaRPr lang="it-IT" sz="3200" dirty="0">
              <a:solidFill>
                <a:schemeClr val="bg1"/>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8875" y="345688"/>
            <a:ext cx="3511089" cy="2740108"/>
          </a:xfrm>
          <a:prstGeom prst="rect">
            <a:avLst/>
          </a:prstGeom>
        </p:spPr>
      </p:pic>
      <p:sp>
        <p:nvSpPr>
          <p:cNvPr id="12" name="CasellaDiTesto 11"/>
          <p:cNvSpPr txBox="1"/>
          <p:nvPr/>
        </p:nvSpPr>
        <p:spPr>
          <a:xfrm flipH="1">
            <a:off x="709921" y="408140"/>
            <a:ext cx="7598954" cy="3416320"/>
          </a:xfrm>
          <a:prstGeom prst="rect">
            <a:avLst/>
          </a:prstGeom>
          <a:noFill/>
        </p:spPr>
        <p:txBody>
          <a:bodyPr wrap="square" rtlCol="0">
            <a:spAutoFit/>
          </a:bodyPr>
          <a:lstStyle/>
          <a:p>
            <a:pPr algn="just"/>
            <a:r>
              <a:rPr lang="it-IT" b="1" dirty="0" smtClean="0">
                <a:solidFill>
                  <a:schemeClr val="accent5">
                    <a:lumMod val="75000"/>
                  </a:schemeClr>
                </a:solidFill>
              </a:rPr>
              <a:t>SILCC HOST</a:t>
            </a:r>
            <a:r>
              <a:rPr lang="it-IT" dirty="0" smtClean="0"/>
              <a:t>: </a:t>
            </a:r>
            <a:r>
              <a:rPr lang="fr-FR" dirty="0"/>
              <a:t>Hôtes </a:t>
            </a:r>
            <a:r>
              <a:rPr lang="fr-FR" dirty="0" err="1"/>
              <a:t>SiLCC</a:t>
            </a:r>
            <a:r>
              <a:rPr lang="fr-FR" dirty="0"/>
              <a:t> sont les hôpitaux des pays membres EAHP disposés à fournir une formation aux procédures de pharmacie aux états européens de la pharmacie hospitalière. </a:t>
            </a:r>
            <a:endParaRPr lang="fr-FR" dirty="0" smtClean="0"/>
          </a:p>
          <a:p>
            <a:pPr algn="just"/>
            <a:endParaRPr lang="en-US" dirty="0" smtClean="0"/>
          </a:p>
          <a:p>
            <a:pPr algn="just"/>
            <a:endParaRPr lang="en-US" dirty="0"/>
          </a:p>
          <a:p>
            <a:r>
              <a:rPr lang="fr-FR" b="1" dirty="0"/>
              <a:t>Conditions requises pour devenir un hôte </a:t>
            </a:r>
            <a:r>
              <a:rPr lang="fr-FR" b="1" dirty="0" err="1"/>
              <a:t>SiLCC</a:t>
            </a:r>
            <a:r>
              <a:rPr lang="fr-FR" b="1" dirty="0"/>
              <a:t>: </a:t>
            </a:r>
          </a:p>
          <a:p>
            <a:r>
              <a:rPr lang="fr-FR" dirty="0" smtClean="0"/>
              <a:t>• </a:t>
            </a:r>
            <a:r>
              <a:rPr lang="fr-FR" dirty="0"/>
              <a:t>C</a:t>
            </a:r>
            <a:r>
              <a:rPr lang="fr-FR" dirty="0" smtClean="0"/>
              <a:t>ompléter l‘outil d’auto-évaluation</a:t>
            </a:r>
            <a:endParaRPr lang="fr-FR" dirty="0"/>
          </a:p>
          <a:p>
            <a:r>
              <a:rPr lang="fr-FR" dirty="0" smtClean="0"/>
              <a:t>• Identifier </a:t>
            </a:r>
            <a:r>
              <a:rPr lang="fr-FR" dirty="0"/>
              <a:t>jusqu'à 5 déclarations où l'hôpital peut fournir une </a:t>
            </a:r>
            <a:r>
              <a:rPr lang="fr-FR" dirty="0" smtClean="0"/>
              <a:t>formation</a:t>
            </a:r>
            <a:endParaRPr lang="fr-FR" dirty="0"/>
          </a:p>
          <a:p>
            <a:r>
              <a:rPr lang="fr-FR" dirty="0" smtClean="0"/>
              <a:t>• Obtenir </a:t>
            </a:r>
            <a:r>
              <a:rPr lang="fr-FR" dirty="0"/>
              <a:t>un score global de 70% sur l'outil </a:t>
            </a:r>
            <a:r>
              <a:rPr lang="fr-FR" dirty="0" smtClean="0"/>
              <a:t>d'auto-évaluation</a:t>
            </a:r>
            <a:endParaRPr lang="fr-FR" dirty="0"/>
          </a:p>
          <a:p>
            <a:r>
              <a:rPr lang="fr-FR" dirty="0" smtClean="0"/>
              <a:t>• Approbation de l’APHL </a:t>
            </a:r>
            <a:r>
              <a:rPr lang="fr-FR" dirty="0"/>
              <a:t>et le conseil EAHP pour ce pays</a:t>
            </a:r>
          </a:p>
          <a:p>
            <a:r>
              <a:rPr lang="fr-FR" dirty="0" smtClean="0"/>
              <a:t>• Le </a:t>
            </a:r>
            <a:r>
              <a:rPr lang="fr-FR" dirty="0"/>
              <a:t>demandeur doit être en mesure de mettre en évidence l'engagement de l'organisation à la formation et à </a:t>
            </a:r>
            <a:r>
              <a:rPr lang="fr-FR" dirty="0" smtClean="0"/>
              <a:t>l'éducation</a:t>
            </a:r>
            <a:endParaRPr lang="fr-FR" dirty="0"/>
          </a:p>
        </p:txBody>
      </p:sp>
      <p:sp>
        <p:nvSpPr>
          <p:cNvPr id="8" name="CasellaDiTesto 7"/>
          <p:cNvSpPr txBox="1"/>
          <p:nvPr/>
        </p:nvSpPr>
        <p:spPr>
          <a:xfrm flipH="1">
            <a:off x="709921" y="4125196"/>
            <a:ext cx="10886334" cy="1200329"/>
          </a:xfrm>
          <a:prstGeom prst="rect">
            <a:avLst/>
          </a:prstGeom>
          <a:noFill/>
        </p:spPr>
        <p:txBody>
          <a:bodyPr wrap="square" rtlCol="0">
            <a:spAutoFit/>
          </a:bodyPr>
          <a:lstStyle/>
          <a:p>
            <a:r>
              <a:rPr lang="fr-FR" b="1" dirty="0"/>
              <a:t> </a:t>
            </a:r>
            <a:r>
              <a:rPr lang="fr-FR" b="1" dirty="0" smtClean="0"/>
              <a:t>Système </a:t>
            </a:r>
            <a:r>
              <a:rPr lang="fr-FR" b="1" dirty="0"/>
              <a:t>de récompense pour les hôtes de </a:t>
            </a:r>
            <a:r>
              <a:rPr lang="fr-FR" b="1" dirty="0" err="1"/>
              <a:t>SiLCC</a:t>
            </a:r>
            <a:r>
              <a:rPr lang="fr-FR" b="1" dirty="0"/>
              <a:t>:</a:t>
            </a:r>
          </a:p>
          <a:p>
            <a:r>
              <a:rPr lang="fr-FR" dirty="0" smtClean="0"/>
              <a:t>• Un </a:t>
            </a:r>
            <a:r>
              <a:rPr lang="fr-FR" dirty="0"/>
              <a:t>enregistrement du Congrès gratuit </a:t>
            </a:r>
            <a:endParaRPr lang="fr-FR" dirty="0" smtClean="0"/>
          </a:p>
          <a:p>
            <a:r>
              <a:rPr lang="fr-FR" dirty="0" smtClean="0"/>
              <a:t>• Un </a:t>
            </a:r>
            <a:r>
              <a:rPr lang="fr-FR" dirty="0"/>
              <a:t>enregistrement Congrès gratuit après le placement du premier </a:t>
            </a:r>
            <a:r>
              <a:rPr lang="fr-FR" dirty="0" err="1"/>
              <a:t>SiLCC</a:t>
            </a:r>
            <a:r>
              <a:rPr lang="fr-FR" dirty="0"/>
              <a:t> </a:t>
            </a:r>
            <a:r>
              <a:rPr lang="fr-FR" dirty="0" err="1"/>
              <a:t>Fellow</a:t>
            </a:r>
            <a:r>
              <a:rPr lang="fr-FR" dirty="0"/>
              <a:t> </a:t>
            </a:r>
            <a:endParaRPr lang="fr-FR" dirty="0" smtClean="0"/>
          </a:p>
          <a:p>
            <a:r>
              <a:rPr lang="fr-FR" dirty="0" smtClean="0"/>
              <a:t>• Lettre </a:t>
            </a:r>
            <a:r>
              <a:rPr lang="fr-FR" dirty="0"/>
              <a:t>de félicitations à la direction de </a:t>
            </a:r>
            <a:r>
              <a:rPr lang="fr-FR" dirty="0" smtClean="0"/>
              <a:t>l'hôpital</a:t>
            </a:r>
            <a:endParaRPr lang="fr-FR" dirty="0"/>
          </a:p>
        </p:txBody>
      </p:sp>
    </p:spTree>
    <p:extLst>
      <p:ext uri="{BB962C8B-B14F-4D97-AF65-F5344CB8AC3E}">
        <p14:creationId xmlns:p14="http://schemas.microsoft.com/office/powerpoint/2010/main" val="34689051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5903260"/>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262387" y="6073170"/>
            <a:ext cx="11557577" cy="584775"/>
          </a:xfrm>
          <a:prstGeom prst="rect">
            <a:avLst/>
          </a:prstGeom>
          <a:noFill/>
        </p:spPr>
        <p:txBody>
          <a:bodyPr wrap="square" rtlCol="0">
            <a:spAutoFit/>
          </a:bodyPr>
          <a:lstStyle/>
          <a:p>
            <a:r>
              <a:rPr lang="it-IT" sz="3200" dirty="0" smtClean="0">
                <a:solidFill>
                  <a:schemeClr val="bg1"/>
                </a:solidFill>
              </a:rPr>
              <a:t>STATEMENT IMPLEMENTATION LEARNING COLLABORATIVE CENTRES</a:t>
            </a:r>
            <a:endParaRPr lang="it-IT" sz="3200" dirty="0">
              <a:solidFill>
                <a:schemeClr val="bg1"/>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177" y="281371"/>
            <a:ext cx="3511089" cy="2740108"/>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365" y="491744"/>
            <a:ext cx="6221982" cy="4950459"/>
          </a:xfrm>
          <a:prstGeom prst="rect">
            <a:avLst/>
          </a:prstGeom>
          <a:ln w="12700">
            <a:solidFill>
              <a:schemeClr val="accent1">
                <a:lumMod val="75000"/>
              </a:schemeClr>
            </a:solidFill>
          </a:ln>
        </p:spPr>
      </p:pic>
      <p:sp>
        <p:nvSpPr>
          <p:cNvPr id="7" name="CasellaDiTesto 6"/>
          <p:cNvSpPr txBox="1"/>
          <p:nvPr/>
        </p:nvSpPr>
        <p:spPr>
          <a:xfrm>
            <a:off x="8639279" y="3908371"/>
            <a:ext cx="2144883" cy="369332"/>
          </a:xfrm>
          <a:prstGeom prst="rect">
            <a:avLst/>
          </a:prstGeom>
          <a:noFill/>
        </p:spPr>
        <p:txBody>
          <a:bodyPr wrap="none" rtlCol="0">
            <a:spAutoFit/>
          </a:bodyPr>
          <a:lstStyle/>
          <a:p>
            <a:r>
              <a:rPr lang="it-IT" b="1" dirty="0" smtClean="0">
                <a:solidFill>
                  <a:schemeClr val="accent5">
                    <a:lumMod val="75000"/>
                  </a:schemeClr>
                </a:solidFill>
              </a:rPr>
              <a:t>PLAN DE SILCC HOST</a:t>
            </a:r>
            <a:endParaRPr lang="it-IT" b="1" dirty="0">
              <a:solidFill>
                <a:schemeClr val="accent5">
                  <a:lumMod val="75000"/>
                </a:schemeClr>
              </a:solidFill>
            </a:endParaRPr>
          </a:p>
        </p:txBody>
      </p:sp>
    </p:spTree>
    <p:extLst>
      <p:ext uri="{BB962C8B-B14F-4D97-AF65-F5344CB8AC3E}">
        <p14:creationId xmlns:p14="http://schemas.microsoft.com/office/powerpoint/2010/main" val="40936489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5903260"/>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262387" y="6073170"/>
            <a:ext cx="11557577" cy="584775"/>
          </a:xfrm>
          <a:prstGeom prst="rect">
            <a:avLst/>
          </a:prstGeom>
          <a:noFill/>
        </p:spPr>
        <p:txBody>
          <a:bodyPr wrap="square" rtlCol="0">
            <a:spAutoFit/>
          </a:bodyPr>
          <a:lstStyle/>
          <a:p>
            <a:r>
              <a:rPr lang="it-IT" sz="3200" dirty="0" smtClean="0">
                <a:solidFill>
                  <a:schemeClr val="bg1"/>
                </a:solidFill>
              </a:rPr>
              <a:t>STATEMENT IMPLEMENTATION LEARNING COLLABORATIVE CENTRES</a:t>
            </a:r>
            <a:endParaRPr lang="it-IT" sz="3200" dirty="0">
              <a:solidFill>
                <a:schemeClr val="bg1"/>
              </a:solidFill>
            </a:endParaRPr>
          </a:p>
        </p:txBody>
      </p:sp>
      <p:sp>
        <p:nvSpPr>
          <p:cNvPr id="2" name="CasellaDiTesto 1"/>
          <p:cNvSpPr txBox="1"/>
          <p:nvPr/>
        </p:nvSpPr>
        <p:spPr>
          <a:xfrm flipH="1">
            <a:off x="677156" y="574655"/>
            <a:ext cx="7289281" cy="4524315"/>
          </a:xfrm>
          <a:prstGeom prst="rect">
            <a:avLst/>
          </a:prstGeom>
          <a:noFill/>
        </p:spPr>
        <p:txBody>
          <a:bodyPr wrap="square" rtlCol="0">
            <a:spAutoFit/>
          </a:bodyPr>
          <a:lstStyle/>
          <a:p>
            <a:pPr algn="just"/>
            <a:r>
              <a:rPr lang="en-US" b="1" dirty="0" smtClean="0">
                <a:solidFill>
                  <a:schemeClr val="accent5">
                    <a:lumMod val="75000"/>
                  </a:schemeClr>
                </a:solidFill>
              </a:rPr>
              <a:t>SILCC FELLOWS</a:t>
            </a:r>
            <a:r>
              <a:rPr lang="en-US" dirty="0" smtClean="0"/>
              <a:t>: </a:t>
            </a:r>
            <a:r>
              <a:rPr lang="fr-FR" dirty="0" err="1"/>
              <a:t>SiLCC</a:t>
            </a:r>
            <a:r>
              <a:rPr lang="fr-FR" dirty="0"/>
              <a:t> boursiers sont les pharmaciens d'hôpitaux prêts à visiter un hôte </a:t>
            </a:r>
            <a:r>
              <a:rPr lang="fr-FR" dirty="0" err="1"/>
              <a:t>SiLCC</a:t>
            </a:r>
            <a:r>
              <a:rPr lang="fr-FR" dirty="0"/>
              <a:t> pour recevoir une formation dans les procédures liées aux états européens de la pharmacie hospitalière. </a:t>
            </a:r>
            <a:endParaRPr lang="fr-FR" dirty="0" smtClean="0"/>
          </a:p>
          <a:p>
            <a:pPr algn="just"/>
            <a:endParaRPr lang="en-US" dirty="0" smtClean="0"/>
          </a:p>
          <a:p>
            <a:pPr algn="just"/>
            <a:endParaRPr lang="en-US" dirty="0"/>
          </a:p>
          <a:p>
            <a:r>
              <a:rPr lang="fr-FR" b="1" dirty="0"/>
              <a:t>Exigences pour devenir un </a:t>
            </a:r>
            <a:r>
              <a:rPr lang="fr-FR" b="1" dirty="0" err="1"/>
              <a:t>SiLCC</a:t>
            </a:r>
            <a:r>
              <a:rPr lang="fr-FR" b="1" dirty="0"/>
              <a:t> </a:t>
            </a:r>
            <a:r>
              <a:rPr lang="fr-FR" b="1" dirty="0" err="1"/>
              <a:t>Fellow</a:t>
            </a:r>
            <a:r>
              <a:rPr lang="fr-FR" b="1" dirty="0"/>
              <a:t>:</a:t>
            </a:r>
          </a:p>
          <a:p>
            <a:r>
              <a:rPr lang="fr-FR" dirty="0" smtClean="0"/>
              <a:t>• Compléter l‘outil d’auto-évaluation</a:t>
            </a:r>
            <a:r>
              <a:rPr lang="fr-FR" dirty="0"/>
              <a:t> et être en mesure de démontrer à travers le plan d'action créé </a:t>
            </a:r>
            <a:r>
              <a:rPr lang="fr-FR" dirty="0" smtClean="0"/>
              <a:t>la </a:t>
            </a:r>
            <a:r>
              <a:rPr lang="fr-FR" dirty="0"/>
              <a:t>nécessité de </a:t>
            </a:r>
            <a:r>
              <a:rPr lang="fr-FR" dirty="0" smtClean="0"/>
              <a:t>progresser </a:t>
            </a:r>
            <a:r>
              <a:rPr lang="fr-FR" dirty="0"/>
              <a:t>sur un ou plusieurs déclarations</a:t>
            </a:r>
          </a:p>
          <a:p>
            <a:r>
              <a:rPr lang="fr-FR" dirty="0" smtClean="0"/>
              <a:t>• Identifier </a:t>
            </a:r>
            <a:r>
              <a:rPr lang="fr-FR" dirty="0"/>
              <a:t>un hôte </a:t>
            </a:r>
            <a:r>
              <a:rPr lang="fr-FR" dirty="0" err="1"/>
              <a:t>SiLCC</a:t>
            </a:r>
            <a:r>
              <a:rPr lang="fr-FR" dirty="0"/>
              <a:t> </a:t>
            </a:r>
            <a:r>
              <a:rPr lang="fr-FR" dirty="0" smtClean="0"/>
              <a:t>en </a:t>
            </a:r>
            <a:r>
              <a:rPr lang="fr-FR" dirty="0"/>
              <a:t>mesure d'offrir un soutien à la mise en œuvre des déclarations prioritaires identifiés dans le Plan d'action SAT</a:t>
            </a:r>
          </a:p>
          <a:p>
            <a:r>
              <a:rPr lang="fr-FR" dirty="0" smtClean="0"/>
              <a:t>• L'engagement </a:t>
            </a:r>
            <a:r>
              <a:rPr lang="fr-FR" dirty="0"/>
              <a:t>de l'hôpital du demandeur d'entreprendre de nouvelles mises à jour SAT afin de démontrer l'impact sur la mise en œuvre au niveau local</a:t>
            </a:r>
          </a:p>
          <a:p>
            <a:r>
              <a:rPr lang="fr-FR" dirty="0" smtClean="0"/>
              <a:t>• Soutien </a:t>
            </a:r>
            <a:r>
              <a:rPr lang="fr-FR" dirty="0"/>
              <a:t>de la gestion de la pharmacie et de l'hôpital</a:t>
            </a:r>
          </a:p>
          <a:p>
            <a:r>
              <a:rPr lang="fr-FR" dirty="0" smtClean="0"/>
              <a:t>• Soutien </a:t>
            </a:r>
            <a:r>
              <a:rPr lang="fr-FR" dirty="0"/>
              <a:t>des ses </a:t>
            </a:r>
            <a:r>
              <a:rPr lang="fr-FR" dirty="0" smtClean="0"/>
              <a:t>associations nationales</a:t>
            </a:r>
            <a:endParaRPr lang="fr-FR" dirty="0"/>
          </a:p>
        </p:txBody>
      </p:sp>
      <p:sp>
        <p:nvSpPr>
          <p:cNvPr id="10" name="CasellaDiTesto 9"/>
          <p:cNvSpPr txBox="1"/>
          <p:nvPr/>
        </p:nvSpPr>
        <p:spPr>
          <a:xfrm>
            <a:off x="8338474" y="3021479"/>
            <a:ext cx="3481490" cy="1754326"/>
          </a:xfrm>
          <a:prstGeom prst="rect">
            <a:avLst/>
          </a:prstGeom>
          <a:solidFill>
            <a:srgbClr val="4DD350">
              <a:alpha val="33000"/>
            </a:srgbClr>
          </a:solidFill>
        </p:spPr>
        <p:txBody>
          <a:bodyPr wrap="square" rtlCol="0">
            <a:spAutoFit/>
          </a:bodyPr>
          <a:lstStyle/>
          <a:p>
            <a:pPr algn="ctr"/>
            <a:r>
              <a:rPr lang="fr-FR" b="1" u="sng" dirty="0" smtClean="0"/>
              <a:t>Aide et contacts:</a:t>
            </a:r>
          </a:p>
          <a:p>
            <a:pPr algn="ctr"/>
            <a:r>
              <a:rPr lang="fr-FR" dirty="0" smtClean="0"/>
              <a:t>• Email: statements@eahp.eu</a:t>
            </a:r>
          </a:p>
          <a:p>
            <a:pPr algn="ctr"/>
            <a:r>
              <a:rPr lang="fr-FR" dirty="0" smtClean="0"/>
              <a:t>• Ambassadeurs nationaux</a:t>
            </a:r>
          </a:p>
          <a:p>
            <a:pPr algn="ctr"/>
            <a:r>
              <a:rPr lang="fr-FR" dirty="0" smtClean="0"/>
              <a:t>• </a:t>
            </a:r>
            <a:r>
              <a:rPr lang="en-US" dirty="0"/>
              <a:t>EAHP financial limited support:</a:t>
            </a:r>
          </a:p>
          <a:p>
            <a:pPr algn="ctr"/>
            <a:r>
              <a:rPr lang="en-US" dirty="0"/>
              <a:t>EAHP will provide a limited financial </a:t>
            </a:r>
            <a:r>
              <a:rPr lang="en-US" dirty="0" smtClean="0"/>
              <a:t>support</a:t>
            </a:r>
            <a:endParaRPr lang="fr-FR"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8875" y="281371"/>
            <a:ext cx="3511089" cy="2740108"/>
          </a:xfrm>
          <a:prstGeom prst="rect">
            <a:avLst/>
          </a:prstGeom>
        </p:spPr>
      </p:pic>
    </p:spTree>
    <p:extLst>
      <p:ext uri="{BB962C8B-B14F-4D97-AF65-F5344CB8AC3E}">
        <p14:creationId xmlns:p14="http://schemas.microsoft.com/office/powerpoint/2010/main" val="19059031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5903260"/>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262387" y="6073170"/>
            <a:ext cx="11557577" cy="584775"/>
          </a:xfrm>
          <a:prstGeom prst="rect">
            <a:avLst/>
          </a:prstGeom>
          <a:noFill/>
        </p:spPr>
        <p:txBody>
          <a:bodyPr wrap="square" rtlCol="0">
            <a:spAutoFit/>
          </a:bodyPr>
          <a:lstStyle/>
          <a:p>
            <a:r>
              <a:rPr lang="it-IT" sz="3200" dirty="0" smtClean="0">
                <a:solidFill>
                  <a:schemeClr val="bg1"/>
                </a:solidFill>
              </a:rPr>
              <a:t>COMMON TRAINING FRAMEWORK</a:t>
            </a:r>
            <a:endParaRPr lang="it-IT" sz="3200" dirty="0">
              <a:solidFill>
                <a:schemeClr val="bg1"/>
              </a:solidFill>
            </a:endParaRPr>
          </a:p>
        </p:txBody>
      </p:sp>
      <p:sp>
        <p:nvSpPr>
          <p:cNvPr id="2" name="CasellaDiTesto 1"/>
          <p:cNvSpPr txBox="1"/>
          <p:nvPr/>
        </p:nvSpPr>
        <p:spPr>
          <a:xfrm flipH="1">
            <a:off x="677155" y="574655"/>
            <a:ext cx="7293364" cy="2308324"/>
          </a:xfrm>
          <a:prstGeom prst="rect">
            <a:avLst/>
          </a:prstGeom>
          <a:noFill/>
        </p:spPr>
        <p:txBody>
          <a:bodyPr wrap="square" rtlCol="0">
            <a:spAutoFit/>
          </a:bodyPr>
          <a:lstStyle/>
          <a:p>
            <a:pPr algn="just"/>
            <a:r>
              <a:rPr lang="fr-FR" dirty="0"/>
              <a:t>L'Association européenne des pharmaciens d' hôpitaux (EAHP</a:t>
            </a:r>
            <a:r>
              <a:rPr lang="fr-FR" dirty="0" smtClean="0"/>
              <a:t>) </a:t>
            </a:r>
            <a:r>
              <a:rPr lang="fr-FR" dirty="0"/>
              <a:t>et ses </a:t>
            </a:r>
            <a:r>
              <a:rPr lang="fr-FR" dirty="0" smtClean="0"/>
              <a:t>35 pays </a:t>
            </a:r>
            <a:r>
              <a:rPr lang="fr-FR" dirty="0"/>
              <a:t>membres </a:t>
            </a:r>
            <a:r>
              <a:rPr lang="fr-FR" dirty="0" smtClean="0"/>
              <a:t>veulent créer </a:t>
            </a:r>
            <a:r>
              <a:rPr lang="fr-FR" dirty="0"/>
              <a:t>un cadre commun de formation pour </a:t>
            </a:r>
            <a:r>
              <a:rPr lang="fr-FR" dirty="0" smtClean="0"/>
              <a:t>l'enseignement </a:t>
            </a:r>
            <a:r>
              <a:rPr lang="fr-FR" dirty="0"/>
              <a:t>de la pharmacie hospitalière en Europe.</a:t>
            </a:r>
          </a:p>
          <a:p>
            <a:pPr algn="just"/>
            <a:r>
              <a:rPr lang="fr-FR" dirty="0"/>
              <a:t>Le cadre soutiendra </a:t>
            </a:r>
            <a:r>
              <a:rPr lang="fr-FR" dirty="0" smtClean="0"/>
              <a:t>la mise en place </a:t>
            </a:r>
            <a:r>
              <a:rPr lang="fr-FR" dirty="0"/>
              <a:t>des Déclarations Européennes de la Pharmacie Hospitalière</a:t>
            </a:r>
            <a:r>
              <a:rPr lang="fr-FR" dirty="0" smtClean="0"/>
              <a:t> </a:t>
            </a:r>
            <a:r>
              <a:rPr lang="fr-FR" dirty="0"/>
              <a:t>dans la pratique de la pharmacie </a:t>
            </a:r>
            <a:r>
              <a:rPr lang="fr-FR" dirty="0" smtClean="0"/>
              <a:t>hospitalière, l'amélioration de </a:t>
            </a:r>
            <a:r>
              <a:rPr lang="fr-FR" dirty="0"/>
              <a:t>la </a:t>
            </a:r>
            <a:r>
              <a:rPr lang="fr-FR" dirty="0" smtClean="0"/>
              <a:t>qualité et de la </a:t>
            </a:r>
            <a:r>
              <a:rPr lang="fr-FR" dirty="0"/>
              <a:t>sécurité, et l'équité </a:t>
            </a:r>
            <a:r>
              <a:rPr lang="fr-FR" dirty="0" smtClean="0"/>
              <a:t>d'accès des patients </a:t>
            </a:r>
            <a:r>
              <a:rPr lang="fr-FR" dirty="0"/>
              <a:t>aux </a:t>
            </a:r>
            <a:r>
              <a:rPr lang="fr-FR" dirty="0" smtClean="0"/>
              <a:t>soin, dans </a:t>
            </a:r>
            <a:r>
              <a:rPr lang="fr-FR" dirty="0"/>
              <a:t>tous les pays européens.</a:t>
            </a:r>
          </a:p>
          <a:p>
            <a:pPr algn="just"/>
            <a:r>
              <a:rPr lang="fr-FR" dirty="0"/>
              <a:t>Il fournira un outil essentiel pour tous les </a:t>
            </a:r>
            <a:r>
              <a:rPr lang="fr-FR" dirty="0" smtClean="0"/>
              <a:t>pays.</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8474" y="153588"/>
            <a:ext cx="3481490" cy="3486188"/>
          </a:xfrm>
          <a:prstGeom prst="rect">
            <a:avLst/>
          </a:prstGeom>
        </p:spPr>
      </p:pic>
      <p:sp>
        <p:nvSpPr>
          <p:cNvPr id="6" name="CasellaDiTesto 5"/>
          <p:cNvSpPr txBox="1"/>
          <p:nvPr/>
        </p:nvSpPr>
        <p:spPr>
          <a:xfrm>
            <a:off x="8460394" y="3809686"/>
            <a:ext cx="3481490" cy="923330"/>
          </a:xfrm>
          <a:prstGeom prst="rect">
            <a:avLst/>
          </a:prstGeom>
          <a:solidFill>
            <a:srgbClr val="4DD350">
              <a:alpha val="33000"/>
            </a:srgbClr>
          </a:solidFill>
        </p:spPr>
        <p:txBody>
          <a:bodyPr wrap="square" rtlCol="0">
            <a:spAutoFit/>
          </a:bodyPr>
          <a:lstStyle/>
          <a:p>
            <a:pPr algn="ctr"/>
            <a:r>
              <a:rPr lang="fr-FR" b="1" u="sng" dirty="0" smtClean="0"/>
              <a:t>Aide et contacts:</a:t>
            </a:r>
          </a:p>
          <a:p>
            <a:pPr algn="ctr"/>
            <a:r>
              <a:rPr lang="fr-FR" dirty="0" smtClean="0"/>
              <a:t>• www.hospitalpharmacy.eu</a:t>
            </a:r>
            <a:r>
              <a:rPr lang="fr-FR" dirty="0"/>
              <a:t>/</a:t>
            </a:r>
          </a:p>
          <a:p>
            <a:pPr algn="ctr"/>
            <a:r>
              <a:rPr lang="fr-FR" dirty="0"/>
              <a:t>• info@eahp.eu</a:t>
            </a:r>
            <a:endParaRPr lang="fr-FR" dirty="0" smtClean="0"/>
          </a:p>
        </p:txBody>
      </p:sp>
      <p:pic>
        <p:nvPicPr>
          <p:cNvPr id="7" name="Immagine 6"/>
          <p:cNvPicPr>
            <a:picLocks noChangeAspect="1"/>
          </p:cNvPicPr>
          <p:nvPr/>
        </p:nvPicPr>
        <p:blipFill>
          <a:blip r:embed="rId3"/>
          <a:stretch>
            <a:fillRect/>
          </a:stretch>
        </p:blipFill>
        <p:spPr>
          <a:xfrm>
            <a:off x="1478279" y="3120422"/>
            <a:ext cx="6026395" cy="2545395"/>
          </a:xfrm>
          <a:prstGeom prst="rect">
            <a:avLst/>
          </a:prstGeom>
        </p:spPr>
      </p:pic>
    </p:spTree>
    <p:extLst>
      <p:ext uri="{BB962C8B-B14F-4D97-AF65-F5344CB8AC3E}">
        <p14:creationId xmlns:p14="http://schemas.microsoft.com/office/powerpoint/2010/main" val="42198984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5903260"/>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262387" y="6073170"/>
            <a:ext cx="11557577" cy="584775"/>
          </a:xfrm>
          <a:prstGeom prst="rect">
            <a:avLst/>
          </a:prstGeom>
          <a:noFill/>
        </p:spPr>
        <p:txBody>
          <a:bodyPr wrap="square" rtlCol="0">
            <a:spAutoFit/>
          </a:bodyPr>
          <a:lstStyle/>
          <a:p>
            <a:r>
              <a:rPr lang="it-IT" sz="3200" dirty="0" smtClean="0">
                <a:solidFill>
                  <a:schemeClr val="bg1"/>
                </a:solidFill>
              </a:rPr>
              <a:t>GOOD PRACTICE INITIATIVES</a:t>
            </a:r>
            <a:endParaRPr lang="it-IT" sz="3200" dirty="0">
              <a:solidFill>
                <a:schemeClr val="bg1"/>
              </a:solidFill>
            </a:endParaRPr>
          </a:p>
        </p:txBody>
      </p:sp>
      <p:sp>
        <p:nvSpPr>
          <p:cNvPr id="2" name="CasellaDiTesto 1"/>
          <p:cNvSpPr txBox="1"/>
          <p:nvPr/>
        </p:nvSpPr>
        <p:spPr>
          <a:xfrm flipH="1">
            <a:off x="677156" y="574655"/>
            <a:ext cx="7289281" cy="2862322"/>
          </a:xfrm>
          <a:prstGeom prst="rect">
            <a:avLst/>
          </a:prstGeom>
          <a:noFill/>
        </p:spPr>
        <p:txBody>
          <a:bodyPr wrap="square" rtlCol="0">
            <a:spAutoFit/>
          </a:bodyPr>
          <a:lstStyle/>
          <a:p>
            <a:pPr algn="just"/>
            <a:r>
              <a:rPr lang="fr-FR" dirty="0" smtClean="0"/>
              <a:t>L’EAHP veut collecter des exemples d’initiatives liées aux bonne pratique (</a:t>
            </a:r>
            <a:r>
              <a:rPr lang="fr-FR" dirty="0" err="1" smtClean="0"/>
              <a:t>GPIs</a:t>
            </a:r>
            <a:r>
              <a:rPr lang="fr-FR" dirty="0" smtClean="0"/>
              <a:t>).</a:t>
            </a:r>
          </a:p>
          <a:p>
            <a:pPr algn="just"/>
            <a:endParaRPr lang="fr-FR" dirty="0" smtClean="0"/>
          </a:p>
          <a:p>
            <a:r>
              <a:rPr lang="fr-FR" dirty="0" smtClean="0"/>
              <a:t>Les objectifs globaux de la collecte et le partage sont:</a:t>
            </a:r>
          </a:p>
          <a:p>
            <a:r>
              <a:rPr lang="fr-FR" dirty="0" smtClean="0"/>
              <a:t>• d'inspirer et d'encourager les pharmaciens à lutter pour améliorer leur niveau de bonne pratique;</a:t>
            </a:r>
          </a:p>
          <a:p>
            <a:r>
              <a:rPr lang="fr-FR" dirty="0" smtClean="0"/>
              <a:t>• de déterminer comment les pharmaciens d'hôpitaux ont pu surmonter les obstacles afin d'apporter des améliorations;</a:t>
            </a:r>
          </a:p>
          <a:p>
            <a:r>
              <a:rPr lang="fr-FR" dirty="0" smtClean="0"/>
              <a:t>• de donner visibilité à ceux qui ont terminé avec succès de nouvelles initiatives dans la pharmacie hospitalière.</a:t>
            </a:r>
            <a:endParaRPr lang="fr-FR" dirty="0"/>
          </a:p>
        </p:txBody>
      </p:sp>
      <p:sp>
        <p:nvSpPr>
          <p:cNvPr id="6" name="CasellaDiTesto 5"/>
          <p:cNvSpPr txBox="1"/>
          <p:nvPr/>
        </p:nvSpPr>
        <p:spPr>
          <a:xfrm>
            <a:off x="8811491" y="4000704"/>
            <a:ext cx="2549236" cy="923330"/>
          </a:xfrm>
          <a:prstGeom prst="rect">
            <a:avLst/>
          </a:prstGeom>
          <a:noFill/>
        </p:spPr>
        <p:txBody>
          <a:bodyPr wrap="square" rtlCol="0">
            <a:spAutoFit/>
          </a:bodyPr>
          <a:lstStyle/>
          <a:p>
            <a:pPr algn="ctr"/>
            <a:r>
              <a:rPr lang="en-US" b="1" dirty="0">
                <a:solidFill>
                  <a:schemeClr val="accent5">
                    <a:lumMod val="75000"/>
                  </a:schemeClr>
                </a:solidFill>
              </a:rPr>
              <a:t>Share your hospital pharmacy </a:t>
            </a:r>
            <a:r>
              <a:rPr lang="en-US" b="1" dirty="0" smtClean="0">
                <a:solidFill>
                  <a:schemeClr val="accent5">
                    <a:lumMod val="75000"/>
                  </a:schemeClr>
                </a:solidFill>
              </a:rPr>
              <a:t>initiative </a:t>
            </a:r>
            <a:r>
              <a:rPr lang="en-US" b="1" dirty="0">
                <a:solidFill>
                  <a:schemeClr val="accent5">
                    <a:lumMod val="75000"/>
                  </a:schemeClr>
                </a:solidFill>
              </a:rPr>
              <a:t>with the world</a:t>
            </a:r>
            <a:r>
              <a:rPr lang="en-US" b="1" dirty="0" smtClean="0">
                <a:solidFill>
                  <a:schemeClr val="accent5">
                    <a:lumMod val="75000"/>
                  </a:schemeClr>
                </a:solidFill>
              </a:rPr>
              <a:t>!</a:t>
            </a:r>
            <a:endParaRPr lang="en-US" b="1" dirty="0">
              <a:solidFill>
                <a:schemeClr val="accent5">
                  <a:lumMod val="75000"/>
                </a:schemeClr>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6696" y="429491"/>
            <a:ext cx="3392432" cy="3181722"/>
          </a:xfrm>
          <a:prstGeom prst="rect">
            <a:avLst/>
          </a:prstGeom>
        </p:spPr>
      </p:pic>
    </p:spTree>
    <p:extLst>
      <p:ext uri="{BB962C8B-B14F-4D97-AF65-F5344CB8AC3E}">
        <p14:creationId xmlns:p14="http://schemas.microsoft.com/office/powerpoint/2010/main" val="24605391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1371600"/>
            <a:ext cx="12192000" cy="5486400"/>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486541" y="4303455"/>
            <a:ext cx="11218917" cy="2554545"/>
          </a:xfrm>
          <a:prstGeom prst="rect">
            <a:avLst/>
          </a:prstGeom>
          <a:noFill/>
        </p:spPr>
        <p:txBody>
          <a:bodyPr wrap="square" rtlCol="0">
            <a:spAutoFit/>
          </a:bodyPr>
          <a:lstStyle/>
          <a:p>
            <a:r>
              <a:rPr lang="it-IT" sz="8000" dirty="0" smtClean="0">
                <a:solidFill>
                  <a:schemeClr val="bg1"/>
                </a:solidFill>
              </a:rPr>
              <a:t>MERCI POUR VOTRE ATTENTION!</a:t>
            </a:r>
            <a:endParaRPr lang="it-IT" sz="8000" dirty="0">
              <a:solidFill>
                <a:schemeClr val="bg1"/>
              </a:solidFill>
            </a:endParaRPr>
          </a:p>
        </p:txBody>
      </p:sp>
      <p:pic>
        <p:nvPicPr>
          <p:cNvPr id="2" name="Immagine 1"/>
          <p:cNvPicPr>
            <a:picLocks noChangeAspect="1"/>
          </p:cNvPicPr>
          <p:nvPr/>
        </p:nvPicPr>
        <p:blipFill>
          <a:blip r:embed="rId2"/>
          <a:stretch>
            <a:fillRect/>
          </a:stretch>
        </p:blipFill>
        <p:spPr>
          <a:xfrm>
            <a:off x="4376736" y="1642140"/>
            <a:ext cx="3438525" cy="2390775"/>
          </a:xfrm>
          <a:prstGeom prst="rect">
            <a:avLst/>
          </a:prstGeom>
        </p:spPr>
      </p:pic>
    </p:spTree>
    <p:extLst>
      <p:ext uri="{BB962C8B-B14F-4D97-AF65-F5344CB8AC3E}">
        <p14:creationId xmlns:p14="http://schemas.microsoft.com/office/powerpoint/2010/main" val="3776540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903259"/>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510989" y="1746256"/>
            <a:ext cx="8098440" cy="2862322"/>
          </a:xfrm>
          <a:prstGeom prst="rect">
            <a:avLst/>
          </a:prstGeom>
          <a:noFill/>
        </p:spPr>
        <p:txBody>
          <a:bodyPr wrap="square" rtlCol="0">
            <a:spAutoFit/>
          </a:bodyPr>
          <a:lstStyle/>
          <a:p>
            <a:pPr algn="just"/>
            <a:r>
              <a:rPr lang="fr-FR" dirty="0"/>
              <a:t>Un médicament </a:t>
            </a:r>
            <a:r>
              <a:rPr lang="fr-FR" dirty="0" err="1"/>
              <a:t>biosimilaire</a:t>
            </a:r>
            <a:r>
              <a:rPr lang="fr-FR" dirty="0"/>
              <a:t> est </a:t>
            </a:r>
            <a:r>
              <a:rPr lang="fr-FR" b="1" dirty="0"/>
              <a:t>un médicament biologique qui présente une forte ressemblance avec un autre médicament biologique déjà commercialisé dans l’UE </a:t>
            </a:r>
            <a:r>
              <a:rPr lang="fr-FR" dirty="0"/>
              <a:t>(que l’on appelle le «médicament de référence»). </a:t>
            </a:r>
            <a:endParaRPr lang="fr-FR" dirty="0" smtClean="0"/>
          </a:p>
          <a:p>
            <a:pPr algn="just"/>
            <a:r>
              <a:rPr lang="fr-FR" dirty="0" smtClean="0"/>
              <a:t>Compte </a:t>
            </a:r>
            <a:r>
              <a:rPr lang="fr-FR" dirty="0"/>
              <a:t>tenu de la variabilité naturelle de la source biologique et du procédé de fabrication propre à chaque fabricant, </a:t>
            </a:r>
            <a:r>
              <a:rPr lang="fr-FR" b="1" dirty="0"/>
              <a:t>de légères différences peuvent apparaître </a:t>
            </a:r>
            <a:r>
              <a:rPr lang="fr-FR" dirty="0"/>
              <a:t>entre le médicament </a:t>
            </a:r>
            <a:r>
              <a:rPr lang="fr-FR" dirty="0" err="1"/>
              <a:t>biosimilaire</a:t>
            </a:r>
            <a:r>
              <a:rPr lang="fr-FR" dirty="0"/>
              <a:t> et son médicament de </a:t>
            </a:r>
            <a:r>
              <a:rPr lang="fr-FR" dirty="0" smtClean="0"/>
              <a:t>référence</a:t>
            </a:r>
            <a:r>
              <a:rPr lang="fr-FR" dirty="0"/>
              <a:t>. </a:t>
            </a:r>
            <a:endParaRPr lang="fr-FR" dirty="0" smtClean="0"/>
          </a:p>
          <a:p>
            <a:pPr algn="just"/>
            <a:r>
              <a:rPr lang="fr-FR" dirty="0" smtClean="0"/>
              <a:t>Des </a:t>
            </a:r>
            <a:r>
              <a:rPr lang="fr-FR" dirty="0"/>
              <a:t>contrôles stricts sont toujours en place pendant la fabrication pour veiller à ce que ces légères différences n’influencent pas le mode d’action du médicament ou sa sécurité. </a:t>
            </a:r>
            <a:r>
              <a:rPr lang="fr-FR" b="1" dirty="0"/>
              <a:t>Ces différences ne sont donc pas cliniquement significatives en ce qui concerne la sécurité et l’efficacité.</a:t>
            </a:r>
            <a:endParaRPr lang="it-IT" b="1"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9163" y="179980"/>
            <a:ext cx="2963740" cy="2443439"/>
          </a:xfrm>
          <a:prstGeom prst="rect">
            <a:avLst/>
          </a:prstGeom>
        </p:spPr>
      </p:pic>
      <p:sp>
        <p:nvSpPr>
          <p:cNvPr id="2" name="CasellaDiTesto 1"/>
          <p:cNvSpPr txBox="1"/>
          <p:nvPr/>
        </p:nvSpPr>
        <p:spPr>
          <a:xfrm>
            <a:off x="9011062" y="3109177"/>
            <a:ext cx="2891636" cy="2308324"/>
          </a:xfrm>
          <a:prstGeom prst="rect">
            <a:avLst/>
          </a:prstGeom>
          <a:solidFill>
            <a:srgbClr val="4DD350">
              <a:alpha val="40000"/>
            </a:srgbClr>
          </a:solidFill>
        </p:spPr>
        <p:txBody>
          <a:bodyPr wrap="square" rtlCol="0">
            <a:spAutoFit/>
          </a:bodyPr>
          <a:lstStyle/>
          <a:p>
            <a:pPr algn="ctr"/>
            <a:r>
              <a:rPr lang="fr-FR" dirty="0"/>
              <a:t>Les entreprises peuvent commercialiser des médicaments </a:t>
            </a:r>
            <a:r>
              <a:rPr lang="fr-FR" dirty="0" err="1"/>
              <a:t>biosimilaires</a:t>
            </a:r>
            <a:r>
              <a:rPr lang="fr-FR" dirty="0"/>
              <a:t> approuvés après expiration de la période de protection commerciale du médicament de référence (après </a:t>
            </a:r>
            <a:r>
              <a:rPr lang="fr-FR" b="1" dirty="0"/>
              <a:t>10 ans</a:t>
            </a:r>
            <a:r>
              <a:rPr lang="fr-FR" dirty="0"/>
              <a:t>).</a:t>
            </a:r>
          </a:p>
        </p:txBody>
      </p:sp>
      <p:sp>
        <p:nvSpPr>
          <p:cNvPr id="11" name="Rettangolo 10"/>
          <p:cNvSpPr/>
          <p:nvPr/>
        </p:nvSpPr>
        <p:spPr>
          <a:xfrm>
            <a:off x="282388" y="170347"/>
            <a:ext cx="2962991" cy="923330"/>
          </a:xfrm>
          <a:prstGeom prst="rect">
            <a:avLst/>
          </a:prstGeom>
          <a:noFill/>
        </p:spPr>
        <p:txBody>
          <a:bodyPr wrap="none" lIns="91440" tIns="45720" rIns="91440" bIns="45720">
            <a:spAutoFit/>
          </a:bodyPr>
          <a:lstStyle/>
          <a:p>
            <a:pPr algn="ctr"/>
            <a:r>
              <a:rPr lang="fr-FR" sz="5400" dirty="0" smtClean="0">
                <a:ln w="0"/>
                <a:solidFill>
                  <a:srgbClr val="4DD350"/>
                </a:solidFill>
                <a:effectLst>
                  <a:outerShdw blurRad="38100" dist="19050" dir="2700000" algn="tl" rotWithShape="0">
                    <a:schemeClr val="dk1">
                      <a:alpha val="40000"/>
                    </a:schemeClr>
                  </a:outerShdw>
                </a:effectLst>
              </a:rPr>
              <a:t>Définition</a:t>
            </a:r>
            <a:endParaRPr lang="fr-FR" sz="5400" b="0" cap="none" spc="0" dirty="0">
              <a:ln w="0"/>
              <a:solidFill>
                <a:srgbClr val="4DD350"/>
              </a:solidFill>
              <a:effectLst>
                <a:outerShdw blurRad="38100" dist="19050" dir="2700000" algn="tl" rotWithShape="0">
                  <a:schemeClr val="dk1">
                    <a:alpha val="40000"/>
                  </a:schemeClr>
                </a:outerShdw>
              </a:effectLst>
            </a:endParaRPr>
          </a:p>
        </p:txBody>
      </p:sp>
      <p:cxnSp>
        <p:nvCxnSpPr>
          <p:cNvPr id="12" name="Connettore 1 11"/>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221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1371600"/>
            <a:ext cx="12192000" cy="5486400"/>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446200" y="5244749"/>
            <a:ext cx="11871305" cy="1323439"/>
          </a:xfrm>
          <a:prstGeom prst="rect">
            <a:avLst/>
          </a:prstGeom>
          <a:noFill/>
        </p:spPr>
        <p:txBody>
          <a:bodyPr wrap="square" rtlCol="0">
            <a:spAutoFit/>
          </a:bodyPr>
          <a:lstStyle/>
          <a:p>
            <a:r>
              <a:rPr lang="it-IT" sz="8000" dirty="0" smtClean="0">
                <a:solidFill>
                  <a:schemeClr val="bg1"/>
                </a:solidFill>
              </a:rPr>
              <a:t>…ET MERCI A LEOPHARMA!</a:t>
            </a:r>
            <a:endParaRPr lang="it-IT" sz="8000" dirty="0">
              <a:solidFill>
                <a:schemeClr val="bg1"/>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5377" y="1788047"/>
            <a:ext cx="3961246" cy="3040256"/>
          </a:xfrm>
          <a:prstGeom prst="rect">
            <a:avLst/>
          </a:prstGeom>
        </p:spPr>
      </p:pic>
    </p:spTree>
    <p:extLst>
      <p:ext uri="{BB962C8B-B14F-4D97-AF65-F5344CB8AC3E}">
        <p14:creationId xmlns:p14="http://schemas.microsoft.com/office/powerpoint/2010/main" val="4287844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889812"/>
            <a:ext cx="12192000" cy="968188"/>
          </a:xfrm>
          <a:prstGeom prst="rect">
            <a:avLst/>
          </a:prstGeom>
          <a:solidFill>
            <a:srgbClr val="4DD3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455918" y="1506583"/>
            <a:ext cx="5494405" cy="3970318"/>
          </a:xfrm>
          <a:prstGeom prst="rect">
            <a:avLst/>
          </a:prstGeom>
          <a:noFill/>
        </p:spPr>
        <p:txBody>
          <a:bodyPr wrap="square" rtlCol="0">
            <a:spAutoFit/>
          </a:bodyPr>
          <a:lstStyle/>
          <a:p>
            <a:r>
              <a:rPr lang="fr-FR" b="1" dirty="0" smtClean="0"/>
              <a:t>Origine des </a:t>
            </a:r>
            <a:r>
              <a:rPr lang="fr-FR" b="1" dirty="0"/>
              <a:t>substances </a:t>
            </a:r>
            <a:r>
              <a:rPr lang="fr-FR" b="1" dirty="0" smtClean="0"/>
              <a:t>actives</a:t>
            </a:r>
            <a:r>
              <a:rPr lang="fr-FR" dirty="0" smtClean="0"/>
              <a:t>: source </a:t>
            </a:r>
            <a:r>
              <a:rPr lang="fr-FR" dirty="0"/>
              <a:t>biologique </a:t>
            </a:r>
            <a:r>
              <a:rPr lang="fr-FR" dirty="0" smtClean="0"/>
              <a:t>(fabriqué exclusivement à partir de cellules ou </a:t>
            </a:r>
            <a:r>
              <a:rPr lang="fr-FR" dirty="0"/>
              <a:t>organismes </a:t>
            </a:r>
            <a:r>
              <a:rPr lang="fr-FR" dirty="0" smtClean="0"/>
              <a:t>vivants</a:t>
            </a:r>
            <a:r>
              <a:rPr lang="fr-FR" dirty="0"/>
              <a:t>). Les médicaments biologiques sont fabriqués par des organismes vivants, qui présentent naturellement des variations</a:t>
            </a:r>
            <a:r>
              <a:rPr lang="fr-FR" dirty="0" smtClean="0"/>
              <a:t>. </a:t>
            </a:r>
          </a:p>
          <a:p>
            <a:endParaRPr lang="fr-FR" dirty="0" smtClean="0"/>
          </a:p>
          <a:p>
            <a:r>
              <a:rPr lang="fr-FR" b="1" dirty="0" smtClean="0"/>
              <a:t>Indications</a:t>
            </a:r>
            <a:r>
              <a:rPr lang="fr-FR" dirty="0" smtClean="0"/>
              <a:t>: diabète</a:t>
            </a:r>
            <a:r>
              <a:rPr lang="fr-FR" dirty="0"/>
              <a:t>, </a:t>
            </a:r>
            <a:r>
              <a:rPr lang="fr-FR" dirty="0" smtClean="0"/>
              <a:t>maladies </a:t>
            </a:r>
            <a:r>
              <a:rPr lang="fr-FR" dirty="0"/>
              <a:t>auto-immunes et </a:t>
            </a:r>
            <a:r>
              <a:rPr lang="fr-FR" dirty="0" smtClean="0"/>
              <a:t>cancers.</a:t>
            </a:r>
          </a:p>
          <a:p>
            <a:endParaRPr lang="fr-FR" dirty="0"/>
          </a:p>
          <a:p>
            <a:r>
              <a:rPr lang="fr-FR" b="1" dirty="0"/>
              <a:t>Taille</a:t>
            </a:r>
            <a:r>
              <a:rPr lang="fr-FR" dirty="0"/>
              <a:t>: Par rapport aux substances chimiques de petite taille, les médicaments biologiques se composent de grandes structures moléculaires, souvent complexes. </a:t>
            </a:r>
            <a:endParaRPr lang="it-IT" dirty="0"/>
          </a:p>
          <a:p>
            <a:r>
              <a:rPr lang="fr-FR" dirty="0" smtClean="0"/>
              <a:t>Ils sont </a:t>
            </a:r>
            <a:r>
              <a:rPr lang="fr-FR" dirty="0"/>
              <a:t>substances actives composées de </a:t>
            </a:r>
            <a:r>
              <a:rPr lang="fr-FR" dirty="0" smtClean="0"/>
              <a:t>protéines (de </a:t>
            </a:r>
            <a:r>
              <a:rPr lang="fr-FR" dirty="0"/>
              <a:t>protéines simples telles que l’insuline </a:t>
            </a:r>
            <a:r>
              <a:rPr lang="fr-FR" dirty="0" smtClean="0"/>
              <a:t>à </a:t>
            </a:r>
            <a:r>
              <a:rPr lang="fr-FR" dirty="0"/>
              <a:t>des protéines plus complexes telles que </a:t>
            </a:r>
            <a:r>
              <a:rPr lang="fr-FR" dirty="0" smtClean="0"/>
              <a:t>les </a:t>
            </a:r>
            <a:r>
              <a:rPr lang="fr-FR" dirty="0"/>
              <a:t>anticorps </a:t>
            </a:r>
            <a:r>
              <a:rPr lang="fr-FR" dirty="0" smtClean="0"/>
              <a:t>monoclonaux). </a:t>
            </a:r>
            <a:endParaRPr lang="it-IT" dirty="0"/>
          </a:p>
        </p:txBody>
      </p:sp>
      <p:sp>
        <p:nvSpPr>
          <p:cNvPr id="6" name="Rettangolo 5"/>
          <p:cNvSpPr/>
          <p:nvPr/>
        </p:nvSpPr>
        <p:spPr>
          <a:xfrm>
            <a:off x="282388" y="324234"/>
            <a:ext cx="3871637" cy="769441"/>
          </a:xfrm>
          <a:prstGeom prst="rect">
            <a:avLst/>
          </a:prstGeom>
          <a:noFill/>
        </p:spPr>
        <p:txBody>
          <a:bodyPr wrap="none" lIns="91440" tIns="45720" rIns="91440" bIns="45720">
            <a:spAutoFit/>
          </a:bodyPr>
          <a:lstStyle/>
          <a:p>
            <a:pPr algn="ctr"/>
            <a:r>
              <a:rPr lang="fr-FR" sz="4400" dirty="0" smtClean="0">
                <a:ln w="0"/>
                <a:solidFill>
                  <a:srgbClr val="4DD350"/>
                </a:solidFill>
                <a:effectLst>
                  <a:outerShdw blurRad="38100" dist="19050" dir="2700000" algn="tl" rotWithShape="0">
                    <a:schemeClr val="dk1">
                      <a:alpha val="40000"/>
                    </a:schemeClr>
                  </a:outerShdw>
                </a:effectLst>
              </a:rPr>
              <a:t>Caractéristiques</a:t>
            </a:r>
            <a:endParaRPr lang="fr-FR" sz="4400" dirty="0">
              <a:ln w="0"/>
              <a:solidFill>
                <a:srgbClr val="4DD350"/>
              </a:solidFill>
              <a:effectLst>
                <a:outerShdw blurRad="38100" dist="19050" dir="2700000" algn="tl" rotWithShape="0">
                  <a:schemeClr val="dk1">
                    <a:alpha val="40000"/>
                  </a:schemeClr>
                </a:outerShdw>
              </a:effectLst>
            </a:endParaRPr>
          </a:p>
        </p:txBody>
      </p:sp>
      <p:cxnSp>
        <p:nvCxnSpPr>
          <p:cNvPr id="7" name="Connettore 1 6"/>
          <p:cNvCxnSpPr/>
          <p:nvPr/>
        </p:nvCxnSpPr>
        <p:spPr>
          <a:xfrm>
            <a:off x="282388" y="1093677"/>
            <a:ext cx="11335871" cy="0"/>
          </a:xfrm>
          <a:prstGeom prst="line">
            <a:avLst/>
          </a:prstGeom>
          <a:ln w="38100">
            <a:solidFill>
              <a:srgbClr val="4DD3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3"/>
          <a:stretch>
            <a:fillRect/>
          </a:stretch>
        </p:blipFill>
        <p:spPr>
          <a:xfrm>
            <a:off x="5950323" y="1801906"/>
            <a:ext cx="6099167" cy="2900632"/>
          </a:xfrm>
          <a:prstGeom prst="rect">
            <a:avLst/>
          </a:prstGeom>
        </p:spPr>
      </p:pic>
    </p:spTree>
    <p:extLst>
      <p:ext uri="{BB962C8B-B14F-4D97-AF65-F5344CB8AC3E}">
        <p14:creationId xmlns:p14="http://schemas.microsoft.com/office/powerpoint/2010/main" val="2657914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8449</TotalTime>
  <Words>7548</Words>
  <Application>Microsoft Office PowerPoint</Application>
  <PresentationFormat>Widescreen</PresentationFormat>
  <Paragraphs>732</Paragraphs>
  <Slides>80</Slides>
  <Notes>27</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80</vt:i4>
      </vt:variant>
    </vt:vector>
  </HeadingPairs>
  <TitlesOfParts>
    <vt:vector size="87" baseType="lpstr">
      <vt:lpstr>Arial</vt:lpstr>
      <vt:lpstr>Calibri</vt:lpstr>
      <vt:lpstr>Calibri Light</vt:lpstr>
      <vt:lpstr>Ink Free</vt:lpstr>
      <vt:lpstr>Tahoma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Sara Macchi</dc:creator>
  <cp:lastModifiedBy>Piera Garagiola</cp:lastModifiedBy>
  <cp:revision>245</cp:revision>
  <dcterms:created xsi:type="dcterms:W3CDTF">2019-03-26T15:05:10Z</dcterms:created>
  <dcterms:modified xsi:type="dcterms:W3CDTF">2019-05-17T13:30:14Z</dcterms:modified>
</cp:coreProperties>
</file>